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ustom.xml" ContentType="application/vnd.openxmlformats-officedocument.custom-propertie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4" r:id="rId2"/>
  </p:sldMasterIdLst>
  <p:notesMasterIdLst>
    <p:notesMasterId r:id="rId24"/>
  </p:notesMasterIdLst>
  <p:sldIdLst>
    <p:sldId id="256" r:id="rId3"/>
    <p:sldId id="257" r:id="rId4"/>
    <p:sldId id="267" r:id="rId5"/>
    <p:sldId id="258" r:id="rId6"/>
    <p:sldId id="281" r:id="rId7"/>
    <p:sldId id="269" r:id="rId8"/>
    <p:sldId id="270" r:id="rId9"/>
    <p:sldId id="280" r:id="rId10"/>
    <p:sldId id="259" r:id="rId11"/>
    <p:sldId id="271" r:id="rId12"/>
    <p:sldId id="265" r:id="rId13"/>
    <p:sldId id="275" r:id="rId14"/>
    <p:sldId id="277" r:id="rId15"/>
    <p:sldId id="272" r:id="rId16"/>
    <p:sldId id="273" r:id="rId17"/>
    <p:sldId id="260" r:id="rId18"/>
    <p:sldId id="274" r:id="rId19"/>
    <p:sldId id="276" r:id="rId20"/>
    <p:sldId id="268" r:id="rId21"/>
    <p:sldId id="278" r:id="rId22"/>
    <p:sldId id="279" r:id="rId23"/>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28" autoAdjust="0"/>
    <p:restoredTop sz="91358" autoAdjust="0"/>
  </p:normalViewPr>
  <p:slideViewPr>
    <p:cSldViewPr>
      <p:cViewPr>
        <p:scale>
          <a:sx n="70" d="100"/>
          <a:sy n="70" d="100"/>
        </p:scale>
        <p:origin x="-169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lstStyle>
          <a:p>
            <a:fld id="{2447E72A-D913-4DC2-9E0A-E520CE8FCC86}" type="datetimeFigureOut">
              <a:rPr lang="en-US" smtClean="0"/>
              <a:pPr/>
              <a:t>5/12/2017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A5D78FC6-CE17-4259-A63C-DDFC12E048F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noProof="0"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noProof="0"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noProof="0"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noProof="0"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In</a:t>
            </a:r>
            <a:r>
              <a:rPr lang="en-US" baseline="0" dirty="0" smtClean="0"/>
              <a:t> the step “represent the problem”, testing fields were helpful</a:t>
            </a:r>
          </a:p>
          <a:p>
            <a:r>
              <a:rPr lang="en-US" baseline="0" dirty="0" smtClean="0"/>
              <a:t>Teachers: Organizers, Coordinators, Facilitators  (organize the learning environment, the learning activities, raise the questions to be solved, helps the pupils when it is necessary, encourage them in their tries/ efforts…)</a:t>
            </a:r>
            <a:endParaRPr lang="el-GR" dirty="0"/>
          </a:p>
        </p:txBody>
      </p:sp>
      <p:sp>
        <p:nvSpPr>
          <p:cNvPr id="4" name="3 - Θέση αριθμού διαφάνειας"/>
          <p:cNvSpPr>
            <a:spLocks noGrp="1"/>
          </p:cNvSpPr>
          <p:nvPr>
            <p:ph type="sldNum" sz="quarter" idx="10"/>
          </p:nvPr>
        </p:nvSpPr>
        <p:spPr/>
        <p:txBody>
          <a:bodyPr/>
          <a:lstStyle/>
          <a:p>
            <a:fld id="{26C29434-9B8B-4FF8-AF5B-0EBF95791C4D}" type="slidenum">
              <a:rPr lang="el-GR" smtClean="0"/>
              <a:pPr/>
              <a:t>14</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In</a:t>
            </a:r>
            <a:r>
              <a:rPr lang="en-US" baseline="0" dirty="0" smtClean="0"/>
              <a:t> the step “represent the problem”, testing fields were helpful</a:t>
            </a:r>
          </a:p>
          <a:p>
            <a:r>
              <a:rPr lang="en-US" baseline="0" dirty="0" err="1" smtClean="0"/>
              <a:t>Eggen</a:t>
            </a:r>
            <a:r>
              <a:rPr lang="en-US" baseline="0" dirty="0" smtClean="0"/>
              <a:t> @ </a:t>
            </a:r>
            <a:r>
              <a:rPr lang="en-US" baseline="0" dirty="0" err="1" smtClean="0"/>
              <a:t>Kauchak</a:t>
            </a:r>
            <a:endParaRPr lang="el-GR" dirty="0"/>
          </a:p>
        </p:txBody>
      </p:sp>
      <p:sp>
        <p:nvSpPr>
          <p:cNvPr id="4" name="3 - Θέση αριθμού διαφάνειας"/>
          <p:cNvSpPr>
            <a:spLocks noGrp="1"/>
          </p:cNvSpPr>
          <p:nvPr>
            <p:ph type="sldNum" sz="quarter" idx="10"/>
          </p:nvPr>
        </p:nvSpPr>
        <p:spPr/>
        <p:txBody>
          <a:bodyPr/>
          <a:lstStyle/>
          <a:p>
            <a:fld id="{26C29434-9B8B-4FF8-AF5B-0EBF95791C4D}" type="slidenum">
              <a:rPr lang="el-GR" smtClean="0"/>
              <a:pPr/>
              <a:t>15</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smtClean="0"/>
              <a:t>The</a:t>
            </a:r>
            <a:r>
              <a:rPr lang="en-US" baseline="0" noProof="0" dirty="0" smtClean="0"/>
              <a:t> University of Latvia would make the analysis of quantitative results using the </a:t>
            </a:r>
            <a:r>
              <a:rPr lang="en-US" baseline="0" noProof="0" dirty="0" err="1" smtClean="0"/>
              <a:t>google</a:t>
            </a:r>
            <a:r>
              <a:rPr lang="en-US" baseline="0" noProof="0" dirty="0" smtClean="0"/>
              <a:t> forms filled in by students and teachers before and after each implementation.</a:t>
            </a:r>
          </a:p>
          <a:p>
            <a:r>
              <a:rPr lang="en-US" baseline="0" noProof="0" dirty="0" smtClean="0"/>
              <a:t>We would mention 3 cases</a:t>
            </a:r>
            <a:endParaRPr lang="el-GR" noProof="0"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noProof="0"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noProof="0"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noProof="0"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noProof="0"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noProof="0"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noProof="0"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smtClean="0"/>
              <a:t>Helping them improving</a:t>
            </a:r>
            <a:r>
              <a:rPr lang="en-US" baseline="0" noProof="0" dirty="0" smtClean="0"/>
              <a:t> their grades, </a:t>
            </a:r>
            <a:r>
              <a:rPr lang="en-US" sz="1200" kern="1200" dirty="0" smtClean="0">
                <a:solidFill>
                  <a:schemeClr val="tx1"/>
                </a:solidFill>
                <a:latin typeface="+mn-lt"/>
                <a:ea typeface="+mn-ea"/>
                <a:cs typeface="+mn-cs"/>
              </a:rPr>
              <a:t>practice and develop their creativity skills, raise self-esteem, motivate their interest in schooling and as a result</a:t>
            </a:r>
            <a:r>
              <a:rPr lang="en-US" sz="1200" kern="1200" baseline="0" dirty="0" smtClean="0">
                <a:solidFill>
                  <a:schemeClr val="tx1"/>
                </a:solidFill>
                <a:latin typeface="+mn-lt"/>
                <a:ea typeface="+mn-ea"/>
                <a:cs typeface="+mn-cs"/>
              </a:rPr>
              <a:t> of all this to change </a:t>
            </a:r>
            <a:r>
              <a:rPr lang="en-US" baseline="0" noProof="0" dirty="0" smtClean="0"/>
              <a:t>their attitude towards school - </a:t>
            </a:r>
            <a:r>
              <a:rPr lang="en-US" sz="1200" kern="1200" dirty="0" smtClean="0">
                <a:solidFill>
                  <a:schemeClr val="tx1"/>
                </a:solidFill>
                <a:latin typeface="+mn-lt"/>
                <a:ea typeface="+mn-ea"/>
                <a:cs typeface="+mn-cs"/>
              </a:rPr>
              <a:t>sharing </a:t>
            </a:r>
            <a:r>
              <a:rPr lang="en-US" sz="1200" kern="1200" dirty="0" err="1" smtClean="0">
                <a:solidFill>
                  <a:schemeClr val="tx1"/>
                </a:solidFill>
                <a:latin typeface="+mn-lt"/>
                <a:ea typeface="+mn-ea"/>
                <a:cs typeface="+mn-cs"/>
              </a:rPr>
              <a:t>Roboesl</a:t>
            </a:r>
            <a:r>
              <a:rPr lang="en-US" sz="1200" kern="1200" dirty="0" smtClean="0">
                <a:solidFill>
                  <a:schemeClr val="tx1"/>
                </a:solidFill>
                <a:latin typeface="+mn-lt"/>
                <a:ea typeface="+mn-ea"/>
                <a:cs typeface="+mn-cs"/>
              </a:rPr>
              <a:t> objectives within the educational community</a:t>
            </a:r>
            <a:endParaRPr lang="el-GR" noProof="0"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smtClean="0"/>
              <a:t>The</a:t>
            </a:r>
            <a:r>
              <a:rPr lang="en-US" baseline="0" noProof="0" dirty="0" smtClean="0"/>
              <a:t> studies have not concluded that robotic activities has good or bad effects, so each of us has to reach his or her own conclusion.</a:t>
            </a:r>
            <a:endParaRPr lang="el-GR" noProof="0"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Font typeface="Arial" pitchFamily="34" charset="0"/>
              <a:buChar char="•"/>
            </a:pPr>
            <a:endParaRPr lang="el-GR" dirty="0" smtClean="0">
              <a:solidFill>
                <a:schemeClr val="tx1"/>
              </a:solidFill>
            </a:endParaRPr>
          </a:p>
        </p:txBody>
      </p:sp>
      <p:sp>
        <p:nvSpPr>
          <p:cNvPr id="4" name="Slide Number Placeholder 3"/>
          <p:cNvSpPr>
            <a:spLocks noGrp="1"/>
          </p:cNvSpPr>
          <p:nvPr>
            <p:ph type="sldNum" sz="quarter" idx="10"/>
          </p:nvPr>
        </p:nvSpPr>
        <p:spPr/>
        <p:txBody>
          <a:bodyPr/>
          <a:lstStyle/>
          <a:p>
            <a:fld id="{A5D78FC6-CE17-4259-A63C-DDFC12E048FC}"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Font typeface="Arial" pitchFamily="34" charset="0"/>
              <a:buChar char="•"/>
            </a:pPr>
            <a:r>
              <a:rPr lang="en-US" u="sng" dirty="0" smtClean="0">
                <a:solidFill>
                  <a:schemeClr val="tx1"/>
                </a:solidFill>
              </a:rPr>
              <a:t>Separated</a:t>
            </a:r>
            <a:r>
              <a:rPr lang="en-US" dirty="0" smtClean="0">
                <a:solidFill>
                  <a:schemeClr val="tx1"/>
                </a:solidFill>
              </a:rPr>
              <a:t> the Core Sets in their Boxes,</a:t>
            </a:r>
          </a:p>
          <a:p>
            <a:pPr algn="l">
              <a:buFont typeface="Arial" pitchFamily="34" charset="0"/>
              <a:buChar char="•"/>
            </a:pPr>
            <a:r>
              <a:rPr lang="en-US" u="sng" dirty="0" smtClean="0">
                <a:solidFill>
                  <a:schemeClr val="tx1"/>
                </a:solidFill>
              </a:rPr>
              <a:t>Labeled</a:t>
            </a:r>
            <a:r>
              <a:rPr lang="en-US" dirty="0" smtClean="0">
                <a:solidFill>
                  <a:schemeClr val="tx1"/>
                </a:solidFill>
              </a:rPr>
              <a:t> the most significant robots parts, </a:t>
            </a:r>
          </a:p>
          <a:p>
            <a:pPr algn="l"/>
            <a:r>
              <a:rPr lang="en-US" dirty="0" smtClean="0">
                <a:solidFill>
                  <a:schemeClr val="tx1"/>
                </a:solidFill>
                <a:sym typeface="Wingdings" pitchFamily="2" charset="2"/>
              </a:rPr>
              <a:t>(</a:t>
            </a:r>
            <a:r>
              <a:rPr lang="en-US" dirty="0" smtClean="0"/>
              <a:t>reduce the cognitive load of their work being familiar with the </a:t>
            </a:r>
            <a:r>
              <a:rPr lang="en-US" dirty="0" err="1" smtClean="0"/>
              <a:t>lego</a:t>
            </a:r>
            <a:r>
              <a:rPr lang="en-US" dirty="0" smtClean="0"/>
              <a:t> parts</a:t>
            </a:r>
            <a:r>
              <a:rPr lang="en-US" dirty="0" smtClean="0">
                <a:solidFill>
                  <a:schemeClr val="tx1"/>
                </a:solidFill>
                <a:sym typeface="Wingdings" pitchFamily="2" charset="2"/>
              </a:rPr>
              <a:t>)</a:t>
            </a:r>
            <a:endParaRPr lang="en-US" dirty="0" smtClean="0">
              <a:solidFill>
                <a:schemeClr val="tx1"/>
              </a:solidFill>
            </a:endParaRPr>
          </a:p>
          <a:p>
            <a:pPr algn="l">
              <a:buFont typeface="Arial" pitchFamily="34" charset="0"/>
              <a:buChar char="•"/>
            </a:pPr>
            <a:r>
              <a:rPr lang="en-US" u="sng" dirty="0" smtClean="0">
                <a:solidFill>
                  <a:schemeClr val="tx1"/>
                </a:solidFill>
              </a:rPr>
              <a:t>Made</a:t>
            </a:r>
            <a:r>
              <a:rPr lang="en-US" dirty="0" smtClean="0">
                <a:solidFill>
                  <a:schemeClr val="tx1"/>
                </a:solidFill>
              </a:rPr>
              <a:t> the necessary class/ environment arrangements  </a:t>
            </a:r>
          </a:p>
          <a:p>
            <a:pPr algn="l"/>
            <a:r>
              <a:rPr lang="en-US" dirty="0" smtClean="0">
                <a:solidFill>
                  <a:schemeClr val="tx1"/>
                </a:solidFill>
                <a:sym typeface="Wingdings" pitchFamily="2" charset="2"/>
              </a:rPr>
              <a:t>(</a:t>
            </a:r>
            <a:r>
              <a:rPr lang="en-US" dirty="0" smtClean="0"/>
              <a:t>create a </a:t>
            </a:r>
            <a:r>
              <a:rPr lang="en-US" dirty="0" err="1" smtClean="0"/>
              <a:t>cosy</a:t>
            </a:r>
            <a:r>
              <a:rPr lang="en-US" dirty="0" smtClean="0"/>
              <a:t>, warm environment where they could work pleasantly</a:t>
            </a:r>
            <a:r>
              <a:rPr lang="en-US" dirty="0" smtClean="0">
                <a:solidFill>
                  <a:schemeClr val="tx1"/>
                </a:solidFill>
                <a:sym typeface="Wingdings" pitchFamily="2" charset="2"/>
              </a:rPr>
              <a:t>)</a:t>
            </a:r>
            <a:endParaRPr lang="el-GR" dirty="0" smtClean="0">
              <a:solidFill>
                <a:schemeClr val="tx1"/>
              </a:solidFill>
            </a:endParaRPr>
          </a:p>
          <a:p>
            <a:pPr algn="l">
              <a:buFont typeface="Arial" pitchFamily="34" charset="0"/>
              <a:buChar char="•"/>
            </a:pPr>
            <a:r>
              <a:rPr lang="en-US" dirty="0" smtClean="0">
                <a:solidFill>
                  <a:schemeClr val="tx1"/>
                </a:solidFill>
              </a:rPr>
              <a:t>To move freely to their computers. They have space in</a:t>
            </a:r>
            <a:r>
              <a:rPr lang="en-US" baseline="0" dirty="0" smtClean="0">
                <a:solidFill>
                  <a:schemeClr val="tx1"/>
                </a:solidFill>
              </a:rPr>
              <a:t> front of their computers in order to check their programs but they have these 4 desks in the middle of the class to put their </a:t>
            </a:r>
            <a:r>
              <a:rPr lang="en-US" baseline="0" dirty="0" err="1" smtClean="0">
                <a:solidFill>
                  <a:schemeClr val="tx1"/>
                </a:solidFill>
              </a:rPr>
              <a:t>tribots</a:t>
            </a:r>
            <a:r>
              <a:rPr lang="en-US" baseline="0" dirty="0" smtClean="0">
                <a:solidFill>
                  <a:schemeClr val="tx1"/>
                </a:solidFill>
              </a:rPr>
              <a:t> and interact them with the others </a:t>
            </a:r>
            <a:r>
              <a:rPr lang="en-US" baseline="0" dirty="0" err="1" smtClean="0">
                <a:solidFill>
                  <a:schemeClr val="tx1"/>
                </a:solidFill>
              </a:rPr>
              <a:t>tribots</a:t>
            </a:r>
            <a:r>
              <a:rPr lang="en-US" baseline="0" dirty="0" smtClean="0">
                <a:solidFill>
                  <a:schemeClr val="tx1"/>
                </a:solidFill>
              </a:rPr>
              <a:t>.</a:t>
            </a:r>
            <a:endParaRPr lang="el-GR" dirty="0" smtClean="0">
              <a:solidFill>
                <a:schemeClr val="tx1"/>
              </a:solidFill>
            </a:endParaRPr>
          </a:p>
        </p:txBody>
      </p:sp>
      <p:sp>
        <p:nvSpPr>
          <p:cNvPr id="4" name="Slide Number Placeholder 3"/>
          <p:cNvSpPr>
            <a:spLocks noGrp="1"/>
          </p:cNvSpPr>
          <p:nvPr>
            <p:ph type="sldNum" sz="quarter" idx="10"/>
          </p:nvPr>
        </p:nvSpPr>
        <p:spPr/>
        <p:txBody>
          <a:bodyPr/>
          <a:lstStyle/>
          <a:p>
            <a:fld id="{A5D78FC6-CE17-4259-A63C-DDFC12E048FC}"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Font typeface="Arial" pitchFamily="34" charset="0"/>
              <a:buChar char="•"/>
            </a:pPr>
            <a:endParaRPr lang="el-GR" dirty="0" smtClean="0">
              <a:solidFill>
                <a:schemeClr val="tx1"/>
              </a:solidFill>
            </a:endParaRPr>
          </a:p>
        </p:txBody>
      </p:sp>
      <p:sp>
        <p:nvSpPr>
          <p:cNvPr id="4" name="Slide Number Placeholder 3"/>
          <p:cNvSpPr>
            <a:spLocks noGrp="1"/>
          </p:cNvSpPr>
          <p:nvPr>
            <p:ph type="sldNum" sz="quarter" idx="10"/>
          </p:nvPr>
        </p:nvSpPr>
        <p:spPr/>
        <p:txBody>
          <a:bodyPr/>
          <a:lstStyle/>
          <a:p>
            <a:fld id="{A5D78FC6-CE17-4259-A63C-DDFC12E048FC}"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smtClean="0"/>
              <a:t>We think that</a:t>
            </a:r>
            <a:r>
              <a:rPr lang="en-US" baseline="0" noProof="0" dirty="0" smtClean="0"/>
              <a:t> the suitable time for robotic activities is between 3 to 4 hours. Beyond the 3</a:t>
            </a:r>
            <a:r>
              <a:rPr lang="en-US" baseline="30000" noProof="0" dirty="0" smtClean="0"/>
              <a:t>rd</a:t>
            </a:r>
            <a:r>
              <a:rPr lang="en-US" baseline="0" noProof="0" dirty="0" smtClean="0"/>
              <a:t> hour some students feel tired </a:t>
            </a:r>
            <a:endParaRPr lang="el-GR" noProof="0"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smtClean="0"/>
              <a:t>We think that</a:t>
            </a:r>
            <a:r>
              <a:rPr lang="en-US" baseline="0" noProof="0" dirty="0" smtClean="0"/>
              <a:t> the suitable time for robotic activities is between 2 to 3 hours. Beyond the 3</a:t>
            </a:r>
            <a:r>
              <a:rPr lang="en-US" baseline="30000" noProof="0" dirty="0" smtClean="0"/>
              <a:t>rd</a:t>
            </a:r>
            <a:r>
              <a:rPr lang="en-US" baseline="0" noProof="0" dirty="0" smtClean="0"/>
              <a:t> hour some students feel tired </a:t>
            </a:r>
            <a:endParaRPr lang="el-GR" noProof="0"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l-GR" smtClean="0"/>
              <a:t>Kλικ για επεξεργασία του τίτλου</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Κάντε κλικ για να επεξεργαστείτε τον υπότιτλο του υποδείγματος</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lgn="ctr"/>
            <a:fld id="{743653DA-8BF4-4869-96FE-9BCF43372D46}" type="datetime8">
              <a:rPr lang="en-US" smtClean="0"/>
              <a:pPr algn="ctr"/>
              <a:t>5/12/2017 9:49 AM</a:t>
            </a:fld>
            <a:endParaRPr lang="en-US" sz="2000" dirty="0">
              <a:solidFill>
                <a:srgbClr val="FFFFFF"/>
              </a:solidFill>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lgn="r"/>
            <a:endParaRPr lang="en-US" dirty="0">
              <a:solidFill>
                <a:schemeClr val="tx2"/>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2AC53DF-4216-466D-99A7-94400E6C2A25}" type="slidenum">
              <a:rPr lang="en-US" smtClean="0"/>
              <a:pPr/>
              <a:t>‹#›</a:t>
            </a:fld>
            <a:endParaRPr lang="en-US" dirty="0">
              <a:solidFill>
                <a:schemeClr val="tx2"/>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Kλικ για επεξεργασία του τίτλου</a:t>
            </a:r>
            <a:endParaRPr lang="en-US"/>
          </a:p>
        </p:txBody>
      </p:sp>
      <p:sp>
        <p:nvSpPr>
          <p:cNvPr id="3" name="Vertical Text Placeholder 2"/>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8D3816DF-213E-421B-92D3-C068DBB023D6}" type="datetime8">
              <a:rPr lang="en-US" smtClean="0">
                <a:solidFill>
                  <a:schemeClr val="tx2"/>
                </a:solidFill>
              </a:rPr>
              <a:pPr/>
              <a:t>5/12/2017 9:49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chemeClr val="tx2"/>
                </a:solidFill>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lang="el-GR" smtClean="0"/>
              <a:t>Kλικ για επεξεργασία του τίτλου</a:t>
            </a:r>
            <a:endParaRPr lang="en-US" dirty="0"/>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a:xfrm>
            <a:off x="6553200" y="6248402"/>
            <a:ext cx="2209800" cy="365125"/>
          </a:xfrm>
        </p:spPr>
        <p:txBody>
          <a:bodyPr/>
          <a:lstStyle/>
          <a:p>
            <a:fld id="{8D3816DF-213E-421B-92D3-C068DBB023D6}" type="datetime8">
              <a:rPr lang="en-US" smtClean="0">
                <a:solidFill>
                  <a:schemeClr val="tx2"/>
                </a:solidFill>
              </a:rPr>
              <a:pPr/>
              <a:t>5/12/2017 9:49 AM</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2AC53DF-4216-466D-99A7-94400E6C2A25}" type="slidenum">
              <a:rPr lang="en-US" sz="1200" smtClean="0">
                <a:solidFill>
                  <a:schemeClr val="tx2"/>
                </a:solidFill>
              </a: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l-GR" smtClean="0"/>
              <a:t>Kλικ για επεξεργασία του τίτλου</a:t>
            </a:r>
            <a:endParaRPr lang="en-US" dirty="0"/>
          </a:p>
        </p:txBody>
      </p:sp>
      <p:sp>
        <p:nvSpPr>
          <p:cNvPr id="4" name="Date Placeholder 3"/>
          <p:cNvSpPr>
            <a:spLocks noGrp="1"/>
          </p:cNvSpPr>
          <p:nvPr>
            <p:ph type="dt" sz="half" idx="10"/>
          </p:nvPr>
        </p:nvSpPr>
        <p:spPr/>
        <p:txBody>
          <a:bodyPr/>
          <a:lstStyle/>
          <a:p>
            <a:fld id="{B7129108-AC8D-4212-9283-60D9E99BF07A}" type="datetime8">
              <a:rPr lang="en-US" smtClean="0"/>
              <a:pPr/>
              <a:t>5/12/2017 9:49 AM</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
        <p:nvSpPr>
          <p:cNvPr id="8" name="Content Placeholder 7"/>
          <p:cNvSpPr>
            <a:spLocks noGrp="1"/>
          </p:cNvSpPr>
          <p:nvPr>
            <p:ph sz="quarter" idx="1"/>
          </p:nvPr>
        </p:nvSpPr>
        <p:spPr>
          <a:xfrm>
            <a:off x="612648" y="1600200"/>
            <a:ext cx="8153400" cy="4495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Kλικ για επεξεργασία των στυλ του υποδείγματος</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l-GR" smtClean="0"/>
              <a:t>Kλικ για επεξεργασία του τίτλου</a:t>
            </a:r>
            <a:endParaRPr lang="en-US" dirty="0"/>
          </a:p>
        </p:txBody>
      </p:sp>
      <p:sp>
        <p:nvSpPr>
          <p:cNvPr id="12" name="Date Placeholder 11"/>
          <p:cNvSpPr>
            <a:spLocks noGrp="1"/>
          </p:cNvSpPr>
          <p:nvPr>
            <p:ph type="dt" sz="half" idx="10"/>
          </p:nvPr>
        </p:nvSpPr>
        <p:spPr/>
        <p:txBody>
          <a:bodyPr/>
          <a:lstStyle/>
          <a:p>
            <a:fld id="{B6DED3D3-6235-4F4C-B439-DF277FB555A7}" type="datetime8">
              <a:rPr lang="en-US" smtClean="0"/>
              <a:pPr/>
              <a:t>5/12/2017 9:49 AM</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lgn="ctr"/>
            <a:fld id="{1AD93096-5B34-4342-9326-69289CEAE4C2}" type="slidenum">
              <a:rPr lang="en-US" smtClean="0"/>
              <a:pPr algn="ctr"/>
              <a:t>‹#›</a:t>
            </a:fld>
            <a:endParaRPr lang="en-US" sz="2400" dirty="0">
              <a:solidFill>
                <a:srgbClr val="FFFFFF"/>
              </a:solidFill>
            </a:endParaRPr>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Kλικ για επεξεργασία του τίτλου</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1" name="Content Placeholder 10"/>
          <p:cNvSpPr>
            <a:spLocks noGrp="1"/>
          </p:cNvSpPr>
          <p:nvPr>
            <p:ph sz="quarter" idx="2"/>
          </p:nvPr>
        </p:nvSpPr>
        <p:spPr>
          <a:xfrm>
            <a:off x="4844901" y="1589567"/>
            <a:ext cx="3886200" cy="45720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5"/>
          </p:nvPr>
        </p:nvSpPr>
        <p:spPr/>
        <p:txBody>
          <a:bodyPr rtlCol="0"/>
          <a:lstStyle/>
          <a:p>
            <a:fld id="{3B5F1E3E-4B2F-4895-B65E-28B2E64F39F6}" type="datetime8">
              <a:rPr lang="en-US" smtClean="0"/>
              <a:pPr/>
              <a:t>5/12/2017 9:49 AM</a:t>
            </a:fld>
            <a:endParaRPr lang="en-US"/>
          </a:p>
        </p:txBody>
      </p:sp>
      <p:sp>
        <p:nvSpPr>
          <p:cNvPr id="10" name="Slide Number Placeholder 9"/>
          <p:cNvSpPr>
            <a:spLocks noGrp="1"/>
          </p:cNvSpPr>
          <p:nvPr>
            <p:ph type="sldNum" sz="quarter" idx="16"/>
          </p:nvPr>
        </p:nvSpPr>
        <p:spPr/>
        <p:txBody>
          <a:bodyPr rtlCol="0"/>
          <a:lstStyle/>
          <a:p>
            <a:pPr algn="ctr"/>
            <a:fld id="{1AD93096-5B34-4342-9326-69289CEAE4C2}" type="slidenum">
              <a:rPr lang="en-US" smtClean="0"/>
              <a:pPr algn="ct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lang="el-GR" smtClean="0"/>
              <a:t>Kλικ για επεξεργασία του τίτλου</a:t>
            </a:r>
            <a:endParaRPr lang="en-US" dirty="0"/>
          </a:p>
        </p:txBody>
      </p:sp>
      <p:sp>
        <p:nvSpPr>
          <p:cNvPr id="11" name="Content Placeholder 10"/>
          <p:cNvSpPr>
            <a:spLocks noGrp="1"/>
          </p:cNvSpPr>
          <p:nvPr>
            <p:ph sz="quarter" idx="2"/>
          </p:nvPr>
        </p:nvSpPr>
        <p:spPr>
          <a:xfrm>
            <a:off x="609600" y="2438400"/>
            <a:ext cx="3886200" cy="35814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3" name="Content Placeholder 12"/>
          <p:cNvSpPr>
            <a:spLocks noGrp="1"/>
          </p:cNvSpPr>
          <p:nvPr>
            <p:ph sz="quarter" idx="4"/>
          </p:nvPr>
        </p:nvSpPr>
        <p:spPr>
          <a:xfrm>
            <a:off x="4800600" y="2438400"/>
            <a:ext cx="3886200" cy="35814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0" name="Date Placeholder 9"/>
          <p:cNvSpPr>
            <a:spLocks noGrp="1"/>
          </p:cNvSpPr>
          <p:nvPr>
            <p:ph type="dt" sz="half" idx="15"/>
          </p:nvPr>
        </p:nvSpPr>
        <p:spPr/>
        <p:txBody>
          <a:bodyPr rtlCol="0"/>
          <a:lstStyle/>
          <a:p>
            <a:fld id="{63085435-8225-4333-BFFA-0096413F0D76}" type="datetime8">
              <a:rPr lang="en-US" smtClean="0"/>
              <a:pPr/>
              <a:t>5/12/2017 9:49 AM</a:t>
            </a:fld>
            <a:endParaRPr lang="en-US"/>
          </a:p>
        </p:txBody>
      </p:sp>
      <p:sp>
        <p:nvSpPr>
          <p:cNvPr id="12" name="Slide Number Placeholder 11"/>
          <p:cNvSpPr>
            <a:spLocks noGrp="1"/>
          </p:cNvSpPr>
          <p:nvPr>
            <p:ph type="sldNum" sz="quarter" idx="16"/>
          </p:nvPr>
        </p:nvSpPr>
        <p:spPr/>
        <p:txBody>
          <a:bodyPr rtlCol="0"/>
          <a:lstStyle/>
          <a:p>
            <a:pPr algn="ctr"/>
            <a:fld id="{1AD93096-5B34-4342-9326-69289CEAE4C2}" type="slidenum">
              <a:rPr lang="en-US" smtClean="0"/>
              <a:pPr algn="ct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l-GR" smtClean="0"/>
              <a:t>Kλικ για επεξεργασία των στυλ του υποδείγματος</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l-GR" smtClean="0"/>
              <a:t>Kλικ για επεξεργασία των στυλ του υποδείγματος</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Kλικ για επεξεργασία του τίτλου</a:t>
            </a:r>
            <a:endParaRPr lang="en-US"/>
          </a:p>
        </p:txBody>
      </p:sp>
      <p:sp>
        <p:nvSpPr>
          <p:cNvPr id="3" name="Date Placeholder 2"/>
          <p:cNvSpPr>
            <a:spLocks noGrp="1"/>
          </p:cNvSpPr>
          <p:nvPr>
            <p:ph type="dt" sz="half" idx="10"/>
          </p:nvPr>
        </p:nvSpPr>
        <p:spPr/>
        <p:txBody>
          <a:bodyPr/>
          <a:lstStyle/>
          <a:p>
            <a:fld id="{0783C494-2A87-468C-A21B-CB14FB9ABB00}" type="datetime8">
              <a:rPr lang="en-US" smtClean="0"/>
              <a:pPr/>
              <a:t>5/12/2017 9:49 AM</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80FA0-5B31-4864-A2BB-719EA5A679C6}" type="datetime8">
              <a:rPr lang="en-US" smtClean="0"/>
              <a:pPr/>
              <a:t>5/12/2017 9:49 AM</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1AD93096-5B34-4342-9326-69289CEAE4C2}" type="slidenum">
              <a:rPr lang="en-US" smtClean="0"/>
              <a:pPr/>
              <a:t>‹#›</a:t>
            </a:fld>
            <a:endParaRPr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l-GR" smtClean="0"/>
              <a:t>Kλικ για επεξεργασία του τίτλου</a:t>
            </a:r>
            <a:endParaRPr lang="en-US" dirty="0"/>
          </a:p>
        </p:txBody>
      </p:sp>
      <p:sp>
        <p:nvSpPr>
          <p:cNvPr id="5" name="Date Placeholder 4"/>
          <p:cNvSpPr>
            <a:spLocks noGrp="1"/>
          </p:cNvSpPr>
          <p:nvPr>
            <p:ph type="dt" sz="half" idx="10"/>
          </p:nvPr>
        </p:nvSpPr>
        <p:spPr/>
        <p:txBody>
          <a:bodyPr/>
          <a:lstStyle/>
          <a:p>
            <a:fld id="{4BECC0C8-36B8-442A-833D-B6AACE86BB77}" type="datetime8">
              <a:rPr lang="en-US" smtClean="0"/>
              <a:pPr/>
              <a:t>5/12/2017 9:49 AM</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l-GR" smtClean="0"/>
              <a:t>Kλικ για επεξεργασία των στυλ του υποδείγματος</a:t>
            </a:r>
          </a:p>
        </p:txBody>
      </p:sp>
      <p:sp>
        <p:nvSpPr>
          <p:cNvPr id="9" name="Content Placeholder 8"/>
          <p:cNvSpPr>
            <a:spLocks noGrp="1"/>
          </p:cNvSpPr>
          <p:nvPr>
            <p:ph sz="quarter" idx="1"/>
          </p:nvPr>
        </p:nvSpPr>
        <p:spPr>
          <a:xfrm>
            <a:off x="2362200" y="1752600"/>
            <a:ext cx="6400800" cy="44196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l-GR" smtClean="0"/>
              <a:t>Kλικ για επεξεργασία των στυλ του υποδείγματος</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lang="el-GR" smtClean="0"/>
              <a:t>Kλικ για επεξεργασία του τίτλου</a:t>
            </a:r>
            <a:endParaRPr lang="en-US" dirty="0"/>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248400" y="6248400"/>
            <a:ext cx="2667000" cy="365125"/>
          </a:xfrm>
        </p:spPr>
        <p:txBody>
          <a:bodyPr rtlCol="0"/>
          <a:lstStyle/>
          <a:p>
            <a:fld id="{51E20EC5-AC53-4169-941E-EDF10CD23748}" type="datetime8">
              <a:rPr lang="en-US" smtClean="0"/>
              <a:pPr/>
              <a:t>5/12/2017 9:49 AM</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lgn="ctr"/>
            <a:fld id="{1AD93096-5B34-4342-9326-69289CEAE4C2}" type="slidenum">
              <a:rPr lang="en-US" smtClean="0"/>
              <a:pPr algn="ctr"/>
              <a:t>‹#›</a:t>
            </a:fld>
            <a:endParaRPr lang="en-US" sz="2800"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lang="el-GR" smtClean="0"/>
              <a:t>Κάντε κλικ στο εικονίδιο για να προσθέσετε μια εικόνα</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lang="el-GR" smtClean="0"/>
              <a:t>Kλικ για επεξεργασία του τίτλου</a:t>
            </a:r>
            <a:endParaRPr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defRPr>
            </a:lvl1pPr>
          </a:lstStyle>
          <a:p>
            <a:fld id="{8D3816DF-213E-421B-92D3-C068DBB023D6}" type="datetime8">
              <a:rPr lang="en-US" smtClean="0">
                <a:solidFill>
                  <a:schemeClr val="tx2"/>
                </a:solidFill>
              </a:rPr>
              <a:pPr/>
              <a:t>5/12/2017 9:49 AM</a:t>
            </a:fld>
            <a:endParaRPr lang="en-US" sz="1400" dirty="0">
              <a:solidFill>
                <a:schemeClr val="tx2"/>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a:defRPr sz="1400">
                <a:solidFill>
                  <a:schemeClr val="tx2"/>
                </a:solidFill>
              </a:defRPr>
            </a:lvl1pPr>
          </a:lstStyle>
          <a:p>
            <a:pPr algn="r"/>
            <a:endParaRPr lang="en-US" sz="1400" dirty="0">
              <a:solidFill>
                <a:schemeClr val="tx2"/>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a:defRPr sz="1400" b="1">
                <a:solidFill>
                  <a:srgbClr val="FFFFFF"/>
                </a:solidFill>
              </a:defRPr>
            </a:lvl1pPr>
          </a:lstStyle>
          <a:p>
            <a:pPr algn="ctr"/>
            <a:fld id="{72AC53DF-4216-466D-99A7-94400E6C2A25}" type="slidenum">
              <a:rPr lang="en-US" sz="1200" smtClean="0">
                <a:solidFill>
                  <a:schemeClr val="tx2"/>
                </a:solidFill>
              </a:rPr>
              <a:pPr algn="ctr"/>
              <a:t>‹#›</a:t>
            </a:fld>
            <a:endParaRPr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jpeg"/><Relationship Id="rId21" Type="http://schemas.openxmlformats.org/officeDocument/2006/relationships/image" Target="../media/image46.png"/><Relationship Id="rId34" Type="http://schemas.openxmlformats.org/officeDocument/2006/relationships/image" Target="../media/image59.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2" Type="http://schemas.openxmlformats.org/officeDocument/2006/relationships/notesSlide" Target="../notesSlides/notesSlide12.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jpeg"/><Relationship Id="rId32" Type="http://schemas.openxmlformats.org/officeDocument/2006/relationships/image" Target="../media/image57.jpeg"/><Relationship Id="rId5" Type="http://schemas.openxmlformats.org/officeDocument/2006/relationships/image" Target="../media/image30.jpeg"/><Relationship Id="rId15" Type="http://schemas.openxmlformats.org/officeDocument/2006/relationships/image" Target="../media/image40.png"/><Relationship Id="rId23" Type="http://schemas.openxmlformats.org/officeDocument/2006/relationships/image" Target="../media/image48.jpeg"/><Relationship Id="rId28" Type="http://schemas.openxmlformats.org/officeDocument/2006/relationships/image" Target="../media/image53.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pn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jpeg"/></Relationships>
</file>

<file path=ppt/slides/_rels/slide14.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18" Type="http://schemas.openxmlformats.org/officeDocument/2006/relationships/image" Target="../media/image75.png"/><Relationship Id="rId3" Type="http://schemas.openxmlformats.org/officeDocument/2006/relationships/image" Target="../media/image60.jpeg"/><Relationship Id="rId21" Type="http://schemas.openxmlformats.org/officeDocument/2006/relationships/image" Target="../media/image78.jpeg"/><Relationship Id="rId7" Type="http://schemas.openxmlformats.org/officeDocument/2006/relationships/image" Target="../media/image64.jpeg"/><Relationship Id="rId12" Type="http://schemas.openxmlformats.org/officeDocument/2006/relationships/image" Target="../media/image69.jpeg"/><Relationship Id="rId17" Type="http://schemas.openxmlformats.org/officeDocument/2006/relationships/image" Target="../media/image74.jpeg"/><Relationship Id="rId25" Type="http://schemas.openxmlformats.org/officeDocument/2006/relationships/image" Target="../media/image82.jpeg"/><Relationship Id="rId2" Type="http://schemas.openxmlformats.org/officeDocument/2006/relationships/notesSlide" Target="../notesSlides/notesSlide13.xml"/><Relationship Id="rId16" Type="http://schemas.openxmlformats.org/officeDocument/2006/relationships/image" Target="../media/image73.jpeg"/><Relationship Id="rId20"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jpeg"/><Relationship Id="rId24" Type="http://schemas.openxmlformats.org/officeDocument/2006/relationships/image" Target="../media/image81.png"/><Relationship Id="rId5" Type="http://schemas.openxmlformats.org/officeDocument/2006/relationships/image" Target="../media/image62.jpeg"/><Relationship Id="rId15" Type="http://schemas.openxmlformats.org/officeDocument/2006/relationships/image" Target="../media/image72.jpeg"/><Relationship Id="rId23" Type="http://schemas.openxmlformats.org/officeDocument/2006/relationships/image" Target="../media/image80.png"/><Relationship Id="rId10" Type="http://schemas.openxmlformats.org/officeDocument/2006/relationships/image" Target="../media/image67.jpeg"/><Relationship Id="rId19" Type="http://schemas.openxmlformats.org/officeDocument/2006/relationships/image" Target="../media/image76.png"/><Relationship Id="rId4" Type="http://schemas.openxmlformats.org/officeDocument/2006/relationships/image" Target="../media/image61.jpeg"/><Relationship Id="rId9" Type="http://schemas.openxmlformats.org/officeDocument/2006/relationships/image" Target="../media/image66.jpeg"/><Relationship Id="rId14" Type="http://schemas.openxmlformats.org/officeDocument/2006/relationships/image" Target="../media/image71.jpeg"/><Relationship Id="rId22" Type="http://schemas.openxmlformats.org/officeDocument/2006/relationships/image" Target="../media/image7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1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jpeg"/><Relationship Id="rId18" Type="http://schemas.openxmlformats.org/officeDocument/2006/relationships/image" Target="../media/image105.jpeg"/><Relationship Id="rId3" Type="http://schemas.openxmlformats.org/officeDocument/2006/relationships/image" Target="../media/image90.jpeg"/><Relationship Id="rId21" Type="http://schemas.openxmlformats.org/officeDocument/2006/relationships/image" Target="../media/image108.jpeg"/><Relationship Id="rId7" Type="http://schemas.openxmlformats.org/officeDocument/2006/relationships/image" Target="../media/image94.jpeg"/><Relationship Id="rId12" Type="http://schemas.openxmlformats.org/officeDocument/2006/relationships/image" Target="../media/image99.jpeg"/><Relationship Id="rId17" Type="http://schemas.openxmlformats.org/officeDocument/2006/relationships/image" Target="../media/image104.jpeg"/><Relationship Id="rId25" Type="http://schemas.openxmlformats.org/officeDocument/2006/relationships/image" Target="../media/image112.jpeg"/><Relationship Id="rId2" Type="http://schemas.openxmlformats.org/officeDocument/2006/relationships/notesSlide" Target="../notesSlides/notesSlide19.xml"/><Relationship Id="rId16" Type="http://schemas.openxmlformats.org/officeDocument/2006/relationships/image" Target="../media/image103.jpeg"/><Relationship Id="rId20"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98.jpeg"/><Relationship Id="rId24" Type="http://schemas.openxmlformats.org/officeDocument/2006/relationships/image" Target="../media/image111.jpeg"/><Relationship Id="rId5" Type="http://schemas.openxmlformats.org/officeDocument/2006/relationships/image" Target="../media/image92.jpeg"/><Relationship Id="rId15" Type="http://schemas.openxmlformats.org/officeDocument/2006/relationships/image" Target="../media/image102.jpeg"/><Relationship Id="rId23" Type="http://schemas.openxmlformats.org/officeDocument/2006/relationships/image" Target="../media/image110.jpeg"/><Relationship Id="rId10" Type="http://schemas.openxmlformats.org/officeDocument/2006/relationships/image" Target="../media/image97.jpeg"/><Relationship Id="rId19" Type="http://schemas.openxmlformats.org/officeDocument/2006/relationships/image" Target="../media/image106.jpeg"/><Relationship Id="rId4" Type="http://schemas.openxmlformats.org/officeDocument/2006/relationships/image" Target="../media/image91.jpeg"/><Relationship Id="rId9" Type="http://schemas.openxmlformats.org/officeDocument/2006/relationships/image" Target="../media/image96.jpeg"/><Relationship Id="rId14" Type="http://schemas.openxmlformats.org/officeDocument/2006/relationships/image" Target="../media/image101.jpeg"/><Relationship Id="rId22" Type="http://schemas.openxmlformats.org/officeDocument/2006/relationships/image" Target="../media/image109.jpeg"/></Relationships>
</file>

<file path=ppt/slides/_rels/slide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xel.pn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043608" y="1628800"/>
            <a:ext cx="7507560" cy="3374504"/>
          </a:xfrm>
        </p:spPr>
        <p:txBody>
          <a:bodyPr>
            <a:normAutofit fontScale="90000"/>
          </a:bodyPr>
          <a:lstStyle/>
          <a:p>
            <a:r>
              <a:rPr lang="en-US" b="1" cap="none" dirty="0" err="1" smtClean="0">
                <a:latin typeface="Comic Sans MS" pitchFamily="66" charset="0"/>
              </a:rPr>
              <a:t>RoboESL</a:t>
            </a:r>
            <a:r>
              <a:rPr lang="en-US" b="1" cap="none" dirty="0" smtClean="0">
                <a:latin typeface="Comic Sans MS" pitchFamily="66" charset="0"/>
              </a:rPr>
              <a:t> activities at </a:t>
            </a:r>
            <a:br>
              <a:rPr lang="en-US" b="1" cap="none" dirty="0" smtClean="0">
                <a:latin typeface="Comic Sans MS" pitchFamily="66" charset="0"/>
              </a:rPr>
            </a:br>
            <a:r>
              <a:rPr lang="en-US" sz="3600" cap="none" dirty="0" smtClean="0">
                <a:solidFill>
                  <a:schemeClr val="tx1"/>
                </a:solidFill>
                <a:latin typeface="Comic Sans MS" pitchFamily="66" charset="0"/>
              </a:rPr>
              <a:t>56</a:t>
            </a:r>
            <a:r>
              <a:rPr lang="en-US" sz="3600" cap="none" baseline="30000" dirty="0" smtClean="0">
                <a:solidFill>
                  <a:schemeClr val="tx1"/>
                </a:solidFill>
                <a:latin typeface="Comic Sans MS" pitchFamily="66" charset="0"/>
              </a:rPr>
              <a:t>th</a:t>
            </a:r>
            <a:r>
              <a:rPr lang="en-US" sz="3600" cap="none" dirty="0" smtClean="0">
                <a:solidFill>
                  <a:schemeClr val="tx1"/>
                </a:solidFill>
                <a:latin typeface="Comic Sans MS" pitchFamily="66" charset="0"/>
              </a:rPr>
              <a:t> Junior High School of Athens</a:t>
            </a:r>
            <a:r>
              <a:rPr lang="en-US" sz="3600" dirty="0" smtClean="0">
                <a:solidFill>
                  <a:schemeClr val="tx1"/>
                </a:solidFill>
              </a:rPr>
              <a:t/>
            </a:r>
            <a:br>
              <a:rPr lang="en-US" sz="3600" dirty="0" smtClean="0">
                <a:solidFill>
                  <a:schemeClr val="tx1"/>
                </a:solidFill>
              </a:rPr>
            </a:br>
            <a:r>
              <a:rPr lang="en-US" sz="1800" dirty="0" smtClean="0">
                <a:solidFill>
                  <a:schemeClr val="tx1"/>
                </a:solidFill>
              </a:rPr>
              <a:t> </a:t>
            </a:r>
            <a:r>
              <a:rPr lang="el-GR" sz="3600" noProof="0" dirty="0" smtClean="0"/>
              <a:t/>
            </a:r>
            <a:br>
              <a:rPr lang="el-GR" sz="3600" noProof="0" dirty="0" smtClean="0"/>
            </a:br>
            <a:r>
              <a:rPr lang="en-US" cap="none" dirty="0" smtClean="0">
                <a:solidFill>
                  <a:schemeClr val="tx1"/>
                </a:solidFill>
              </a:rPr>
              <a:t>A</a:t>
            </a:r>
            <a:r>
              <a:rPr lang="lv-LV" cap="none" dirty="0" smtClean="0">
                <a:solidFill>
                  <a:schemeClr val="tx1"/>
                </a:solidFill>
              </a:rPr>
              <a:t>ctivities and experiences </a:t>
            </a:r>
            <a:r>
              <a:rPr lang="en-US" cap="none" dirty="0" smtClean="0">
                <a:solidFill>
                  <a:schemeClr val="tx1"/>
                </a:solidFill>
              </a:rPr>
              <a:t>from our implementations</a:t>
            </a:r>
            <a:br>
              <a:rPr lang="en-US" cap="none" dirty="0" smtClean="0">
                <a:solidFill>
                  <a:schemeClr val="tx1"/>
                </a:solidFill>
              </a:rPr>
            </a:br>
            <a:endParaRPr lang="el-GR" cap="none" noProof="0" dirty="0"/>
          </a:p>
        </p:txBody>
      </p:sp>
      <p:sp>
        <p:nvSpPr>
          <p:cNvPr id="3" name="Rectangle 2"/>
          <p:cNvSpPr>
            <a:spLocks noGrp="1"/>
          </p:cNvSpPr>
          <p:nvPr>
            <p:ph type="subTitle" idx="1"/>
          </p:nvPr>
        </p:nvSpPr>
        <p:spPr/>
        <p:txBody>
          <a:bodyPr>
            <a:normAutofit fontScale="70000" lnSpcReduction="20000"/>
          </a:bodyPr>
          <a:lstStyle/>
          <a:p>
            <a:r>
              <a:rPr lang="en-US" sz="2800" dirty="0" err="1" smtClean="0">
                <a:solidFill>
                  <a:schemeClr val="tx1"/>
                </a:solidFill>
              </a:rPr>
              <a:t>Tassos</a:t>
            </a:r>
            <a:r>
              <a:rPr lang="en-US" sz="2800" dirty="0" smtClean="0">
                <a:solidFill>
                  <a:schemeClr val="tx1"/>
                </a:solidFill>
              </a:rPr>
              <a:t> </a:t>
            </a:r>
            <a:r>
              <a:rPr lang="en-US" sz="2800" dirty="0" err="1" smtClean="0">
                <a:solidFill>
                  <a:schemeClr val="tx1"/>
                </a:solidFill>
              </a:rPr>
              <a:t>Karampinis</a:t>
            </a:r>
            <a:endParaRPr lang="el-GR" sz="2800" dirty="0" smtClean="0">
              <a:solidFill>
                <a:schemeClr val="tx1"/>
              </a:solidFill>
            </a:endParaRPr>
          </a:p>
          <a:p>
            <a:r>
              <a:rPr lang="en-US" sz="2600" kern="1200" noProof="0" dirty="0" smtClean="0">
                <a:solidFill>
                  <a:srgbClr val="FFFFFF"/>
                </a:solidFill>
                <a:latin typeface="+mn-lt"/>
                <a:ea typeface="+mn-ea"/>
                <a:cs typeface="+mn-cs"/>
              </a:rPr>
              <a:t>Computer Science teacher, Med, </a:t>
            </a:r>
            <a:r>
              <a:rPr lang="en-US" sz="2600" kern="1200" noProof="0" dirty="0" err="1" smtClean="0">
                <a:solidFill>
                  <a:srgbClr val="FFFFFF"/>
                </a:solidFill>
                <a:latin typeface="+mn-lt"/>
                <a:ea typeface="+mn-ea"/>
                <a:cs typeface="+mn-cs"/>
              </a:rPr>
              <a:t>MSc</a:t>
            </a:r>
            <a:endParaRPr lang="el-GR" noProof="0" dirty="0"/>
          </a:p>
        </p:txBody>
      </p:sp>
      <p:pic>
        <p:nvPicPr>
          <p:cNvPr id="4" name="Picture 3" descr="C:\Users\Gymnasio\Dropbox\___Robotiki\roboesl.jpg"/>
          <p:cNvPicPr>
            <a:picLocks noChangeAspect="1" noChangeArrowheads="1"/>
          </p:cNvPicPr>
          <p:nvPr/>
        </p:nvPicPr>
        <p:blipFill>
          <a:blip r:embed="rId3" cstate="print"/>
          <a:srcRect r="4131"/>
          <a:stretch>
            <a:fillRect/>
          </a:stretch>
        </p:blipFill>
        <p:spPr bwMode="auto">
          <a:xfrm>
            <a:off x="3909" y="2"/>
            <a:ext cx="1725264" cy="1224000"/>
          </a:xfrm>
          <a:prstGeom prst="rect">
            <a:avLst/>
          </a:prstGeom>
          <a:noFill/>
        </p:spPr>
      </p:pic>
      <p:pic>
        <p:nvPicPr>
          <p:cNvPr id="5" name="Picture 2" descr="E:\Ekpaid\_Ekpaid1\EvdomadaKwdika\56o-1.png"/>
          <p:cNvPicPr>
            <a:picLocks noChangeAspect="1" noChangeArrowheads="1"/>
          </p:cNvPicPr>
          <p:nvPr/>
        </p:nvPicPr>
        <p:blipFill>
          <a:blip r:embed="rId4" cstate="print"/>
          <a:srcRect/>
          <a:stretch>
            <a:fillRect/>
          </a:stretch>
        </p:blipFill>
        <p:spPr bwMode="auto">
          <a:xfrm>
            <a:off x="7430667" y="0"/>
            <a:ext cx="1703808" cy="1224000"/>
          </a:xfrm>
          <a:prstGeom prst="rect">
            <a:avLst/>
          </a:prstGeom>
          <a:noFill/>
        </p:spPr>
      </p:pic>
      <p:sp>
        <p:nvSpPr>
          <p:cNvPr id="6" name="5 - TextBox"/>
          <p:cNvSpPr txBox="1"/>
          <p:nvPr/>
        </p:nvSpPr>
        <p:spPr>
          <a:xfrm>
            <a:off x="2267744" y="5157192"/>
            <a:ext cx="6692538" cy="646331"/>
          </a:xfrm>
          <a:prstGeom prst="rect">
            <a:avLst/>
          </a:prstGeom>
          <a:noFill/>
        </p:spPr>
        <p:txBody>
          <a:bodyPr wrap="none" rtlCol="0">
            <a:spAutoFit/>
          </a:bodyPr>
          <a:lstStyle/>
          <a:p>
            <a:r>
              <a:rPr lang="en-US" dirty="0" err="1" smtClean="0"/>
              <a:t>Tassos</a:t>
            </a:r>
            <a:r>
              <a:rPr lang="en-US" dirty="0" smtClean="0"/>
              <a:t> </a:t>
            </a:r>
            <a:r>
              <a:rPr lang="en-US" dirty="0" err="1" smtClean="0"/>
              <a:t>Karampinis</a:t>
            </a:r>
            <a:endParaRPr lang="en-US" dirty="0" smtClean="0"/>
          </a:p>
          <a:p>
            <a:r>
              <a:rPr lang="en-US" dirty="0" smtClean="0"/>
              <a:t>Computer Science and ICT teacher at 56</a:t>
            </a:r>
            <a:r>
              <a:rPr lang="en-US" baseline="30000" dirty="0" smtClean="0"/>
              <a:t>th</a:t>
            </a:r>
            <a:r>
              <a:rPr lang="en-US" dirty="0" smtClean="0"/>
              <a:t> Junior High School of Athens</a:t>
            </a:r>
            <a:endParaRPr lang="el-GR" dirty="0"/>
          </a:p>
        </p:txBody>
      </p:sp>
      <p:sp>
        <p:nvSpPr>
          <p:cNvPr id="7" name="6 - Ορθογώνιο"/>
          <p:cNvSpPr/>
          <p:nvPr/>
        </p:nvSpPr>
        <p:spPr>
          <a:xfrm>
            <a:off x="3347864" y="4437112"/>
            <a:ext cx="3464923" cy="461665"/>
          </a:xfrm>
          <a:prstGeom prst="rect">
            <a:avLst/>
          </a:prstGeom>
        </p:spPr>
        <p:txBody>
          <a:bodyPr wrap="none">
            <a:spAutoFit/>
          </a:bodyPr>
          <a:lstStyle/>
          <a:p>
            <a:r>
              <a:rPr lang="en-US" sz="2400" dirty="0" smtClean="0"/>
              <a:t>12 May 2017 Riga, Latvia</a:t>
            </a:r>
            <a:endParaRPr lang="el-GR"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395536" y="228600"/>
            <a:ext cx="8640960" cy="990600"/>
          </a:xfrm>
        </p:spPr>
        <p:txBody>
          <a:bodyPr>
            <a:normAutofit fontScale="90000"/>
          </a:bodyPr>
          <a:lstStyle/>
          <a:p>
            <a:r>
              <a:rPr lang="en-US" dirty="0" smtClean="0"/>
              <a:t>Project implementation and methodology </a:t>
            </a:r>
            <a:r>
              <a:rPr lang="en-US" sz="2000" dirty="0" smtClean="0">
                <a:solidFill>
                  <a:schemeClr val="tx1"/>
                </a:solidFill>
              </a:rPr>
              <a:t>Process / Methodology</a:t>
            </a:r>
            <a:endParaRPr lang="el-GR" sz="2000" dirty="0">
              <a:solidFill>
                <a:schemeClr val="tx1"/>
              </a:solidFill>
            </a:endParaRPr>
          </a:p>
        </p:txBody>
      </p:sp>
      <p:sp>
        <p:nvSpPr>
          <p:cNvPr id="3" name="Rectangle 2"/>
          <p:cNvSpPr>
            <a:spLocks noGrp="1"/>
          </p:cNvSpPr>
          <p:nvPr>
            <p:ph sz="quarter" idx="1"/>
          </p:nvPr>
        </p:nvSpPr>
        <p:spPr>
          <a:xfrm>
            <a:off x="107504" y="2204864"/>
            <a:ext cx="4104456" cy="3888432"/>
          </a:xfrm>
        </p:spPr>
        <p:txBody>
          <a:bodyPr>
            <a:normAutofit/>
          </a:bodyPr>
          <a:lstStyle/>
          <a:p>
            <a:pPr>
              <a:buNone/>
            </a:pPr>
            <a:r>
              <a:rPr lang="en-US" sz="2800" u="sng" dirty="0" smtClean="0"/>
              <a:t>School Year: 2015-2016</a:t>
            </a:r>
          </a:p>
          <a:p>
            <a:pPr>
              <a:buNone/>
            </a:pPr>
            <a:r>
              <a:rPr lang="en-US" sz="2800" dirty="0" smtClean="0"/>
              <a:t>Students (10 boys) chosen between those who:</a:t>
            </a:r>
          </a:p>
          <a:p>
            <a:r>
              <a:rPr lang="en-US" sz="2800" dirty="0" smtClean="0"/>
              <a:t>met the programs conditions</a:t>
            </a:r>
          </a:p>
          <a:p>
            <a:r>
              <a:rPr lang="en-US" sz="2800" dirty="0" smtClean="0"/>
              <a:t>wanted to take part in the project</a:t>
            </a:r>
          </a:p>
          <a:p>
            <a:pPr>
              <a:buNone/>
            </a:pPr>
            <a:endParaRPr lang="en-US" dirty="0" smtClean="0"/>
          </a:p>
          <a:p>
            <a:endParaRPr lang="en-US" dirty="0" smtClean="0"/>
          </a:p>
          <a:p>
            <a:pPr>
              <a:buNone/>
            </a:pPr>
            <a:endParaRPr lang="en-US" dirty="0" smtClean="0"/>
          </a:p>
        </p:txBody>
      </p:sp>
      <p:sp>
        <p:nvSpPr>
          <p:cNvPr id="5" name="4 - Ορθογώνιο"/>
          <p:cNvSpPr/>
          <p:nvPr/>
        </p:nvSpPr>
        <p:spPr>
          <a:xfrm>
            <a:off x="4139952" y="1846372"/>
            <a:ext cx="5004048" cy="5011628"/>
          </a:xfrm>
          <a:prstGeom prst="rect">
            <a:avLst/>
          </a:prstGeom>
        </p:spPr>
        <p:txBody>
          <a:bodyPr wrap="square">
            <a:spAutoFit/>
          </a:bodyPr>
          <a:lstStyle/>
          <a:p>
            <a:pPr>
              <a:buNone/>
            </a:pPr>
            <a:r>
              <a:rPr lang="en-US" sz="2800" u="sng" dirty="0" smtClean="0"/>
              <a:t>School Year: 2016-2017</a:t>
            </a:r>
          </a:p>
          <a:p>
            <a:pPr>
              <a:buNone/>
            </a:pPr>
            <a:r>
              <a:rPr lang="en-US" sz="2800" dirty="0" smtClean="0"/>
              <a:t>Students(11 students) chosen between those who:</a:t>
            </a:r>
          </a:p>
          <a:p>
            <a:pPr marL="320040" indent="-320040">
              <a:spcBef>
                <a:spcPts val="700"/>
              </a:spcBef>
              <a:buClr>
                <a:schemeClr val="accent2"/>
              </a:buClr>
              <a:buSzPct val="60000"/>
              <a:buFont typeface="Wingdings"/>
              <a:buChar char=""/>
            </a:pPr>
            <a:r>
              <a:rPr lang="en-US" sz="2800" dirty="0" smtClean="0"/>
              <a:t>wanted to take part in the project</a:t>
            </a:r>
          </a:p>
          <a:p>
            <a:pPr marL="320040" indent="-320040">
              <a:spcBef>
                <a:spcPts val="700"/>
              </a:spcBef>
              <a:buClr>
                <a:schemeClr val="accent2"/>
              </a:buClr>
              <a:buSzPct val="60000"/>
              <a:buFont typeface="Wingdings"/>
              <a:buChar char=""/>
            </a:pPr>
            <a:r>
              <a:rPr lang="en-US" sz="2800" dirty="0" smtClean="0"/>
              <a:t>met the programs conditions (8 boys -6 of them followed the program the previous year) </a:t>
            </a:r>
          </a:p>
          <a:p>
            <a:r>
              <a:rPr lang="en-US" sz="2800" dirty="0" smtClean="0"/>
              <a:t>- One team was made up of 3 girls, very good students but not very comfortable with technology</a:t>
            </a:r>
          </a:p>
        </p:txBody>
      </p:sp>
      <p:sp>
        <p:nvSpPr>
          <p:cNvPr id="8" name="Rectangle 2"/>
          <p:cNvSpPr txBox="1">
            <a:spLocks/>
          </p:cNvSpPr>
          <p:nvPr/>
        </p:nvSpPr>
        <p:spPr>
          <a:xfrm>
            <a:off x="0" y="1628800"/>
            <a:ext cx="5328592" cy="648072"/>
          </a:xfrm>
          <a:prstGeom prst="rect">
            <a:avLst/>
          </a:prstGeom>
        </p:spPr>
        <p:txBody>
          <a:bodyPr vert="horz">
            <a:normAutofit/>
          </a:bodyPr>
          <a:lstStyle/>
          <a:p>
            <a:pPr marL="320040" indent="-320040">
              <a:spcBef>
                <a:spcPts val="700"/>
              </a:spcBef>
              <a:buClr>
                <a:schemeClr val="accent2"/>
              </a:buClr>
              <a:buSzPct val="60000"/>
              <a:buFont typeface="Wingdings"/>
              <a:buChar char=""/>
            </a:pPr>
            <a:r>
              <a:rPr lang="en-US" sz="2900" b="1" dirty="0" smtClean="0"/>
              <a:t>Framework</a:t>
            </a:r>
            <a:r>
              <a:rPr lang="en-US" sz="2900" b="1" dirty="0" smtClean="0">
                <a:solidFill>
                  <a:prstClr val="black"/>
                </a:solidFill>
              </a:rPr>
              <a:t> </a:t>
            </a:r>
            <a:r>
              <a:rPr lang="en-US" sz="2900" b="1" dirty="0" smtClean="0"/>
              <a:t>–</a:t>
            </a:r>
            <a:r>
              <a:rPr lang="en-US" sz="2900" b="1" dirty="0" smtClean="0">
                <a:solidFill>
                  <a:prstClr val="black"/>
                </a:solidFill>
              </a:rPr>
              <a:t> </a:t>
            </a:r>
            <a:r>
              <a:rPr lang="en-US" sz="2900" b="1" dirty="0" smtClean="0"/>
              <a:t>Selection</a:t>
            </a:r>
            <a:endParaRPr kumimoji="0" lang="en-US" sz="29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892480" cy="990600"/>
          </a:xfrm>
        </p:spPr>
        <p:txBody>
          <a:bodyPr>
            <a:normAutofit fontScale="90000"/>
          </a:bodyPr>
          <a:lstStyle/>
          <a:p>
            <a:r>
              <a:rPr lang="en-US" dirty="0" smtClean="0"/>
              <a:t>Project implementation and methodology </a:t>
            </a:r>
            <a:r>
              <a:rPr lang="en-US" sz="2000" dirty="0" smtClean="0">
                <a:solidFill>
                  <a:schemeClr val="tx1"/>
                </a:solidFill>
              </a:rPr>
              <a:t>Project activities</a:t>
            </a:r>
            <a:endParaRPr lang="el-GR" sz="2000" dirty="0">
              <a:solidFill>
                <a:schemeClr val="tx1"/>
              </a:solidFill>
            </a:endParaRPr>
          </a:p>
        </p:txBody>
      </p:sp>
      <p:sp>
        <p:nvSpPr>
          <p:cNvPr id="3" name="Content Placeholder 2"/>
          <p:cNvSpPr>
            <a:spLocks noGrp="1"/>
          </p:cNvSpPr>
          <p:nvPr>
            <p:ph sz="quarter" idx="1"/>
          </p:nvPr>
        </p:nvSpPr>
        <p:spPr>
          <a:xfrm>
            <a:off x="179512" y="2276872"/>
            <a:ext cx="4032448" cy="4495800"/>
          </a:xfrm>
        </p:spPr>
        <p:txBody>
          <a:bodyPr>
            <a:normAutofit/>
          </a:bodyPr>
          <a:lstStyle/>
          <a:p>
            <a:pPr>
              <a:buNone/>
            </a:pPr>
            <a:r>
              <a:rPr lang="en-US" u="sng" dirty="0" smtClean="0"/>
              <a:t>School Year: 2015-2016</a:t>
            </a:r>
          </a:p>
          <a:p>
            <a:r>
              <a:rPr lang="en-US" dirty="0" smtClean="0"/>
              <a:t> </a:t>
            </a:r>
            <a:r>
              <a:rPr lang="en-US" sz="800" dirty="0" smtClean="0"/>
              <a:t>0.</a:t>
            </a:r>
            <a:r>
              <a:rPr lang="en-US" sz="1200" dirty="0" smtClean="0"/>
              <a:t> </a:t>
            </a:r>
            <a:r>
              <a:rPr lang="en-US" dirty="0" smtClean="0"/>
              <a:t>Follow the black line</a:t>
            </a:r>
          </a:p>
          <a:p>
            <a:r>
              <a:rPr lang="en-US" dirty="0" smtClean="0"/>
              <a:t> </a:t>
            </a:r>
            <a:r>
              <a:rPr lang="en-US" sz="800" dirty="0" smtClean="0"/>
              <a:t>1. </a:t>
            </a:r>
            <a:r>
              <a:rPr lang="en-US" dirty="0" smtClean="0"/>
              <a:t>The </a:t>
            </a:r>
            <a:r>
              <a:rPr lang="en-US" dirty="0" err="1" smtClean="0"/>
              <a:t>RoboRail</a:t>
            </a:r>
            <a:endParaRPr lang="en-US" dirty="0" smtClean="0"/>
          </a:p>
          <a:p>
            <a:r>
              <a:rPr lang="en-US" dirty="0" smtClean="0"/>
              <a:t> </a:t>
            </a:r>
            <a:r>
              <a:rPr lang="en-US" sz="800" dirty="0" smtClean="0"/>
              <a:t>2.</a:t>
            </a:r>
            <a:r>
              <a:rPr lang="en-US" dirty="0" smtClean="0"/>
              <a:t> Go to park </a:t>
            </a:r>
          </a:p>
          <a:p>
            <a:pPr>
              <a:buNone/>
            </a:pPr>
            <a:r>
              <a:rPr lang="en-US" dirty="0" smtClean="0"/>
              <a:t>   (parking program)</a:t>
            </a:r>
          </a:p>
          <a:p>
            <a:r>
              <a:rPr lang="en-US" dirty="0" smtClean="0">
                <a:solidFill>
                  <a:prstClr val="black"/>
                </a:solidFill>
              </a:rPr>
              <a:t> </a:t>
            </a:r>
            <a:r>
              <a:rPr lang="en-US" sz="800" dirty="0" smtClean="0"/>
              <a:t>3.</a:t>
            </a:r>
            <a:r>
              <a:rPr lang="en-US" dirty="0" smtClean="0"/>
              <a:t> The desert scout (hexagon)</a:t>
            </a:r>
            <a:endParaRPr lang="el-GR" dirty="0"/>
          </a:p>
        </p:txBody>
      </p:sp>
      <p:sp>
        <p:nvSpPr>
          <p:cNvPr id="6" name="Rectangle 2"/>
          <p:cNvSpPr txBox="1">
            <a:spLocks/>
          </p:cNvSpPr>
          <p:nvPr/>
        </p:nvSpPr>
        <p:spPr>
          <a:xfrm>
            <a:off x="0" y="1628800"/>
            <a:ext cx="8892480" cy="648072"/>
          </a:xfrm>
          <a:prstGeom prst="rect">
            <a:avLst/>
          </a:prstGeom>
        </p:spPr>
        <p:txBody>
          <a:bodyPr vert="horz">
            <a:normAutofit/>
          </a:bodyPr>
          <a:lstStyle/>
          <a:p>
            <a:pPr marL="320040" indent="-320040">
              <a:spcBef>
                <a:spcPts val="700"/>
              </a:spcBef>
              <a:buClr>
                <a:schemeClr val="accent2"/>
              </a:buClr>
              <a:buSzPct val="60000"/>
              <a:buFont typeface="Wingdings"/>
              <a:buChar char=""/>
            </a:pPr>
            <a:r>
              <a:rPr lang="en-US" sz="2900" b="1" dirty="0" smtClean="0"/>
              <a:t>Construction</a:t>
            </a:r>
            <a:r>
              <a:rPr lang="en-US" sz="3200" b="1" dirty="0" smtClean="0"/>
              <a:t> </a:t>
            </a:r>
            <a:r>
              <a:rPr lang="en-US" sz="2900" b="1" dirty="0" smtClean="0"/>
              <a:t>of</a:t>
            </a:r>
            <a:r>
              <a:rPr lang="en-US" sz="3200" b="1" dirty="0" smtClean="0"/>
              <a:t> </a:t>
            </a:r>
            <a:r>
              <a:rPr lang="en-US" sz="2900" b="1" dirty="0" smtClean="0"/>
              <a:t>their</a:t>
            </a:r>
            <a:r>
              <a:rPr lang="en-US" sz="3200" b="1" dirty="0" smtClean="0"/>
              <a:t> </a:t>
            </a:r>
            <a:r>
              <a:rPr lang="en-US" sz="2900" b="1" dirty="0" err="1" smtClean="0"/>
              <a:t>tribots</a:t>
            </a:r>
            <a:r>
              <a:rPr lang="en-US" sz="2900" b="1" dirty="0" smtClean="0"/>
              <a:t> and scenarios discussed </a:t>
            </a:r>
          </a:p>
          <a:p>
            <a:pPr marL="320040" indent="-320040">
              <a:spcBef>
                <a:spcPts val="700"/>
              </a:spcBef>
              <a:buClr>
                <a:schemeClr val="accent2"/>
              </a:buClr>
              <a:buSzPct val="60000"/>
              <a:buFont typeface="Wingdings"/>
              <a:buChar char=""/>
            </a:pPr>
            <a:endParaRPr kumimoji="0" lang="en-US" sz="2900" b="0" i="0" u="none" strike="noStrike" kern="1200" cap="none" spc="0" normalizeH="0" baseline="0" noProof="0" dirty="0" smtClean="0">
              <a:ln>
                <a:noFill/>
              </a:ln>
              <a:solidFill>
                <a:schemeClr val="tx1"/>
              </a:solidFill>
              <a:effectLst/>
              <a:uLnTx/>
              <a:uFillTx/>
              <a:latin typeface="+mn-lt"/>
              <a:ea typeface="+mn-ea"/>
              <a:cs typeface="+mn-cs"/>
            </a:endParaRPr>
          </a:p>
          <a:p>
            <a:pPr marL="320040" indent="-320040">
              <a:spcBef>
                <a:spcPts val="700"/>
              </a:spcBef>
              <a:buClr>
                <a:schemeClr val="accent2"/>
              </a:buClr>
              <a:buSzPct val="60000"/>
            </a:pPr>
            <a:endParaRPr kumimoji="0" lang="en-US" sz="29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026" name="Picture 2"/>
          <p:cNvPicPr>
            <a:picLocks noChangeAspect="1" noChangeArrowheads="1"/>
          </p:cNvPicPr>
          <p:nvPr/>
        </p:nvPicPr>
        <p:blipFill>
          <a:blip r:embed="rId3" cstate="print"/>
          <a:srcRect l="11251" t="15002" r="4364" b="9990"/>
          <a:stretch>
            <a:fillRect/>
          </a:stretch>
        </p:blipFill>
        <p:spPr bwMode="auto">
          <a:xfrm>
            <a:off x="4427984" y="2437822"/>
            <a:ext cx="2160000" cy="1080000"/>
          </a:xfrm>
          <a:prstGeom prst="rect">
            <a:avLst/>
          </a:prstGeom>
          <a:noFill/>
          <a:ln w="9525">
            <a:noFill/>
            <a:miter lim="800000"/>
            <a:headEnd/>
            <a:tailEnd/>
          </a:ln>
        </p:spPr>
      </p:pic>
      <p:pic>
        <p:nvPicPr>
          <p:cNvPr id="1027" name="Picture 3" descr="G:\Xrisima\h\photo56\_1516\_Robots\2\DSC07163.JPG"/>
          <p:cNvPicPr>
            <a:picLocks noChangeAspect="1" noChangeArrowheads="1"/>
          </p:cNvPicPr>
          <p:nvPr/>
        </p:nvPicPr>
        <p:blipFill>
          <a:blip r:embed="rId4" cstate="print"/>
          <a:srcRect l="17713" t="12201"/>
          <a:stretch>
            <a:fillRect/>
          </a:stretch>
        </p:blipFill>
        <p:spPr bwMode="auto">
          <a:xfrm>
            <a:off x="5232657" y="3526409"/>
            <a:ext cx="1349591" cy="1080000"/>
          </a:xfrm>
          <a:prstGeom prst="rect">
            <a:avLst/>
          </a:prstGeom>
          <a:noFill/>
        </p:spPr>
      </p:pic>
      <p:pic>
        <p:nvPicPr>
          <p:cNvPr id="1028" name="Picture 4" descr="G:\Xrisima\h\photo56\_1516\_Robots\2\DSC07134.JPG"/>
          <p:cNvPicPr>
            <a:picLocks noChangeAspect="1" noChangeArrowheads="1"/>
          </p:cNvPicPr>
          <p:nvPr/>
        </p:nvPicPr>
        <p:blipFill>
          <a:blip r:embed="rId5" cstate="print"/>
          <a:srcRect l="17707" t="10001" b="13491"/>
          <a:stretch>
            <a:fillRect/>
          </a:stretch>
        </p:blipFill>
        <p:spPr bwMode="auto">
          <a:xfrm>
            <a:off x="6575562" y="3526653"/>
            <a:ext cx="1548898" cy="1080000"/>
          </a:xfrm>
          <a:prstGeom prst="rect">
            <a:avLst/>
          </a:prstGeom>
          <a:noFill/>
        </p:spPr>
      </p:pic>
      <p:pic>
        <p:nvPicPr>
          <p:cNvPr id="1029" name="Picture 5" descr="G:\Xrisima\h\photo56\_1516\_Robots\3\DSC07172.JPG"/>
          <p:cNvPicPr>
            <a:picLocks noChangeAspect="1" noChangeArrowheads="1"/>
          </p:cNvPicPr>
          <p:nvPr/>
        </p:nvPicPr>
        <p:blipFill>
          <a:blip r:embed="rId6" cstate="print"/>
          <a:srcRect b="24992"/>
          <a:stretch>
            <a:fillRect/>
          </a:stretch>
        </p:blipFill>
        <p:spPr bwMode="auto">
          <a:xfrm>
            <a:off x="4649088" y="4623386"/>
            <a:ext cx="1920000" cy="1080120"/>
          </a:xfrm>
          <a:prstGeom prst="rect">
            <a:avLst/>
          </a:prstGeom>
          <a:noFill/>
        </p:spPr>
      </p:pic>
      <p:pic>
        <p:nvPicPr>
          <p:cNvPr id="1030" name="Picture 6" descr="G:\Xrisima\h\photo56\_1516\_Robots\3\DSC07183.JPG"/>
          <p:cNvPicPr>
            <a:picLocks noChangeAspect="1" noChangeArrowheads="1"/>
          </p:cNvPicPr>
          <p:nvPr/>
        </p:nvPicPr>
        <p:blipFill>
          <a:blip r:embed="rId7" cstate="print"/>
          <a:srcRect l="5113" t="29400" b="11801"/>
          <a:stretch>
            <a:fillRect/>
          </a:stretch>
        </p:blipFill>
        <p:spPr bwMode="auto">
          <a:xfrm>
            <a:off x="3419872" y="5721575"/>
            <a:ext cx="2323793" cy="1080000"/>
          </a:xfrm>
          <a:prstGeom prst="rect">
            <a:avLst/>
          </a:prstGeom>
          <a:noFill/>
        </p:spPr>
      </p:pic>
      <p:cxnSp>
        <p:nvCxnSpPr>
          <p:cNvPr id="12" name="11 - Ευθύγραμμο βέλος σύνδεσης"/>
          <p:cNvCxnSpPr>
            <a:endCxn id="1029" idx="1"/>
          </p:cNvCxnSpPr>
          <p:nvPr/>
        </p:nvCxnSpPr>
        <p:spPr>
          <a:xfrm>
            <a:off x="2987824" y="4293096"/>
            <a:ext cx="1661264" cy="87035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3" name="12 - Ευθύγραμμο βέλος σύνδεσης"/>
          <p:cNvCxnSpPr>
            <a:endCxn id="1026" idx="1"/>
          </p:cNvCxnSpPr>
          <p:nvPr/>
        </p:nvCxnSpPr>
        <p:spPr>
          <a:xfrm flipV="1">
            <a:off x="3995936" y="2977822"/>
            <a:ext cx="432048" cy="91138"/>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13 - Ευθύγραμμο βέλος σύνδεσης"/>
          <p:cNvCxnSpPr>
            <a:endCxn id="1030" idx="1"/>
          </p:cNvCxnSpPr>
          <p:nvPr/>
        </p:nvCxnSpPr>
        <p:spPr>
          <a:xfrm>
            <a:off x="2699792" y="5445224"/>
            <a:ext cx="720080" cy="816351"/>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14 - Ευθύγραμμο βέλος σύνδεσης"/>
          <p:cNvCxnSpPr/>
          <p:nvPr/>
        </p:nvCxnSpPr>
        <p:spPr>
          <a:xfrm>
            <a:off x="2987824" y="3645024"/>
            <a:ext cx="2227899" cy="360041"/>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6" name="15 - Ορθογώνιο"/>
          <p:cNvSpPr/>
          <p:nvPr/>
        </p:nvSpPr>
        <p:spPr>
          <a:xfrm>
            <a:off x="6804248" y="2204864"/>
            <a:ext cx="1368152" cy="923330"/>
          </a:xfrm>
          <a:prstGeom prst="rect">
            <a:avLst/>
          </a:prstGeom>
        </p:spPr>
        <p:txBody>
          <a:bodyPr wrap="square">
            <a:spAutoFit/>
          </a:bodyPr>
          <a:lstStyle/>
          <a:p>
            <a:pPr>
              <a:buNone/>
            </a:pPr>
            <a:r>
              <a:rPr lang="en-US" dirty="0" smtClean="0"/>
              <a:t>(3 teams/ </a:t>
            </a:r>
          </a:p>
          <a:p>
            <a:pPr>
              <a:buNone/>
            </a:pPr>
            <a:r>
              <a:rPr lang="en-US" dirty="0" smtClean="0"/>
              <a:t>3 scenarios/</a:t>
            </a:r>
          </a:p>
          <a:p>
            <a:pPr>
              <a:buNone/>
            </a:pPr>
            <a:r>
              <a:rPr lang="en-US" dirty="0" smtClean="0"/>
              <a:t>7 programs)</a:t>
            </a:r>
          </a:p>
        </p:txBody>
      </p:sp>
      <p:pic>
        <p:nvPicPr>
          <p:cNvPr id="4" name="Picture 2"/>
          <p:cNvPicPr>
            <a:picLocks noChangeAspect="1" noChangeArrowheads="1"/>
          </p:cNvPicPr>
          <p:nvPr/>
        </p:nvPicPr>
        <p:blipFill>
          <a:blip r:embed="rId8" cstate="print"/>
          <a:srcRect l="12694" t="29000" r="45372" b="32150"/>
          <a:stretch>
            <a:fillRect/>
          </a:stretch>
        </p:blipFill>
        <p:spPr bwMode="auto">
          <a:xfrm>
            <a:off x="5742144" y="5721996"/>
            <a:ext cx="2072433" cy="1080000"/>
          </a:xfrm>
          <a:prstGeom prst="rect">
            <a:avLst/>
          </a:prstGeom>
          <a:noFill/>
          <a:ln w="9525">
            <a:noFill/>
            <a:miter lim="800000"/>
            <a:headEnd/>
            <a:tailEnd/>
          </a:ln>
        </p:spPr>
      </p:pic>
      <p:pic>
        <p:nvPicPr>
          <p:cNvPr id="5" name="Picture 3"/>
          <p:cNvPicPr>
            <a:picLocks noChangeAspect="1" noChangeArrowheads="1"/>
          </p:cNvPicPr>
          <p:nvPr/>
        </p:nvPicPr>
        <p:blipFill>
          <a:blip r:embed="rId9" cstate="print"/>
          <a:srcRect l="16828" t="15350" r="27654" b="20601"/>
          <a:stretch>
            <a:fillRect/>
          </a:stretch>
        </p:blipFill>
        <p:spPr bwMode="auto">
          <a:xfrm>
            <a:off x="6567904" y="4625796"/>
            <a:ext cx="1664262" cy="108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892480" cy="990600"/>
          </a:xfrm>
        </p:spPr>
        <p:txBody>
          <a:bodyPr>
            <a:normAutofit fontScale="90000"/>
          </a:bodyPr>
          <a:lstStyle/>
          <a:p>
            <a:r>
              <a:rPr lang="en-US" dirty="0" smtClean="0"/>
              <a:t>Project implementation and methodology </a:t>
            </a:r>
            <a:r>
              <a:rPr lang="en-US" sz="2000" dirty="0" smtClean="0">
                <a:solidFill>
                  <a:schemeClr val="tx1"/>
                </a:solidFill>
              </a:rPr>
              <a:t>Project activities</a:t>
            </a:r>
            <a:endParaRPr lang="el-GR" sz="2000" dirty="0">
              <a:solidFill>
                <a:schemeClr val="tx1"/>
              </a:solidFill>
            </a:endParaRPr>
          </a:p>
        </p:txBody>
      </p:sp>
      <p:sp>
        <p:nvSpPr>
          <p:cNvPr id="4" name="Content Placeholder 2"/>
          <p:cNvSpPr txBox="1">
            <a:spLocks/>
          </p:cNvSpPr>
          <p:nvPr/>
        </p:nvSpPr>
        <p:spPr>
          <a:xfrm>
            <a:off x="251520" y="2362200"/>
            <a:ext cx="4355976" cy="4495800"/>
          </a:xfrm>
          <a:prstGeom prst="rect">
            <a:avLst/>
          </a:prstGeom>
        </p:spPr>
        <p:txBody>
          <a:bodyPr vert="horz">
            <a:normAutofit/>
          </a:bodyPr>
          <a:lstStyle/>
          <a:p>
            <a:pPr marL="320040" indent="-320040">
              <a:spcBef>
                <a:spcPts val="700"/>
              </a:spcBef>
              <a:buClr>
                <a:schemeClr val="accent2"/>
              </a:buClr>
              <a:buSzPct val="60000"/>
            </a:pPr>
            <a:r>
              <a:rPr lang="en-US" sz="2900" u="sng" dirty="0" smtClean="0"/>
              <a:t>School Year: 2016-2017</a:t>
            </a:r>
          </a:p>
          <a:p>
            <a:pPr marL="320040" indent="-320040">
              <a:spcBef>
                <a:spcPts val="700"/>
              </a:spcBef>
              <a:buClr>
                <a:schemeClr val="accent2"/>
              </a:buClr>
              <a:buSzPct val="60000"/>
            </a:pPr>
            <a:endParaRPr lang="en-US" sz="2900" dirty="0" smtClean="0"/>
          </a:p>
          <a:p>
            <a:pPr marL="320040" indent="-320040">
              <a:spcBef>
                <a:spcPts val="700"/>
              </a:spcBef>
              <a:buClr>
                <a:schemeClr val="accent2"/>
              </a:buClr>
              <a:buSzPct val="60000"/>
              <a:buFont typeface="Wingdings"/>
              <a:buChar char=""/>
            </a:pPr>
            <a:r>
              <a:rPr lang="en-US" sz="2900" dirty="0" smtClean="0"/>
              <a:t> </a:t>
            </a:r>
            <a:r>
              <a:rPr lang="en-US" sz="800" dirty="0" smtClean="0"/>
              <a:t>0</a:t>
            </a:r>
            <a:r>
              <a:rPr lang="en-US" sz="1200" dirty="0" smtClean="0"/>
              <a:t>. </a:t>
            </a:r>
            <a:r>
              <a:rPr lang="en-US" sz="2900" dirty="0" smtClean="0"/>
              <a:t>Follow the black line</a:t>
            </a:r>
          </a:p>
          <a:p>
            <a:pPr marL="320040" indent="-320040">
              <a:spcBef>
                <a:spcPts val="700"/>
              </a:spcBef>
              <a:buClr>
                <a:schemeClr val="accent2"/>
              </a:buClr>
              <a:buSzPct val="60000"/>
              <a:buFont typeface="Wingdings"/>
              <a:buChar char=""/>
            </a:pPr>
            <a:r>
              <a:rPr lang="en-US" sz="2900" dirty="0" smtClean="0"/>
              <a:t> </a:t>
            </a:r>
            <a:r>
              <a:rPr lang="en-US" sz="800" dirty="0" smtClean="0"/>
              <a:t>4.</a:t>
            </a:r>
            <a:r>
              <a:rPr lang="en-US" sz="1200" dirty="0" smtClean="0"/>
              <a:t> </a:t>
            </a:r>
            <a:r>
              <a:rPr lang="en-US" sz="2900" dirty="0" smtClean="0"/>
              <a:t>Let’s play and dance</a:t>
            </a:r>
          </a:p>
          <a:p>
            <a:pPr marL="320040" indent="-320040">
              <a:spcBef>
                <a:spcPts val="700"/>
              </a:spcBef>
              <a:buClr>
                <a:schemeClr val="accent2"/>
              </a:buClr>
              <a:buSzPct val="60000"/>
              <a:buFont typeface="Wingdings"/>
              <a:buChar char=""/>
            </a:pPr>
            <a:endParaRPr lang="en-US" sz="2900" dirty="0" smtClean="0"/>
          </a:p>
          <a:p>
            <a:pPr marL="320040" indent="-320040">
              <a:spcBef>
                <a:spcPts val="700"/>
              </a:spcBef>
              <a:buClr>
                <a:schemeClr val="accent2"/>
              </a:buClr>
              <a:buSzPct val="60000"/>
              <a:buFont typeface="Wingdings"/>
              <a:buChar char=""/>
            </a:pPr>
            <a:r>
              <a:rPr lang="en-US" sz="2900" dirty="0" smtClean="0"/>
              <a:t> </a:t>
            </a:r>
            <a:r>
              <a:rPr lang="en-US" sz="800" dirty="0" smtClean="0"/>
              <a:t>5. </a:t>
            </a:r>
            <a:r>
              <a:rPr lang="en-US" sz="2900" dirty="0" smtClean="0"/>
              <a:t>The sunflower</a:t>
            </a:r>
          </a:p>
          <a:p>
            <a:pPr marL="320040" indent="-320040">
              <a:spcBef>
                <a:spcPts val="700"/>
              </a:spcBef>
              <a:buClr>
                <a:schemeClr val="accent2"/>
              </a:buClr>
              <a:buSzPct val="60000"/>
              <a:buFont typeface="Wingdings"/>
              <a:buChar char=""/>
            </a:pPr>
            <a:endParaRPr lang="en-US" sz="2900" dirty="0" smtClean="0"/>
          </a:p>
          <a:p>
            <a:endParaRPr lang="en-US" sz="3200" dirty="0" smtClean="0"/>
          </a:p>
        </p:txBody>
      </p:sp>
      <p:sp>
        <p:nvSpPr>
          <p:cNvPr id="6" name="Rectangle 2"/>
          <p:cNvSpPr txBox="1">
            <a:spLocks/>
          </p:cNvSpPr>
          <p:nvPr/>
        </p:nvSpPr>
        <p:spPr>
          <a:xfrm>
            <a:off x="0" y="1628800"/>
            <a:ext cx="8676456" cy="648072"/>
          </a:xfrm>
          <a:prstGeom prst="rect">
            <a:avLst/>
          </a:prstGeom>
        </p:spPr>
        <p:txBody>
          <a:bodyPr vert="horz">
            <a:normAutofit/>
          </a:bodyPr>
          <a:lstStyle/>
          <a:p>
            <a:pPr marL="320040" indent="-320040">
              <a:spcBef>
                <a:spcPts val="700"/>
              </a:spcBef>
              <a:buClr>
                <a:schemeClr val="accent2"/>
              </a:buClr>
              <a:buSzPct val="60000"/>
              <a:buFont typeface="Wingdings"/>
              <a:buChar char=""/>
            </a:pPr>
            <a:r>
              <a:rPr lang="en-US" sz="2900" b="1" dirty="0" smtClean="0"/>
              <a:t>Construction</a:t>
            </a:r>
            <a:r>
              <a:rPr lang="en-US" sz="3200" b="1" dirty="0" smtClean="0"/>
              <a:t> </a:t>
            </a:r>
            <a:r>
              <a:rPr lang="en-US" sz="2900" b="1" dirty="0" smtClean="0"/>
              <a:t>of</a:t>
            </a:r>
            <a:r>
              <a:rPr lang="en-US" sz="3200" b="1" dirty="0" smtClean="0"/>
              <a:t> </a:t>
            </a:r>
            <a:r>
              <a:rPr lang="en-US" sz="2900" b="1" dirty="0" smtClean="0"/>
              <a:t>their</a:t>
            </a:r>
            <a:r>
              <a:rPr lang="en-US" sz="3200" b="1" dirty="0" smtClean="0"/>
              <a:t> </a:t>
            </a:r>
            <a:r>
              <a:rPr lang="en-US" sz="2900" b="1" dirty="0" err="1" smtClean="0"/>
              <a:t>tribots</a:t>
            </a:r>
            <a:r>
              <a:rPr lang="en-US" sz="2900" b="1" dirty="0" smtClean="0"/>
              <a:t> and scenarios discussed </a:t>
            </a:r>
          </a:p>
          <a:p>
            <a:pPr marL="320040" indent="-320040">
              <a:spcBef>
                <a:spcPts val="700"/>
              </a:spcBef>
              <a:buClr>
                <a:schemeClr val="accent2"/>
              </a:buClr>
              <a:buSzPct val="60000"/>
              <a:buFont typeface="Wingdings"/>
              <a:buChar char=""/>
            </a:pPr>
            <a:endParaRPr kumimoji="0" lang="en-US" sz="29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5122" name="Picture 2" descr="G:\Xrisima\h\photo56\_1617\ERASMUS+\1st\DSC01248.JPG"/>
          <p:cNvPicPr>
            <a:picLocks noChangeAspect="1" noChangeArrowheads="1"/>
          </p:cNvPicPr>
          <p:nvPr/>
        </p:nvPicPr>
        <p:blipFill>
          <a:blip r:embed="rId3" cstate="print"/>
          <a:srcRect/>
          <a:stretch>
            <a:fillRect/>
          </a:stretch>
        </p:blipFill>
        <p:spPr bwMode="auto">
          <a:xfrm>
            <a:off x="7224000" y="2132856"/>
            <a:ext cx="1920000" cy="1440000"/>
          </a:xfrm>
          <a:prstGeom prst="rect">
            <a:avLst/>
          </a:prstGeom>
          <a:noFill/>
        </p:spPr>
      </p:pic>
      <p:pic>
        <p:nvPicPr>
          <p:cNvPr id="5123" name="Picture 3" descr="G:\Xrisima\h\photo56\_1617\ERASMUS+\3SunFlower\DSC02126.JPG"/>
          <p:cNvPicPr>
            <a:picLocks noChangeAspect="1" noChangeArrowheads="1"/>
          </p:cNvPicPr>
          <p:nvPr/>
        </p:nvPicPr>
        <p:blipFill>
          <a:blip r:embed="rId4" cstate="print"/>
          <a:srcRect/>
          <a:stretch>
            <a:fillRect/>
          </a:stretch>
        </p:blipFill>
        <p:spPr bwMode="auto">
          <a:xfrm>
            <a:off x="5292080" y="4581128"/>
            <a:ext cx="1920000" cy="1440000"/>
          </a:xfrm>
          <a:prstGeom prst="rect">
            <a:avLst/>
          </a:prstGeom>
          <a:noFill/>
        </p:spPr>
      </p:pic>
      <p:pic>
        <p:nvPicPr>
          <p:cNvPr id="5124" name="Picture 4" descr="G:\Xrisima\h\photo56\_1617\ERASMUS+\3SunFlower\DSC02134.JPG"/>
          <p:cNvPicPr>
            <a:picLocks noChangeAspect="1" noChangeArrowheads="1"/>
          </p:cNvPicPr>
          <p:nvPr/>
        </p:nvPicPr>
        <p:blipFill>
          <a:blip r:embed="rId5" cstate="print"/>
          <a:srcRect/>
          <a:stretch>
            <a:fillRect/>
          </a:stretch>
        </p:blipFill>
        <p:spPr bwMode="auto">
          <a:xfrm>
            <a:off x="7224000" y="5418000"/>
            <a:ext cx="1920000" cy="1440000"/>
          </a:xfrm>
          <a:prstGeom prst="rect">
            <a:avLst/>
          </a:prstGeom>
          <a:noFill/>
        </p:spPr>
      </p:pic>
      <p:pic>
        <p:nvPicPr>
          <p:cNvPr id="5125" name="Picture 5"/>
          <p:cNvPicPr>
            <a:picLocks noChangeAspect="1" noChangeArrowheads="1"/>
          </p:cNvPicPr>
          <p:nvPr/>
        </p:nvPicPr>
        <p:blipFill>
          <a:blip r:embed="rId6" cstate="print"/>
          <a:srcRect l="23753" t="13335" r="34993" b="44438"/>
          <a:stretch>
            <a:fillRect/>
          </a:stretch>
        </p:blipFill>
        <p:spPr bwMode="auto">
          <a:xfrm>
            <a:off x="4714038" y="3124194"/>
            <a:ext cx="2501052" cy="1440000"/>
          </a:xfrm>
          <a:prstGeom prst="rect">
            <a:avLst/>
          </a:prstGeom>
          <a:noFill/>
          <a:ln w="9525">
            <a:noFill/>
            <a:miter lim="800000"/>
            <a:headEnd/>
            <a:tailEnd/>
          </a:ln>
        </p:spPr>
      </p:pic>
      <p:sp>
        <p:nvSpPr>
          <p:cNvPr id="13" name="12 - Δεξιό άγκιστρο"/>
          <p:cNvSpPr/>
          <p:nvPr/>
        </p:nvSpPr>
        <p:spPr>
          <a:xfrm>
            <a:off x="3851920" y="3501008"/>
            <a:ext cx="360040" cy="936104"/>
          </a:xfrm>
          <a:prstGeom prst="righ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cxnSp>
        <p:nvCxnSpPr>
          <p:cNvPr id="15" name="14 - Γωνιακή σύνδεση"/>
          <p:cNvCxnSpPr/>
          <p:nvPr/>
        </p:nvCxnSpPr>
        <p:spPr>
          <a:xfrm flipV="1">
            <a:off x="4067944" y="2924944"/>
            <a:ext cx="3228064" cy="1008112"/>
          </a:xfrm>
          <a:prstGeom prst="bentConnector3">
            <a:avLst>
              <a:gd name="adj1" fmla="val 4363"/>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18 - Ευθύγραμμο βέλος σύνδεσης"/>
          <p:cNvCxnSpPr>
            <a:stCxn id="13" idx="1"/>
            <a:endCxn id="5125" idx="1"/>
          </p:cNvCxnSpPr>
          <p:nvPr/>
        </p:nvCxnSpPr>
        <p:spPr>
          <a:xfrm flipV="1">
            <a:off x="4211960" y="3844194"/>
            <a:ext cx="502078" cy="124866"/>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2" name="21 - Γωνιακή σύνδεση"/>
          <p:cNvCxnSpPr>
            <a:endCxn id="5124" idx="1"/>
          </p:cNvCxnSpPr>
          <p:nvPr/>
        </p:nvCxnSpPr>
        <p:spPr>
          <a:xfrm>
            <a:off x="3059832" y="5301208"/>
            <a:ext cx="4164168" cy="836792"/>
          </a:xfrm>
          <a:prstGeom prst="bentConnector3">
            <a:avLst>
              <a:gd name="adj1" fmla="val 50000"/>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3" name="22 - Ευθύγραμμο βέλος σύνδεσης"/>
          <p:cNvCxnSpPr>
            <a:endCxn id="5123" idx="1"/>
          </p:cNvCxnSpPr>
          <p:nvPr/>
        </p:nvCxnSpPr>
        <p:spPr>
          <a:xfrm flipV="1">
            <a:off x="2987824" y="5301128"/>
            <a:ext cx="2304256" cy="8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4" name="33 - TextBox"/>
          <p:cNvSpPr txBox="1"/>
          <p:nvPr/>
        </p:nvSpPr>
        <p:spPr>
          <a:xfrm>
            <a:off x="4427984" y="2852936"/>
            <a:ext cx="3096344" cy="276999"/>
          </a:xfrm>
          <a:prstGeom prst="rect">
            <a:avLst/>
          </a:prstGeom>
          <a:noFill/>
        </p:spPr>
        <p:txBody>
          <a:bodyPr wrap="square" rtlCol="0">
            <a:spAutoFit/>
          </a:bodyPr>
          <a:lstStyle/>
          <a:p>
            <a:r>
              <a:rPr lang="en-US" sz="1200" dirty="0" smtClean="0">
                <a:solidFill>
                  <a:srgbClr val="FFFF00"/>
                </a:solidFill>
              </a:rPr>
              <a:t>Follow the black line (mock ups and testing)</a:t>
            </a:r>
            <a:endParaRPr lang="el-GR" sz="1200" dirty="0">
              <a:solidFill>
                <a:srgbClr val="FFFF00"/>
              </a:solidFill>
            </a:endParaRPr>
          </a:p>
        </p:txBody>
      </p:sp>
      <p:sp>
        <p:nvSpPr>
          <p:cNvPr id="35" name="34 - TextBox"/>
          <p:cNvSpPr txBox="1"/>
          <p:nvPr/>
        </p:nvSpPr>
        <p:spPr>
          <a:xfrm>
            <a:off x="3203848" y="4509120"/>
            <a:ext cx="1979712" cy="461665"/>
          </a:xfrm>
          <a:prstGeom prst="rect">
            <a:avLst/>
          </a:prstGeom>
          <a:noFill/>
        </p:spPr>
        <p:txBody>
          <a:bodyPr wrap="square" rtlCol="0">
            <a:spAutoFit/>
          </a:bodyPr>
          <a:lstStyle/>
          <a:p>
            <a:r>
              <a:rPr lang="en-US" sz="1200" dirty="0" smtClean="0">
                <a:solidFill>
                  <a:srgbClr val="FFFF00"/>
                </a:solidFill>
              </a:rPr>
              <a:t>Let’s play and dance (short mock up for our scenario)</a:t>
            </a:r>
            <a:endParaRPr lang="el-GR" sz="1200" dirty="0">
              <a:solidFill>
                <a:srgbClr val="FFFF00"/>
              </a:solidFill>
            </a:endParaRPr>
          </a:p>
        </p:txBody>
      </p:sp>
      <p:sp>
        <p:nvSpPr>
          <p:cNvPr id="36" name="35 - TextBox"/>
          <p:cNvSpPr txBox="1"/>
          <p:nvPr/>
        </p:nvSpPr>
        <p:spPr>
          <a:xfrm>
            <a:off x="3275856" y="5301208"/>
            <a:ext cx="1656184" cy="461665"/>
          </a:xfrm>
          <a:prstGeom prst="rect">
            <a:avLst/>
          </a:prstGeom>
          <a:noFill/>
        </p:spPr>
        <p:txBody>
          <a:bodyPr wrap="square" rtlCol="0">
            <a:spAutoFit/>
          </a:bodyPr>
          <a:lstStyle/>
          <a:p>
            <a:r>
              <a:rPr lang="en-US" sz="1200" dirty="0" smtClean="0">
                <a:solidFill>
                  <a:srgbClr val="FFFF00"/>
                </a:solidFill>
              </a:rPr>
              <a:t>Programs using </a:t>
            </a:r>
            <a:r>
              <a:rPr lang="en-US" sz="1200" u="sng" dirty="0" smtClean="0">
                <a:solidFill>
                  <a:srgbClr val="FFFF00"/>
                </a:solidFill>
              </a:rPr>
              <a:t>light</a:t>
            </a:r>
            <a:r>
              <a:rPr lang="en-US" sz="1200" dirty="0" smtClean="0">
                <a:solidFill>
                  <a:srgbClr val="FFFF00"/>
                </a:solidFill>
              </a:rPr>
              <a:t> sensors</a:t>
            </a:r>
            <a:endParaRPr lang="el-GR" sz="1200" dirty="0">
              <a:solidFill>
                <a:srgbClr val="FFFF00"/>
              </a:solidFill>
            </a:endParaRPr>
          </a:p>
        </p:txBody>
      </p:sp>
      <p:sp>
        <p:nvSpPr>
          <p:cNvPr id="37" name="36 - TextBox"/>
          <p:cNvSpPr txBox="1"/>
          <p:nvPr/>
        </p:nvSpPr>
        <p:spPr>
          <a:xfrm>
            <a:off x="5292080" y="6165304"/>
            <a:ext cx="1944216" cy="461665"/>
          </a:xfrm>
          <a:prstGeom prst="rect">
            <a:avLst/>
          </a:prstGeom>
          <a:noFill/>
        </p:spPr>
        <p:txBody>
          <a:bodyPr wrap="square" rtlCol="0">
            <a:spAutoFit/>
          </a:bodyPr>
          <a:lstStyle/>
          <a:p>
            <a:r>
              <a:rPr lang="en-US" sz="1200" dirty="0" smtClean="0">
                <a:solidFill>
                  <a:srgbClr val="FFFF00"/>
                </a:solidFill>
              </a:rPr>
              <a:t>Programs using </a:t>
            </a:r>
            <a:r>
              <a:rPr lang="en-US" sz="1200" u="sng" dirty="0" smtClean="0">
                <a:solidFill>
                  <a:srgbClr val="FFFF00"/>
                </a:solidFill>
              </a:rPr>
              <a:t>ultrasonic</a:t>
            </a:r>
            <a:r>
              <a:rPr lang="en-US" sz="1200" dirty="0" smtClean="0">
                <a:solidFill>
                  <a:srgbClr val="FFFF00"/>
                </a:solidFill>
              </a:rPr>
              <a:t> sensors</a:t>
            </a:r>
            <a:endParaRPr lang="el-GR" sz="1200" dirty="0">
              <a:solidFill>
                <a:srgbClr val="FFFF00"/>
              </a:solidFill>
            </a:endParaRPr>
          </a:p>
        </p:txBody>
      </p:sp>
      <p:sp>
        <p:nvSpPr>
          <p:cNvPr id="18" name="17 - Ορθογώνιο"/>
          <p:cNvSpPr/>
          <p:nvPr/>
        </p:nvSpPr>
        <p:spPr>
          <a:xfrm>
            <a:off x="7524328" y="3789040"/>
            <a:ext cx="1619672" cy="923330"/>
          </a:xfrm>
          <a:prstGeom prst="rect">
            <a:avLst/>
          </a:prstGeom>
        </p:spPr>
        <p:txBody>
          <a:bodyPr wrap="square">
            <a:spAutoFit/>
          </a:bodyPr>
          <a:lstStyle/>
          <a:p>
            <a:pPr>
              <a:buNone/>
            </a:pPr>
            <a:r>
              <a:rPr lang="en-US" dirty="0" smtClean="0"/>
              <a:t>(4 teams/ </a:t>
            </a:r>
          </a:p>
          <a:p>
            <a:pPr>
              <a:buNone/>
            </a:pPr>
            <a:r>
              <a:rPr lang="en-US" dirty="0" smtClean="0"/>
              <a:t>2 scenarios/</a:t>
            </a:r>
          </a:p>
          <a:p>
            <a:pPr>
              <a:buNone/>
            </a:pPr>
            <a:r>
              <a:rPr lang="en-US" dirty="0" smtClean="0"/>
              <a:t>10 programs)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892480" cy="990600"/>
          </a:xfrm>
        </p:spPr>
        <p:txBody>
          <a:bodyPr>
            <a:normAutofit fontScale="90000"/>
          </a:bodyPr>
          <a:lstStyle/>
          <a:p>
            <a:r>
              <a:rPr lang="en-US" dirty="0" smtClean="0"/>
              <a:t>Project implementation and methodology </a:t>
            </a:r>
            <a:r>
              <a:rPr lang="en-US" sz="2000" dirty="0" smtClean="0">
                <a:solidFill>
                  <a:schemeClr val="tx1"/>
                </a:solidFill>
              </a:rPr>
              <a:t> Computer Science – Technology lessons. Interdisciplinary activities about the sunflower effect</a:t>
            </a:r>
            <a:endParaRPr lang="el-GR" sz="2000" dirty="0">
              <a:solidFill>
                <a:schemeClr val="tx1"/>
              </a:solidFill>
            </a:endParaRPr>
          </a:p>
        </p:txBody>
      </p:sp>
      <p:sp>
        <p:nvSpPr>
          <p:cNvPr id="4" name="Content Placeholder 2"/>
          <p:cNvSpPr txBox="1">
            <a:spLocks/>
          </p:cNvSpPr>
          <p:nvPr/>
        </p:nvSpPr>
        <p:spPr>
          <a:xfrm>
            <a:off x="251520" y="2132856"/>
            <a:ext cx="8640960" cy="4495800"/>
          </a:xfrm>
          <a:prstGeom prst="rect">
            <a:avLst/>
          </a:prstGeom>
        </p:spPr>
        <p:txBody>
          <a:bodyPr vert="horz">
            <a:normAutofit/>
          </a:bodyPr>
          <a:lstStyle/>
          <a:p>
            <a:pPr marL="320040" indent="-320040">
              <a:spcBef>
                <a:spcPts val="700"/>
              </a:spcBef>
              <a:buClr>
                <a:schemeClr val="accent2"/>
              </a:buClr>
              <a:buSzPct val="60000"/>
            </a:pPr>
            <a:r>
              <a:rPr lang="en-US" sz="2900" u="sng" dirty="0" smtClean="0"/>
              <a:t>School Year: 2016-2017 </a:t>
            </a:r>
            <a:r>
              <a:rPr lang="en-US" sz="2900" dirty="0" smtClean="0"/>
              <a:t>(The sunflower)</a:t>
            </a:r>
          </a:p>
          <a:p>
            <a:pPr marL="320040" indent="-320040">
              <a:spcBef>
                <a:spcPts val="700"/>
              </a:spcBef>
              <a:buClr>
                <a:schemeClr val="accent2"/>
              </a:buClr>
              <a:buSzPct val="60000"/>
              <a:buFont typeface="Wingdings"/>
              <a:buChar char=""/>
            </a:pPr>
            <a:r>
              <a:rPr lang="en-US" sz="2800" dirty="0" smtClean="0"/>
              <a:t>1-Program in Scratch/BYOB  about the heliotropism</a:t>
            </a:r>
          </a:p>
          <a:p>
            <a:pPr marL="320040" indent="-320040">
              <a:spcBef>
                <a:spcPts val="700"/>
              </a:spcBef>
              <a:buClr>
                <a:schemeClr val="accent2"/>
              </a:buClr>
              <a:buSzPct val="60000"/>
            </a:pPr>
            <a:endParaRPr lang="en-US" sz="2800" dirty="0" smtClean="0"/>
          </a:p>
          <a:p>
            <a:pPr marL="320040" indent="-320040">
              <a:spcBef>
                <a:spcPts val="700"/>
              </a:spcBef>
              <a:buClr>
                <a:schemeClr val="accent2"/>
              </a:buClr>
              <a:buSzPct val="60000"/>
            </a:pPr>
            <a:endParaRPr lang="en-US" sz="100" dirty="0" smtClean="0"/>
          </a:p>
          <a:p>
            <a:pPr marL="320040" indent="-320040">
              <a:spcBef>
                <a:spcPts val="700"/>
              </a:spcBef>
              <a:buClr>
                <a:schemeClr val="accent2"/>
              </a:buClr>
              <a:buSzPct val="60000"/>
              <a:buFont typeface="Wingdings"/>
              <a:buChar char=""/>
            </a:pPr>
            <a:r>
              <a:rPr lang="en-US" sz="2800" dirty="0" smtClean="0"/>
              <a:t>2a-Plant sunflower’s seed</a:t>
            </a:r>
          </a:p>
          <a:p>
            <a:pPr marL="320040" indent="-320040">
              <a:spcBef>
                <a:spcPts val="700"/>
              </a:spcBef>
              <a:buClr>
                <a:schemeClr val="accent2"/>
              </a:buClr>
              <a:buSzPct val="60000"/>
              <a:buFont typeface="Wingdings"/>
              <a:buChar char=""/>
            </a:pPr>
            <a:endParaRPr lang="en-US" sz="600" dirty="0" smtClean="0"/>
          </a:p>
          <a:p>
            <a:pPr marL="320040" indent="-320040">
              <a:spcBef>
                <a:spcPts val="700"/>
              </a:spcBef>
              <a:buClr>
                <a:schemeClr val="accent2"/>
              </a:buClr>
              <a:buSzPct val="60000"/>
              <a:buFont typeface="Wingdings"/>
              <a:buChar char=""/>
            </a:pPr>
            <a:r>
              <a:rPr lang="en-US" sz="2800" dirty="0" smtClean="0"/>
              <a:t>2b-Create a 3D flower bed in sketch up program</a:t>
            </a:r>
          </a:p>
          <a:p>
            <a:pPr marL="320040" indent="-320040">
              <a:spcBef>
                <a:spcPts val="700"/>
              </a:spcBef>
              <a:buClr>
                <a:schemeClr val="accent2"/>
              </a:buClr>
              <a:buSzPct val="60000"/>
              <a:buFont typeface="Wingdings"/>
              <a:buChar char=""/>
            </a:pPr>
            <a:endParaRPr lang="en-US" sz="100" dirty="0" smtClean="0"/>
          </a:p>
          <a:p>
            <a:pPr marL="320040" indent="-320040">
              <a:spcBef>
                <a:spcPts val="700"/>
              </a:spcBef>
              <a:buClr>
                <a:schemeClr val="accent2"/>
              </a:buClr>
              <a:buSzPct val="60000"/>
              <a:buFont typeface="Wingdings"/>
              <a:buChar char=""/>
            </a:pPr>
            <a:endParaRPr lang="en-US" sz="2800" dirty="0" smtClean="0"/>
          </a:p>
          <a:p>
            <a:pPr marL="320040" indent="-320040">
              <a:spcBef>
                <a:spcPts val="700"/>
              </a:spcBef>
              <a:buClr>
                <a:schemeClr val="accent2"/>
              </a:buClr>
              <a:buSzPct val="60000"/>
              <a:buFont typeface="Wingdings"/>
              <a:buChar char=""/>
            </a:pPr>
            <a:r>
              <a:rPr lang="en-US" sz="2800" dirty="0" smtClean="0"/>
              <a:t>2c-Make presentation and videos about the heliotropism effect</a:t>
            </a:r>
          </a:p>
          <a:p>
            <a:pPr marL="320040" indent="-320040">
              <a:spcBef>
                <a:spcPts val="700"/>
              </a:spcBef>
              <a:buClr>
                <a:schemeClr val="accent2"/>
              </a:buClr>
              <a:buSzPct val="60000"/>
            </a:pPr>
            <a:endParaRPr lang="en-US" sz="2900" dirty="0" smtClean="0"/>
          </a:p>
          <a:p>
            <a:endParaRPr lang="en-US" sz="3200" dirty="0" smtClean="0"/>
          </a:p>
        </p:txBody>
      </p:sp>
      <p:sp>
        <p:nvSpPr>
          <p:cNvPr id="6" name="Rectangle 2"/>
          <p:cNvSpPr txBox="1">
            <a:spLocks/>
          </p:cNvSpPr>
          <p:nvPr/>
        </p:nvSpPr>
        <p:spPr>
          <a:xfrm>
            <a:off x="0" y="1556792"/>
            <a:ext cx="8676456" cy="648072"/>
          </a:xfrm>
          <a:prstGeom prst="rect">
            <a:avLst/>
          </a:prstGeom>
        </p:spPr>
        <p:txBody>
          <a:bodyPr vert="horz">
            <a:normAutofit/>
          </a:bodyPr>
          <a:lstStyle/>
          <a:p>
            <a:pPr marL="320040" indent="-320040">
              <a:spcBef>
                <a:spcPts val="700"/>
              </a:spcBef>
              <a:buClr>
                <a:schemeClr val="accent2"/>
              </a:buClr>
              <a:buSzPct val="60000"/>
              <a:buFont typeface="Wingdings"/>
              <a:buChar char=""/>
            </a:pPr>
            <a:r>
              <a:rPr lang="en-US" sz="2900" b="1" dirty="0" smtClean="0"/>
              <a:t>Construction</a:t>
            </a:r>
            <a:r>
              <a:rPr lang="en-US" sz="3200" b="1" dirty="0" smtClean="0"/>
              <a:t> </a:t>
            </a:r>
            <a:r>
              <a:rPr lang="en-US" sz="2900" b="1" dirty="0" smtClean="0"/>
              <a:t>of</a:t>
            </a:r>
            <a:r>
              <a:rPr lang="en-US" sz="3200" b="1" dirty="0" smtClean="0"/>
              <a:t> </a:t>
            </a:r>
            <a:r>
              <a:rPr lang="en-US" sz="2900" b="1" dirty="0" smtClean="0"/>
              <a:t>their</a:t>
            </a:r>
            <a:r>
              <a:rPr lang="en-US" sz="3200" b="1" dirty="0" smtClean="0"/>
              <a:t> </a:t>
            </a:r>
            <a:r>
              <a:rPr lang="en-US" sz="2900" b="1" dirty="0" err="1" smtClean="0"/>
              <a:t>tribots</a:t>
            </a:r>
            <a:r>
              <a:rPr lang="en-US" sz="2900" b="1" dirty="0" smtClean="0"/>
              <a:t> and scenarios discussed </a:t>
            </a:r>
          </a:p>
          <a:p>
            <a:pPr marL="320040" indent="-320040">
              <a:spcBef>
                <a:spcPts val="700"/>
              </a:spcBef>
              <a:buClr>
                <a:schemeClr val="accent2"/>
              </a:buClr>
              <a:buSzPct val="60000"/>
            </a:pPr>
            <a:endParaRPr kumimoji="0" lang="en-US" sz="29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170" name="Picture 2" descr="G:\Xrisima\h\photo56\_1617\PT3rd\Plants\DSC03869.JPG"/>
          <p:cNvPicPr>
            <a:picLocks noChangeAspect="1" noChangeArrowheads="1"/>
          </p:cNvPicPr>
          <p:nvPr/>
        </p:nvPicPr>
        <p:blipFill>
          <a:blip r:embed="rId3" cstate="print"/>
          <a:srcRect/>
          <a:stretch>
            <a:fillRect/>
          </a:stretch>
        </p:blipFill>
        <p:spPr bwMode="auto">
          <a:xfrm>
            <a:off x="6419072" y="3853415"/>
            <a:ext cx="959961" cy="720000"/>
          </a:xfrm>
          <a:prstGeom prst="rect">
            <a:avLst/>
          </a:prstGeom>
          <a:noFill/>
        </p:spPr>
      </p:pic>
      <p:pic>
        <p:nvPicPr>
          <p:cNvPr id="7171" name="Picture 3" descr="G:\Xrisima\h\photo56\_1617\PT3rd\Plants\DSC03419.JPG"/>
          <p:cNvPicPr>
            <a:picLocks noChangeAspect="1" noChangeArrowheads="1"/>
          </p:cNvPicPr>
          <p:nvPr/>
        </p:nvPicPr>
        <p:blipFill>
          <a:blip r:embed="rId4" cstate="print"/>
          <a:srcRect/>
          <a:stretch>
            <a:fillRect/>
          </a:stretch>
        </p:blipFill>
        <p:spPr bwMode="auto">
          <a:xfrm>
            <a:off x="5454960" y="3861127"/>
            <a:ext cx="959961" cy="720000"/>
          </a:xfrm>
          <a:prstGeom prst="rect">
            <a:avLst/>
          </a:prstGeom>
          <a:noFill/>
        </p:spPr>
      </p:pic>
      <p:pic>
        <p:nvPicPr>
          <p:cNvPr id="7172" name="Picture 4" descr="G:\Xrisima\h\photo56\_1617\PT3rd\Plants\DSC03481.JPG"/>
          <p:cNvPicPr>
            <a:picLocks noChangeAspect="1" noChangeArrowheads="1"/>
          </p:cNvPicPr>
          <p:nvPr/>
        </p:nvPicPr>
        <p:blipFill>
          <a:blip r:embed="rId5" cstate="print"/>
          <a:srcRect r="42495"/>
          <a:stretch>
            <a:fillRect/>
          </a:stretch>
        </p:blipFill>
        <p:spPr bwMode="auto">
          <a:xfrm rot="5400000">
            <a:off x="4612713" y="3751587"/>
            <a:ext cx="720000" cy="939081"/>
          </a:xfrm>
          <a:prstGeom prst="rect">
            <a:avLst/>
          </a:prstGeom>
          <a:noFill/>
        </p:spPr>
      </p:pic>
      <p:pic>
        <p:nvPicPr>
          <p:cNvPr id="7173" name="Picture 5"/>
          <p:cNvPicPr>
            <a:picLocks noChangeAspect="1" noChangeArrowheads="1"/>
          </p:cNvPicPr>
          <p:nvPr/>
        </p:nvPicPr>
        <p:blipFill>
          <a:blip r:embed="rId6" cstate="print"/>
          <a:srcRect l="695" t="10001" r="75622" b="57897"/>
          <a:stretch>
            <a:fillRect/>
          </a:stretch>
        </p:blipFill>
        <p:spPr bwMode="auto">
          <a:xfrm>
            <a:off x="0" y="3107314"/>
            <a:ext cx="944309" cy="720000"/>
          </a:xfrm>
          <a:prstGeom prst="rect">
            <a:avLst/>
          </a:prstGeom>
          <a:noFill/>
          <a:ln w="9525">
            <a:noFill/>
            <a:miter lim="800000"/>
            <a:headEnd/>
            <a:tailEnd/>
          </a:ln>
        </p:spPr>
      </p:pic>
      <p:pic>
        <p:nvPicPr>
          <p:cNvPr id="7175" name="Picture 7"/>
          <p:cNvPicPr>
            <a:picLocks noChangeAspect="1" noChangeArrowheads="1"/>
          </p:cNvPicPr>
          <p:nvPr/>
        </p:nvPicPr>
        <p:blipFill>
          <a:blip r:embed="rId7" cstate="print"/>
          <a:srcRect l="60475" t="18431" r="15615" b="49994"/>
          <a:stretch>
            <a:fillRect/>
          </a:stretch>
        </p:blipFill>
        <p:spPr bwMode="auto">
          <a:xfrm>
            <a:off x="936104" y="3107314"/>
            <a:ext cx="969231" cy="720000"/>
          </a:xfrm>
          <a:prstGeom prst="rect">
            <a:avLst/>
          </a:prstGeom>
          <a:noFill/>
          <a:ln w="9525">
            <a:noFill/>
            <a:miter lim="800000"/>
            <a:headEnd/>
            <a:tailEnd/>
          </a:ln>
        </p:spPr>
      </p:pic>
      <p:pic>
        <p:nvPicPr>
          <p:cNvPr id="7176" name="Picture 8"/>
          <p:cNvPicPr>
            <a:picLocks noChangeAspect="1" noChangeArrowheads="1"/>
          </p:cNvPicPr>
          <p:nvPr/>
        </p:nvPicPr>
        <p:blipFill>
          <a:blip r:embed="rId8" cstate="print"/>
          <a:srcRect l="60160" t="18370" r="15042" b="48566"/>
          <a:stretch>
            <a:fillRect/>
          </a:stretch>
        </p:blipFill>
        <p:spPr bwMode="auto">
          <a:xfrm>
            <a:off x="5580112" y="3107314"/>
            <a:ext cx="960000" cy="720000"/>
          </a:xfrm>
          <a:prstGeom prst="rect">
            <a:avLst/>
          </a:prstGeom>
          <a:noFill/>
          <a:ln w="9525">
            <a:noFill/>
            <a:miter lim="800000"/>
            <a:headEnd/>
            <a:tailEnd/>
          </a:ln>
        </p:spPr>
      </p:pic>
      <p:pic>
        <p:nvPicPr>
          <p:cNvPr id="7177" name="Picture 9"/>
          <p:cNvPicPr>
            <a:picLocks noChangeAspect="1" noChangeArrowheads="1"/>
          </p:cNvPicPr>
          <p:nvPr/>
        </p:nvPicPr>
        <p:blipFill>
          <a:blip r:embed="rId9" cstate="print"/>
          <a:srcRect l="60316" t="19220" r="15182" b="49670"/>
          <a:stretch>
            <a:fillRect/>
          </a:stretch>
        </p:blipFill>
        <p:spPr bwMode="auto">
          <a:xfrm>
            <a:off x="6516216" y="3107314"/>
            <a:ext cx="1008111" cy="720000"/>
          </a:xfrm>
          <a:prstGeom prst="rect">
            <a:avLst/>
          </a:prstGeom>
          <a:noFill/>
          <a:ln w="9525">
            <a:noFill/>
            <a:miter lim="800000"/>
            <a:headEnd/>
            <a:tailEnd/>
          </a:ln>
        </p:spPr>
      </p:pic>
      <p:pic>
        <p:nvPicPr>
          <p:cNvPr id="26" name="Picture 2"/>
          <p:cNvPicPr>
            <a:picLocks noChangeAspect="1" noChangeArrowheads="1"/>
          </p:cNvPicPr>
          <p:nvPr/>
        </p:nvPicPr>
        <p:blipFill>
          <a:blip r:embed="rId10" cstate="screen"/>
          <a:srcRect l="15940" t="22503" r="13732" b="14990"/>
          <a:stretch>
            <a:fillRect/>
          </a:stretch>
        </p:blipFill>
        <p:spPr bwMode="auto">
          <a:xfrm>
            <a:off x="0" y="5013176"/>
            <a:ext cx="1080120" cy="720000"/>
          </a:xfrm>
          <a:prstGeom prst="rect">
            <a:avLst/>
          </a:prstGeom>
          <a:noFill/>
          <a:ln w="9525">
            <a:noFill/>
            <a:miter lim="800000"/>
            <a:headEnd/>
            <a:tailEnd/>
          </a:ln>
        </p:spPr>
      </p:pic>
      <p:pic>
        <p:nvPicPr>
          <p:cNvPr id="7178" name="Picture 10"/>
          <p:cNvPicPr>
            <a:picLocks noChangeAspect="1" noChangeArrowheads="1"/>
          </p:cNvPicPr>
          <p:nvPr/>
        </p:nvPicPr>
        <p:blipFill>
          <a:blip r:embed="rId11" cstate="print"/>
          <a:srcRect l="26628" t="36671" r="44491" b="26658"/>
          <a:stretch>
            <a:fillRect/>
          </a:stretch>
        </p:blipFill>
        <p:spPr bwMode="auto">
          <a:xfrm>
            <a:off x="1043608" y="5013176"/>
            <a:ext cx="1008112" cy="720000"/>
          </a:xfrm>
          <a:prstGeom prst="rect">
            <a:avLst/>
          </a:prstGeom>
          <a:noFill/>
          <a:ln w="9525">
            <a:noFill/>
            <a:miter lim="800000"/>
            <a:headEnd/>
            <a:tailEnd/>
          </a:ln>
        </p:spPr>
      </p:pic>
      <p:pic>
        <p:nvPicPr>
          <p:cNvPr id="1026" name="Picture 2"/>
          <p:cNvPicPr>
            <a:picLocks noChangeAspect="1" noChangeArrowheads="1"/>
          </p:cNvPicPr>
          <p:nvPr/>
        </p:nvPicPr>
        <p:blipFill>
          <a:blip r:embed="rId12" cstate="print"/>
          <a:srcRect l="31003" t="17450" r="16432" b="13251"/>
          <a:stretch>
            <a:fillRect/>
          </a:stretch>
        </p:blipFill>
        <p:spPr bwMode="auto">
          <a:xfrm>
            <a:off x="18352" y="6138040"/>
            <a:ext cx="970908" cy="720000"/>
          </a:xfrm>
          <a:prstGeom prst="rect">
            <a:avLst/>
          </a:prstGeom>
          <a:noFill/>
          <a:ln w="9525">
            <a:noFill/>
            <a:miter lim="800000"/>
            <a:headEnd/>
            <a:tailEnd/>
          </a:ln>
        </p:spPr>
      </p:pic>
      <p:pic>
        <p:nvPicPr>
          <p:cNvPr id="1027" name="Picture 3"/>
          <p:cNvPicPr>
            <a:picLocks noChangeAspect="1" noChangeArrowheads="1"/>
          </p:cNvPicPr>
          <p:nvPr/>
        </p:nvPicPr>
        <p:blipFill>
          <a:blip r:embed="rId13" cstate="print"/>
          <a:srcRect l="31100" t="17450" r="16335" b="13251"/>
          <a:stretch>
            <a:fillRect/>
          </a:stretch>
        </p:blipFill>
        <p:spPr bwMode="auto">
          <a:xfrm>
            <a:off x="992596" y="6127164"/>
            <a:ext cx="970909" cy="720000"/>
          </a:xfrm>
          <a:prstGeom prst="rect">
            <a:avLst/>
          </a:prstGeom>
          <a:noFill/>
          <a:ln w="9525">
            <a:noFill/>
            <a:miter lim="800000"/>
            <a:headEnd/>
            <a:tailEnd/>
          </a:ln>
        </p:spPr>
      </p:pic>
      <p:pic>
        <p:nvPicPr>
          <p:cNvPr id="1028" name="Picture 4"/>
          <p:cNvPicPr>
            <a:picLocks noChangeAspect="1" noChangeArrowheads="1"/>
          </p:cNvPicPr>
          <p:nvPr/>
        </p:nvPicPr>
        <p:blipFill>
          <a:blip r:embed="rId14" cstate="print"/>
          <a:srcRect l="31100" t="17450" r="16335" b="13251"/>
          <a:stretch>
            <a:fillRect/>
          </a:stretch>
        </p:blipFill>
        <p:spPr bwMode="auto">
          <a:xfrm>
            <a:off x="1962568" y="6129573"/>
            <a:ext cx="970909" cy="720000"/>
          </a:xfrm>
          <a:prstGeom prst="rect">
            <a:avLst/>
          </a:prstGeom>
          <a:noFill/>
          <a:ln w="9525">
            <a:noFill/>
            <a:miter lim="800000"/>
            <a:headEnd/>
            <a:tailEnd/>
          </a:ln>
        </p:spPr>
      </p:pic>
      <p:pic>
        <p:nvPicPr>
          <p:cNvPr id="1029" name="Picture 5"/>
          <p:cNvPicPr>
            <a:picLocks noChangeAspect="1" noChangeArrowheads="1"/>
          </p:cNvPicPr>
          <p:nvPr/>
        </p:nvPicPr>
        <p:blipFill>
          <a:blip r:embed="rId15" cstate="print"/>
          <a:srcRect l="31100" t="17450" r="16335" b="13251"/>
          <a:stretch>
            <a:fillRect/>
          </a:stretch>
        </p:blipFill>
        <p:spPr bwMode="auto">
          <a:xfrm>
            <a:off x="3915251" y="6104172"/>
            <a:ext cx="970909" cy="720000"/>
          </a:xfrm>
          <a:prstGeom prst="rect">
            <a:avLst/>
          </a:prstGeom>
          <a:noFill/>
          <a:ln w="9525">
            <a:noFill/>
            <a:miter lim="800000"/>
            <a:headEnd/>
            <a:tailEnd/>
          </a:ln>
        </p:spPr>
      </p:pic>
      <p:pic>
        <p:nvPicPr>
          <p:cNvPr id="1030" name="Picture 6"/>
          <p:cNvPicPr>
            <a:picLocks noChangeAspect="1" noChangeArrowheads="1"/>
          </p:cNvPicPr>
          <p:nvPr/>
        </p:nvPicPr>
        <p:blipFill>
          <a:blip r:embed="rId16" cstate="print"/>
          <a:srcRect l="31003" t="17450" r="16432" b="13251"/>
          <a:stretch>
            <a:fillRect/>
          </a:stretch>
        </p:blipFill>
        <p:spPr bwMode="auto">
          <a:xfrm>
            <a:off x="2932540" y="6110230"/>
            <a:ext cx="970909" cy="720000"/>
          </a:xfrm>
          <a:prstGeom prst="rect">
            <a:avLst/>
          </a:prstGeom>
          <a:noFill/>
          <a:ln w="9525">
            <a:noFill/>
            <a:miter lim="800000"/>
            <a:headEnd/>
            <a:tailEnd/>
          </a:ln>
        </p:spPr>
      </p:pic>
      <p:pic>
        <p:nvPicPr>
          <p:cNvPr id="3" name="Picture 2"/>
          <p:cNvPicPr>
            <a:picLocks noChangeAspect="1" noChangeArrowheads="1"/>
          </p:cNvPicPr>
          <p:nvPr/>
        </p:nvPicPr>
        <p:blipFill>
          <a:blip r:embed="rId17" cstate="print"/>
          <a:srcRect l="8560" t="21650" r="41828" b="29000"/>
          <a:stretch>
            <a:fillRect/>
          </a:stretch>
        </p:blipFill>
        <p:spPr bwMode="auto">
          <a:xfrm>
            <a:off x="4903236" y="6093296"/>
            <a:ext cx="1286808" cy="720000"/>
          </a:xfrm>
          <a:prstGeom prst="rect">
            <a:avLst/>
          </a:prstGeom>
          <a:noFill/>
          <a:ln w="9525">
            <a:noFill/>
            <a:miter lim="800000"/>
            <a:headEnd/>
            <a:tailEnd/>
          </a:ln>
        </p:spPr>
      </p:pic>
      <p:pic>
        <p:nvPicPr>
          <p:cNvPr id="5" name="Picture 3"/>
          <p:cNvPicPr>
            <a:picLocks noChangeAspect="1" noChangeArrowheads="1"/>
          </p:cNvPicPr>
          <p:nvPr/>
        </p:nvPicPr>
        <p:blipFill>
          <a:blip r:embed="rId18" cstate="print"/>
          <a:srcRect l="8066" t="20600" r="38778" b="29000"/>
          <a:stretch>
            <a:fillRect/>
          </a:stretch>
        </p:blipFill>
        <p:spPr bwMode="auto">
          <a:xfrm>
            <a:off x="6193459" y="6093296"/>
            <a:ext cx="1350000" cy="720000"/>
          </a:xfrm>
          <a:prstGeom prst="rect">
            <a:avLst/>
          </a:prstGeom>
          <a:noFill/>
          <a:ln w="9525">
            <a:noFill/>
            <a:miter lim="800000"/>
            <a:headEnd/>
            <a:tailEnd/>
          </a:ln>
        </p:spPr>
      </p:pic>
      <p:pic>
        <p:nvPicPr>
          <p:cNvPr id="7" name="Picture 4"/>
          <p:cNvPicPr>
            <a:picLocks noChangeAspect="1" noChangeArrowheads="1"/>
          </p:cNvPicPr>
          <p:nvPr/>
        </p:nvPicPr>
        <p:blipFill>
          <a:blip r:embed="rId19" cstate="print"/>
          <a:srcRect l="19879" t="19550" r="48228" b="35300"/>
          <a:stretch>
            <a:fillRect/>
          </a:stretch>
        </p:blipFill>
        <p:spPr bwMode="auto">
          <a:xfrm>
            <a:off x="7513830" y="6093296"/>
            <a:ext cx="904186" cy="720000"/>
          </a:xfrm>
          <a:prstGeom prst="rect">
            <a:avLst/>
          </a:prstGeom>
          <a:noFill/>
          <a:ln w="9525">
            <a:noFill/>
            <a:miter lim="800000"/>
            <a:headEnd/>
            <a:tailEnd/>
          </a:ln>
        </p:spPr>
      </p:pic>
      <p:pic>
        <p:nvPicPr>
          <p:cNvPr id="8" name="Picture 5"/>
          <p:cNvPicPr>
            <a:picLocks noChangeAspect="1" noChangeArrowheads="1"/>
          </p:cNvPicPr>
          <p:nvPr/>
        </p:nvPicPr>
        <p:blipFill>
          <a:blip r:embed="rId20" cstate="print"/>
          <a:srcRect l="19878" t="19550" r="48819" b="24800"/>
          <a:stretch>
            <a:fillRect/>
          </a:stretch>
        </p:blipFill>
        <p:spPr bwMode="auto">
          <a:xfrm>
            <a:off x="8406856" y="6093296"/>
            <a:ext cx="720000" cy="720000"/>
          </a:xfrm>
          <a:prstGeom prst="rect">
            <a:avLst/>
          </a:prstGeom>
          <a:noFill/>
          <a:ln w="9525">
            <a:noFill/>
            <a:miter lim="800000"/>
            <a:headEnd/>
            <a:tailEnd/>
          </a:ln>
        </p:spPr>
      </p:pic>
      <p:pic>
        <p:nvPicPr>
          <p:cNvPr id="25" name="Picture 2"/>
          <p:cNvPicPr>
            <a:picLocks noChangeAspect="1" noChangeArrowheads="1"/>
          </p:cNvPicPr>
          <p:nvPr/>
        </p:nvPicPr>
        <p:blipFill>
          <a:blip r:embed="rId21" cstate="print"/>
          <a:srcRect l="7008" t="26203" r="35407" b="31469"/>
          <a:stretch>
            <a:fillRect/>
          </a:stretch>
        </p:blipFill>
        <p:spPr bwMode="auto">
          <a:xfrm>
            <a:off x="3419872" y="5013176"/>
            <a:ext cx="1306045" cy="720000"/>
          </a:xfrm>
          <a:prstGeom prst="rect">
            <a:avLst/>
          </a:prstGeom>
          <a:noFill/>
          <a:ln w="9525">
            <a:noFill/>
            <a:miter lim="800000"/>
            <a:headEnd/>
            <a:tailEnd/>
          </a:ln>
        </p:spPr>
      </p:pic>
      <p:pic>
        <p:nvPicPr>
          <p:cNvPr id="27" name="Picture 3"/>
          <p:cNvPicPr>
            <a:picLocks noChangeAspect="1" noChangeArrowheads="1"/>
          </p:cNvPicPr>
          <p:nvPr/>
        </p:nvPicPr>
        <p:blipFill>
          <a:blip r:embed="rId22" cstate="print"/>
          <a:srcRect l="11610" t="30313" r="37449" b="33266"/>
          <a:stretch>
            <a:fillRect/>
          </a:stretch>
        </p:blipFill>
        <p:spPr bwMode="auto">
          <a:xfrm>
            <a:off x="4716016" y="5013176"/>
            <a:ext cx="1342703" cy="720000"/>
          </a:xfrm>
          <a:prstGeom prst="rect">
            <a:avLst/>
          </a:prstGeom>
          <a:noFill/>
          <a:ln w="9525">
            <a:noFill/>
            <a:miter lim="800000"/>
            <a:headEnd/>
            <a:tailEnd/>
          </a:ln>
        </p:spPr>
      </p:pic>
      <p:pic>
        <p:nvPicPr>
          <p:cNvPr id="9" name="Picture 2" descr="L:\Xrisima\h\photo56\_1617\PT3rd\Plants\DSC_0008.JPG"/>
          <p:cNvPicPr>
            <a:picLocks noChangeAspect="1" noChangeArrowheads="1"/>
          </p:cNvPicPr>
          <p:nvPr/>
        </p:nvPicPr>
        <p:blipFill>
          <a:blip r:embed="rId23" cstate="print"/>
          <a:srcRect/>
          <a:stretch>
            <a:fillRect/>
          </a:stretch>
        </p:blipFill>
        <p:spPr bwMode="auto">
          <a:xfrm>
            <a:off x="7383752" y="3853415"/>
            <a:ext cx="480000" cy="720000"/>
          </a:xfrm>
          <a:prstGeom prst="rect">
            <a:avLst/>
          </a:prstGeom>
          <a:noFill/>
        </p:spPr>
      </p:pic>
      <p:pic>
        <p:nvPicPr>
          <p:cNvPr id="10" name="Picture 3" descr="L:\Xrisima\h\photo56\_1617\PT3rd\Plants\DSC04231.JPG"/>
          <p:cNvPicPr>
            <a:picLocks noChangeAspect="1" noChangeArrowheads="1"/>
          </p:cNvPicPr>
          <p:nvPr/>
        </p:nvPicPr>
        <p:blipFill>
          <a:blip r:embed="rId24" cstate="print"/>
          <a:srcRect/>
          <a:stretch>
            <a:fillRect/>
          </a:stretch>
        </p:blipFill>
        <p:spPr bwMode="auto">
          <a:xfrm>
            <a:off x="7860512" y="3839767"/>
            <a:ext cx="959960" cy="720000"/>
          </a:xfrm>
          <a:prstGeom prst="rect">
            <a:avLst/>
          </a:prstGeom>
          <a:noFill/>
        </p:spPr>
      </p:pic>
      <p:pic>
        <p:nvPicPr>
          <p:cNvPr id="11" name="Picture 4"/>
          <p:cNvPicPr>
            <a:picLocks noChangeAspect="1" noChangeArrowheads="1"/>
          </p:cNvPicPr>
          <p:nvPr/>
        </p:nvPicPr>
        <p:blipFill>
          <a:blip r:embed="rId25" cstate="print"/>
          <a:srcRect l="64471" t="15375" r="1770" b="43282"/>
          <a:stretch>
            <a:fillRect/>
          </a:stretch>
        </p:blipFill>
        <p:spPr bwMode="auto">
          <a:xfrm>
            <a:off x="4572000" y="3107314"/>
            <a:ext cx="1045714" cy="720000"/>
          </a:xfrm>
          <a:prstGeom prst="rect">
            <a:avLst/>
          </a:prstGeom>
          <a:noFill/>
          <a:ln w="9525">
            <a:noFill/>
            <a:miter lim="800000"/>
            <a:headEnd/>
            <a:tailEnd/>
          </a:ln>
        </p:spPr>
      </p:pic>
      <p:pic>
        <p:nvPicPr>
          <p:cNvPr id="13" name="Picture 6"/>
          <p:cNvPicPr>
            <a:picLocks noChangeAspect="1" noChangeArrowheads="1"/>
          </p:cNvPicPr>
          <p:nvPr/>
        </p:nvPicPr>
        <p:blipFill>
          <a:blip r:embed="rId26" cstate="print"/>
          <a:srcRect l="48340" t="17516" r="16794" b="38188"/>
          <a:stretch>
            <a:fillRect/>
          </a:stretch>
        </p:blipFill>
        <p:spPr bwMode="auto">
          <a:xfrm>
            <a:off x="2627784" y="3109069"/>
            <a:ext cx="1008000" cy="720000"/>
          </a:xfrm>
          <a:prstGeom prst="rect">
            <a:avLst/>
          </a:prstGeom>
          <a:noFill/>
          <a:ln w="9525">
            <a:noFill/>
            <a:miter lim="800000"/>
            <a:headEnd/>
            <a:tailEnd/>
          </a:ln>
        </p:spPr>
      </p:pic>
      <p:pic>
        <p:nvPicPr>
          <p:cNvPr id="1031" name="Picture 7"/>
          <p:cNvPicPr>
            <a:picLocks noChangeAspect="1" noChangeArrowheads="1"/>
          </p:cNvPicPr>
          <p:nvPr/>
        </p:nvPicPr>
        <p:blipFill>
          <a:blip r:embed="rId27" cstate="print"/>
          <a:srcRect l="48893" t="17516" r="16794" b="36219"/>
          <a:stretch>
            <a:fillRect/>
          </a:stretch>
        </p:blipFill>
        <p:spPr bwMode="auto">
          <a:xfrm>
            <a:off x="3647016" y="3107314"/>
            <a:ext cx="949787" cy="720000"/>
          </a:xfrm>
          <a:prstGeom prst="rect">
            <a:avLst/>
          </a:prstGeom>
          <a:noFill/>
          <a:ln w="9525">
            <a:noFill/>
            <a:miter lim="800000"/>
            <a:headEnd/>
            <a:tailEnd/>
          </a:ln>
        </p:spPr>
      </p:pic>
      <p:pic>
        <p:nvPicPr>
          <p:cNvPr id="1032" name="Picture 8"/>
          <p:cNvPicPr>
            <a:picLocks noChangeAspect="1" noChangeArrowheads="1"/>
          </p:cNvPicPr>
          <p:nvPr/>
        </p:nvPicPr>
        <p:blipFill>
          <a:blip r:embed="rId28" cstate="print"/>
          <a:srcRect l="55534" t="17516" r="10153" b="37203"/>
          <a:stretch>
            <a:fillRect/>
          </a:stretch>
        </p:blipFill>
        <p:spPr bwMode="auto">
          <a:xfrm>
            <a:off x="7524328" y="3107314"/>
            <a:ext cx="970435" cy="720000"/>
          </a:xfrm>
          <a:prstGeom prst="rect">
            <a:avLst/>
          </a:prstGeom>
          <a:noFill/>
          <a:ln w="9525">
            <a:noFill/>
            <a:miter lim="800000"/>
            <a:headEnd/>
            <a:tailEnd/>
          </a:ln>
        </p:spPr>
      </p:pic>
      <p:pic>
        <p:nvPicPr>
          <p:cNvPr id="1033" name="Picture 9"/>
          <p:cNvPicPr>
            <a:picLocks noChangeAspect="1" noChangeArrowheads="1"/>
          </p:cNvPicPr>
          <p:nvPr/>
        </p:nvPicPr>
        <p:blipFill>
          <a:blip r:embed="rId29" cstate="print"/>
          <a:srcRect l="48340" t="42125" r="17347" b="10626"/>
          <a:stretch>
            <a:fillRect/>
          </a:stretch>
        </p:blipFill>
        <p:spPr bwMode="auto">
          <a:xfrm>
            <a:off x="1843906" y="3109069"/>
            <a:ext cx="930000" cy="720000"/>
          </a:xfrm>
          <a:prstGeom prst="rect">
            <a:avLst/>
          </a:prstGeom>
          <a:noFill/>
          <a:ln w="9525">
            <a:noFill/>
            <a:miter lim="800000"/>
            <a:headEnd/>
            <a:tailEnd/>
          </a:ln>
        </p:spPr>
      </p:pic>
      <p:pic>
        <p:nvPicPr>
          <p:cNvPr id="1036" name="Picture 12" descr="L:\Xrisima\h\photo56\_1617\PT3rd\3D\DSC04235.JPG"/>
          <p:cNvPicPr>
            <a:picLocks noChangeAspect="1" noChangeArrowheads="1"/>
          </p:cNvPicPr>
          <p:nvPr/>
        </p:nvPicPr>
        <p:blipFill>
          <a:blip r:embed="rId30" cstate="print"/>
          <a:srcRect/>
          <a:stretch>
            <a:fillRect/>
          </a:stretch>
        </p:blipFill>
        <p:spPr bwMode="auto">
          <a:xfrm>
            <a:off x="6012160" y="5013176"/>
            <a:ext cx="959960" cy="720000"/>
          </a:xfrm>
          <a:prstGeom prst="rect">
            <a:avLst/>
          </a:prstGeom>
          <a:noFill/>
        </p:spPr>
      </p:pic>
      <p:pic>
        <p:nvPicPr>
          <p:cNvPr id="1037" name="Picture 13"/>
          <p:cNvPicPr>
            <a:picLocks noChangeAspect="1" noChangeArrowheads="1"/>
          </p:cNvPicPr>
          <p:nvPr/>
        </p:nvPicPr>
        <p:blipFill>
          <a:blip r:embed="rId31" cstate="print"/>
          <a:srcRect l="64471" t="13407" r="663" b="39344"/>
          <a:stretch>
            <a:fillRect/>
          </a:stretch>
        </p:blipFill>
        <p:spPr bwMode="auto">
          <a:xfrm>
            <a:off x="8199000" y="3107314"/>
            <a:ext cx="945000" cy="720000"/>
          </a:xfrm>
          <a:prstGeom prst="rect">
            <a:avLst/>
          </a:prstGeom>
          <a:noFill/>
          <a:ln w="9525">
            <a:noFill/>
            <a:miter lim="800000"/>
            <a:headEnd/>
            <a:tailEnd/>
          </a:ln>
        </p:spPr>
      </p:pic>
      <p:pic>
        <p:nvPicPr>
          <p:cNvPr id="35" name="Picture 2" descr="L:\Xrisima\h\photo56\_1617\PT3rd\3D\DSC04340.JPG"/>
          <p:cNvPicPr>
            <a:picLocks noChangeAspect="1" noChangeArrowheads="1"/>
          </p:cNvPicPr>
          <p:nvPr/>
        </p:nvPicPr>
        <p:blipFill>
          <a:blip r:embed="rId32" cstate="print"/>
          <a:srcRect/>
          <a:stretch>
            <a:fillRect/>
          </a:stretch>
        </p:blipFill>
        <p:spPr bwMode="auto">
          <a:xfrm>
            <a:off x="8172400" y="5013176"/>
            <a:ext cx="959960" cy="720000"/>
          </a:xfrm>
          <a:prstGeom prst="rect">
            <a:avLst/>
          </a:prstGeom>
          <a:noFill/>
        </p:spPr>
      </p:pic>
      <p:pic>
        <p:nvPicPr>
          <p:cNvPr id="36" name="Picture 2"/>
          <p:cNvPicPr>
            <a:picLocks noChangeAspect="1" noChangeArrowheads="1"/>
          </p:cNvPicPr>
          <p:nvPr/>
        </p:nvPicPr>
        <p:blipFill>
          <a:blip r:embed="rId33" cstate="print"/>
          <a:srcRect l="9853" t="19962" r="4118" b="16981"/>
          <a:stretch>
            <a:fillRect/>
          </a:stretch>
        </p:blipFill>
        <p:spPr bwMode="auto">
          <a:xfrm>
            <a:off x="6948264" y="5013176"/>
            <a:ext cx="1227884" cy="720000"/>
          </a:xfrm>
          <a:prstGeom prst="rect">
            <a:avLst/>
          </a:prstGeom>
          <a:noFill/>
          <a:ln w="9525">
            <a:noFill/>
            <a:miter lim="800000"/>
            <a:headEnd/>
            <a:tailEnd/>
          </a:ln>
        </p:spPr>
      </p:pic>
      <p:pic>
        <p:nvPicPr>
          <p:cNvPr id="37" name="Picture 11"/>
          <p:cNvPicPr>
            <a:picLocks noChangeAspect="1" noChangeArrowheads="1"/>
          </p:cNvPicPr>
          <p:nvPr/>
        </p:nvPicPr>
        <p:blipFill>
          <a:blip r:embed="rId34" cstate="print"/>
          <a:srcRect l="5626" t="22502" r="32492" b="22492"/>
          <a:stretch>
            <a:fillRect/>
          </a:stretch>
        </p:blipFill>
        <p:spPr bwMode="auto">
          <a:xfrm>
            <a:off x="1979712" y="5013176"/>
            <a:ext cx="1440000" cy="7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1143000"/>
          </a:xfrm>
        </p:spPr>
        <p:txBody>
          <a:bodyPr>
            <a:normAutofit/>
          </a:bodyPr>
          <a:lstStyle/>
          <a:p>
            <a:r>
              <a:rPr lang="en-US" sz="4000" dirty="0" smtClean="0"/>
              <a:t>Project implementation and methodology </a:t>
            </a:r>
            <a:r>
              <a:rPr lang="en-US" sz="1800" dirty="0" smtClean="0">
                <a:solidFill>
                  <a:schemeClr val="tx1"/>
                </a:solidFill>
              </a:rPr>
              <a:t>Constructivist pedagogy -   Activities</a:t>
            </a:r>
            <a:endParaRPr lang="el-GR" sz="1800" dirty="0">
              <a:solidFill>
                <a:schemeClr val="tx1"/>
              </a:solidFill>
            </a:endParaRPr>
          </a:p>
        </p:txBody>
      </p:sp>
      <p:sp>
        <p:nvSpPr>
          <p:cNvPr id="13" name="2 - Υπότιτλος"/>
          <p:cNvSpPr txBox="1">
            <a:spLocks/>
          </p:cNvSpPr>
          <p:nvPr/>
        </p:nvSpPr>
        <p:spPr>
          <a:xfrm>
            <a:off x="251520" y="1556792"/>
            <a:ext cx="8424936" cy="4896544"/>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i="0" u="none" strike="noStrike" kern="1200" cap="none" spc="0" normalizeH="0" baseline="0" noProof="0" dirty="0" smtClean="0">
                <a:ln>
                  <a:noFill/>
                </a:ln>
                <a:solidFill>
                  <a:schemeClr val="tx1"/>
                </a:solidFill>
                <a:effectLst/>
                <a:uLnTx/>
                <a:uFillTx/>
                <a:ea typeface="+mn-ea"/>
                <a:cs typeface="+mn-cs"/>
              </a:rPr>
              <a:t>Scaffolding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Zone of approximate development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Creative thinking and involvement through the “transparent” construction of their tangible model (robot/ vehicle EV3)</a:t>
            </a:r>
          </a:p>
          <a:p>
            <a:pPr marL="342900" lvl="0" indent="-342900">
              <a:spcBef>
                <a:spcPct val="20000"/>
              </a:spcBef>
              <a:buFont typeface="Arial" pitchFamily="34" charset="0"/>
              <a:buChar char="•"/>
              <a:defRPr/>
            </a:pPr>
            <a:r>
              <a:rPr lang="en-US" sz="3200" dirty="0" smtClean="0"/>
              <a:t>Our interventions tried to follow the methodology and both constructivist and constructionist approaches proposed in our courses in Athens and Riga</a:t>
            </a:r>
          </a:p>
          <a:p>
            <a:endParaRPr lang="en-US" sz="3200" dirty="0" smtClean="0"/>
          </a:p>
          <a:p>
            <a:r>
              <a:rPr lang="en-US" sz="3200" dirty="0" smtClean="0"/>
              <a:t> </a:t>
            </a:r>
            <a:endParaRPr lang="el-GR" sz="3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3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3200" noProof="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4 - Θέση αριθμού διαφάνειας"/>
          <p:cNvSpPr>
            <a:spLocks noGrp="1"/>
          </p:cNvSpPr>
          <p:nvPr>
            <p:ph type="sldNum" sz="quarter" idx="12"/>
          </p:nvPr>
        </p:nvSpPr>
        <p:spPr/>
        <p:txBody>
          <a:bodyPr>
            <a:normAutofit fontScale="85000" lnSpcReduction="20000"/>
          </a:bodyPr>
          <a:lstStyle/>
          <a:p>
            <a:fld id="{65F1789C-5C64-4E50-A6DC-1F174CC25687}" type="slidenum">
              <a:rPr lang="el-GR" smtClean="0"/>
              <a:pPr/>
              <a:t>14</a:t>
            </a:fld>
            <a:endParaRPr lang="el-GR"/>
          </a:p>
        </p:txBody>
      </p:sp>
      <p:pic>
        <p:nvPicPr>
          <p:cNvPr id="2050" name="Picture 2" descr="G:\Xrisima\h\photo56\_1617\ERASMUS+\1st\DSC00801.JPG"/>
          <p:cNvPicPr>
            <a:picLocks noChangeAspect="1" noChangeArrowheads="1"/>
          </p:cNvPicPr>
          <p:nvPr/>
        </p:nvPicPr>
        <p:blipFill>
          <a:blip r:embed="rId3" cstate="print"/>
          <a:srcRect/>
          <a:stretch>
            <a:fillRect/>
          </a:stretch>
        </p:blipFill>
        <p:spPr bwMode="auto">
          <a:xfrm>
            <a:off x="5436206" y="1556792"/>
            <a:ext cx="719970" cy="540000"/>
          </a:xfrm>
          <a:prstGeom prst="rect">
            <a:avLst/>
          </a:prstGeom>
          <a:noFill/>
        </p:spPr>
      </p:pic>
      <p:pic>
        <p:nvPicPr>
          <p:cNvPr id="2051" name="Picture 3" descr="G:\Xrisima\h\photo56\_1617\ERASMUS+\1st\DSC00774.JPG"/>
          <p:cNvPicPr>
            <a:picLocks noChangeAspect="1" noChangeArrowheads="1"/>
          </p:cNvPicPr>
          <p:nvPr/>
        </p:nvPicPr>
        <p:blipFill>
          <a:blip r:embed="rId4" cstate="print"/>
          <a:srcRect/>
          <a:stretch>
            <a:fillRect/>
          </a:stretch>
        </p:blipFill>
        <p:spPr bwMode="auto">
          <a:xfrm>
            <a:off x="4716126" y="1556792"/>
            <a:ext cx="719970" cy="540000"/>
          </a:xfrm>
          <a:prstGeom prst="rect">
            <a:avLst/>
          </a:prstGeom>
          <a:noFill/>
        </p:spPr>
      </p:pic>
      <p:pic>
        <p:nvPicPr>
          <p:cNvPr id="2052" name="Picture 4" descr="G:\Xrisima\h\photo56\_1617\ERASMUS+\1st\DSC00776.JPG"/>
          <p:cNvPicPr>
            <a:picLocks noChangeAspect="1" noChangeArrowheads="1"/>
          </p:cNvPicPr>
          <p:nvPr/>
        </p:nvPicPr>
        <p:blipFill>
          <a:blip r:embed="rId5" cstate="print"/>
          <a:srcRect/>
          <a:stretch>
            <a:fillRect/>
          </a:stretch>
        </p:blipFill>
        <p:spPr bwMode="auto">
          <a:xfrm>
            <a:off x="4003729" y="1556792"/>
            <a:ext cx="719970" cy="540000"/>
          </a:xfrm>
          <a:prstGeom prst="rect">
            <a:avLst/>
          </a:prstGeom>
          <a:noFill/>
        </p:spPr>
      </p:pic>
      <p:pic>
        <p:nvPicPr>
          <p:cNvPr id="2053" name="Picture 5" descr="G:\Xrisima\h\photo56\_1617\ERASMUS+\1st\DSC00778.JPG"/>
          <p:cNvPicPr>
            <a:picLocks noChangeAspect="1" noChangeArrowheads="1"/>
          </p:cNvPicPr>
          <p:nvPr/>
        </p:nvPicPr>
        <p:blipFill>
          <a:blip r:embed="rId6" cstate="print"/>
          <a:srcRect/>
          <a:stretch>
            <a:fillRect/>
          </a:stretch>
        </p:blipFill>
        <p:spPr bwMode="auto">
          <a:xfrm>
            <a:off x="3286617" y="1556792"/>
            <a:ext cx="719970" cy="540000"/>
          </a:xfrm>
          <a:prstGeom prst="rect">
            <a:avLst/>
          </a:prstGeom>
          <a:noFill/>
        </p:spPr>
      </p:pic>
      <p:pic>
        <p:nvPicPr>
          <p:cNvPr id="2054" name="Picture 6" descr="G:\Xrisima\h\photo56\_1617\ERASMUS+\1st\DSC00780.JPG"/>
          <p:cNvPicPr>
            <a:picLocks noChangeAspect="1" noChangeArrowheads="1"/>
          </p:cNvPicPr>
          <p:nvPr/>
        </p:nvPicPr>
        <p:blipFill>
          <a:blip r:embed="rId7" cstate="print"/>
          <a:srcRect/>
          <a:stretch>
            <a:fillRect/>
          </a:stretch>
        </p:blipFill>
        <p:spPr bwMode="auto">
          <a:xfrm>
            <a:off x="2566882" y="1556792"/>
            <a:ext cx="719970" cy="540000"/>
          </a:xfrm>
          <a:prstGeom prst="rect">
            <a:avLst/>
          </a:prstGeom>
          <a:noFill/>
        </p:spPr>
      </p:pic>
      <p:pic>
        <p:nvPicPr>
          <p:cNvPr id="2055" name="Picture 7" descr="G:\Xrisima\h\photo56\_1617\ERASMUS+\2nd\DSC00915.JPG"/>
          <p:cNvPicPr>
            <a:picLocks noChangeAspect="1" noChangeArrowheads="1"/>
          </p:cNvPicPr>
          <p:nvPr/>
        </p:nvPicPr>
        <p:blipFill>
          <a:blip r:embed="rId8" cstate="print"/>
          <a:srcRect/>
          <a:stretch>
            <a:fillRect/>
          </a:stretch>
        </p:blipFill>
        <p:spPr bwMode="auto">
          <a:xfrm>
            <a:off x="6156286" y="1556792"/>
            <a:ext cx="719970" cy="540000"/>
          </a:xfrm>
          <a:prstGeom prst="rect">
            <a:avLst/>
          </a:prstGeom>
          <a:noFill/>
        </p:spPr>
      </p:pic>
      <p:pic>
        <p:nvPicPr>
          <p:cNvPr id="2057" name="Picture 9" descr="G:\Xrisima\h\photo56\_1617\ERASMUS+\2nd\DSC00913.JPG"/>
          <p:cNvPicPr>
            <a:picLocks noChangeAspect="1" noChangeArrowheads="1"/>
          </p:cNvPicPr>
          <p:nvPr/>
        </p:nvPicPr>
        <p:blipFill>
          <a:blip r:embed="rId9" cstate="print"/>
          <a:srcRect/>
          <a:stretch>
            <a:fillRect/>
          </a:stretch>
        </p:blipFill>
        <p:spPr bwMode="auto">
          <a:xfrm>
            <a:off x="6876256" y="1556792"/>
            <a:ext cx="719970" cy="540000"/>
          </a:xfrm>
          <a:prstGeom prst="rect">
            <a:avLst/>
          </a:prstGeom>
          <a:noFill/>
        </p:spPr>
      </p:pic>
      <p:pic>
        <p:nvPicPr>
          <p:cNvPr id="2058" name="Picture 10" descr="G:\Xrisima\h\photo56\_1617\ERASMUS+\3SunFlower\n (16).JPG"/>
          <p:cNvPicPr>
            <a:picLocks noChangeAspect="1" noChangeArrowheads="1"/>
          </p:cNvPicPr>
          <p:nvPr/>
        </p:nvPicPr>
        <p:blipFill>
          <a:blip r:embed="rId10" cstate="print"/>
          <a:srcRect/>
          <a:stretch>
            <a:fillRect/>
          </a:stretch>
        </p:blipFill>
        <p:spPr bwMode="auto">
          <a:xfrm>
            <a:off x="3977512" y="3430672"/>
            <a:ext cx="810000" cy="540000"/>
          </a:xfrm>
          <a:prstGeom prst="rect">
            <a:avLst/>
          </a:prstGeom>
          <a:noFill/>
        </p:spPr>
      </p:pic>
      <p:pic>
        <p:nvPicPr>
          <p:cNvPr id="2059" name="Picture 11" descr="G:\Xrisima\h\photo56\_1617\ERASMUS+\3SunFlower\DSC02067.JPG"/>
          <p:cNvPicPr>
            <a:picLocks noChangeAspect="1" noChangeArrowheads="1"/>
          </p:cNvPicPr>
          <p:nvPr/>
        </p:nvPicPr>
        <p:blipFill>
          <a:blip r:embed="rId11" cstate="print"/>
          <a:srcRect/>
          <a:stretch>
            <a:fillRect/>
          </a:stretch>
        </p:blipFill>
        <p:spPr bwMode="auto">
          <a:xfrm>
            <a:off x="6084168" y="5301208"/>
            <a:ext cx="719970" cy="540000"/>
          </a:xfrm>
          <a:prstGeom prst="rect">
            <a:avLst/>
          </a:prstGeom>
          <a:noFill/>
        </p:spPr>
      </p:pic>
      <p:pic>
        <p:nvPicPr>
          <p:cNvPr id="2060" name="Picture 12" descr="G:\Xrisima\h\photo56\_1617\ERASMUS+\3SunFlower\DSC02069.JPG"/>
          <p:cNvPicPr>
            <a:picLocks noChangeAspect="1" noChangeArrowheads="1"/>
          </p:cNvPicPr>
          <p:nvPr/>
        </p:nvPicPr>
        <p:blipFill>
          <a:blip r:embed="rId12" cstate="print"/>
          <a:srcRect/>
          <a:stretch>
            <a:fillRect/>
          </a:stretch>
        </p:blipFill>
        <p:spPr bwMode="auto">
          <a:xfrm>
            <a:off x="6810598" y="5301208"/>
            <a:ext cx="719970" cy="540000"/>
          </a:xfrm>
          <a:prstGeom prst="rect">
            <a:avLst/>
          </a:prstGeom>
          <a:noFill/>
        </p:spPr>
      </p:pic>
      <p:pic>
        <p:nvPicPr>
          <p:cNvPr id="2061" name="Picture 13" descr="G:\Xrisima\h\photo56\_1617\ERASMUS+\3SunFlower\DSC_0005.JPG"/>
          <p:cNvPicPr>
            <a:picLocks noChangeAspect="1" noChangeArrowheads="1"/>
          </p:cNvPicPr>
          <p:nvPr/>
        </p:nvPicPr>
        <p:blipFill>
          <a:blip r:embed="rId13" cstate="print"/>
          <a:srcRect/>
          <a:stretch>
            <a:fillRect/>
          </a:stretch>
        </p:blipFill>
        <p:spPr bwMode="auto">
          <a:xfrm>
            <a:off x="7596336" y="1556792"/>
            <a:ext cx="810000" cy="540000"/>
          </a:xfrm>
          <a:prstGeom prst="rect">
            <a:avLst/>
          </a:prstGeom>
          <a:noFill/>
        </p:spPr>
      </p:pic>
      <p:pic>
        <p:nvPicPr>
          <p:cNvPr id="2062" name="Picture 14" descr="G:\Xrisima\h\photo56\_1617\ERASMUS+\3SunFlower\DSC_0013.JPG"/>
          <p:cNvPicPr>
            <a:picLocks noChangeAspect="1" noChangeArrowheads="1"/>
          </p:cNvPicPr>
          <p:nvPr/>
        </p:nvPicPr>
        <p:blipFill>
          <a:blip r:embed="rId14" cstate="print"/>
          <a:srcRect/>
          <a:stretch>
            <a:fillRect/>
          </a:stretch>
        </p:blipFill>
        <p:spPr bwMode="auto">
          <a:xfrm>
            <a:off x="5292080" y="5301208"/>
            <a:ext cx="810000" cy="540000"/>
          </a:xfrm>
          <a:prstGeom prst="rect">
            <a:avLst/>
          </a:prstGeom>
          <a:noFill/>
        </p:spPr>
      </p:pic>
      <p:pic>
        <p:nvPicPr>
          <p:cNvPr id="2063" name="Picture 15" descr="G:\Xrisima\h\photo56\_1617\ERASMUS+\3SunFlower\DSC02130.JPG"/>
          <p:cNvPicPr>
            <a:picLocks noChangeAspect="1" noChangeArrowheads="1"/>
          </p:cNvPicPr>
          <p:nvPr/>
        </p:nvPicPr>
        <p:blipFill>
          <a:blip r:embed="rId15" cstate="print"/>
          <a:srcRect/>
          <a:stretch>
            <a:fillRect/>
          </a:stretch>
        </p:blipFill>
        <p:spPr bwMode="auto">
          <a:xfrm>
            <a:off x="8405413" y="1556792"/>
            <a:ext cx="719970" cy="540000"/>
          </a:xfrm>
          <a:prstGeom prst="rect">
            <a:avLst/>
          </a:prstGeom>
          <a:noFill/>
        </p:spPr>
      </p:pic>
      <p:pic>
        <p:nvPicPr>
          <p:cNvPr id="2065" name="Picture 17" descr="G:\Xrisima\h\photo56\_1617\ERASMUS+\3SunFlower\DSC_0006.JPG"/>
          <p:cNvPicPr>
            <a:picLocks noChangeAspect="1" noChangeArrowheads="1"/>
          </p:cNvPicPr>
          <p:nvPr/>
        </p:nvPicPr>
        <p:blipFill>
          <a:blip r:embed="rId16" cstate="print"/>
          <a:srcRect/>
          <a:stretch>
            <a:fillRect/>
          </a:stretch>
        </p:blipFill>
        <p:spPr bwMode="auto">
          <a:xfrm>
            <a:off x="4769600" y="3430672"/>
            <a:ext cx="810000" cy="540000"/>
          </a:xfrm>
          <a:prstGeom prst="rect">
            <a:avLst/>
          </a:prstGeom>
          <a:noFill/>
        </p:spPr>
      </p:pic>
      <p:pic>
        <p:nvPicPr>
          <p:cNvPr id="2067" name="Picture 19" descr="G:\Xrisima\h\photo56\_1617\ERASMUS+\3SunFlower\s1 (1).JPG"/>
          <p:cNvPicPr>
            <a:picLocks noChangeAspect="1" noChangeArrowheads="1"/>
          </p:cNvPicPr>
          <p:nvPr/>
        </p:nvPicPr>
        <p:blipFill>
          <a:blip r:embed="rId17" cstate="print"/>
          <a:srcRect/>
          <a:stretch>
            <a:fillRect/>
          </a:stretch>
        </p:blipFill>
        <p:spPr bwMode="auto">
          <a:xfrm>
            <a:off x="5561688" y="3430672"/>
            <a:ext cx="720000" cy="540000"/>
          </a:xfrm>
          <a:prstGeom prst="rect">
            <a:avLst/>
          </a:prstGeom>
          <a:noFill/>
        </p:spPr>
      </p:pic>
      <p:pic>
        <p:nvPicPr>
          <p:cNvPr id="2070" name="Εικόνα 1"/>
          <p:cNvPicPr>
            <a:picLocks noChangeAspect="1" noChangeArrowheads="1"/>
          </p:cNvPicPr>
          <p:nvPr/>
        </p:nvPicPr>
        <p:blipFill>
          <a:blip r:embed="rId18" cstate="print"/>
          <a:srcRect l="1524" t="17390" r="62180" b="41304"/>
          <a:stretch>
            <a:fillRect/>
          </a:stretch>
        </p:blipFill>
        <p:spPr bwMode="auto">
          <a:xfrm>
            <a:off x="6281768" y="3430672"/>
            <a:ext cx="838200" cy="533400"/>
          </a:xfrm>
          <a:prstGeom prst="rect">
            <a:avLst/>
          </a:prstGeom>
          <a:noFill/>
        </p:spPr>
      </p:pic>
      <p:pic>
        <p:nvPicPr>
          <p:cNvPr id="2069" name="Εικόνα 4"/>
          <p:cNvPicPr>
            <a:picLocks noChangeAspect="1" noChangeArrowheads="1"/>
          </p:cNvPicPr>
          <p:nvPr/>
        </p:nvPicPr>
        <p:blipFill>
          <a:blip r:embed="rId19" cstate="print"/>
          <a:srcRect l="1637" t="17390" r="59406" b="40883"/>
          <a:stretch>
            <a:fillRect/>
          </a:stretch>
        </p:blipFill>
        <p:spPr bwMode="auto">
          <a:xfrm>
            <a:off x="7073856" y="3430672"/>
            <a:ext cx="898525" cy="533400"/>
          </a:xfrm>
          <a:prstGeom prst="rect">
            <a:avLst/>
          </a:prstGeom>
          <a:noFill/>
        </p:spPr>
      </p:pic>
      <p:pic>
        <p:nvPicPr>
          <p:cNvPr id="2068" name="Εικόνα 7" descr="DSC03973"/>
          <p:cNvPicPr>
            <a:picLocks noChangeAspect="1" noChangeArrowheads="1"/>
          </p:cNvPicPr>
          <p:nvPr/>
        </p:nvPicPr>
        <p:blipFill>
          <a:blip r:embed="rId20" cstate="print"/>
          <a:srcRect/>
          <a:stretch>
            <a:fillRect/>
          </a:stretch>
        </p:blipFill>
        <p:spPr bwMode="auto">
          <a:xfrm>
            <a:off x="7537028" y="5292895"/>
            <a:ext cx="731838" cy="541338"/>
          </a:xfrm>
          <a:prstGeom prst="rect">
            <a:avLst/>
          </a:prstGeom>
          <a:noFill/>
        </p:spPr>
      </p:pic>
      <p:sp>
        <p:nvSpPr>
          <p:cNvPr id="2071" name="Rectangle 2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72" name="Rectangle 24"/>
          <p:cNvSpPr>
            <a:spLocks noChangeArrowheads="1"/>
          </p:cNvSpPr>
          <p:nvPr/>
        </p:nvSpPr>
        <p:spPr bwMode="auto">
          <a:xfrm>
            <a:off x="0" y="1524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smtClean="0">
                <a:ln>
                  <a:noFill/>
                </a:ln>
                <a:solidFill>
                  <a:srgbClr val="000000"/>
                </a:solidFill>
                <a:effectLst/>
                <a:latin typeface="Calibri" pitchFamily="34" charset="0"/>
                <a:ea typeface="Times New Roman" pitchFamily="18" charset="0"/>
                <a:cs typeface="Times New Roman" pitchFamily="18" charset="0"/>
              </a:rPr>
              <a:t> </a:t>
            </a: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2073" name="Rectangle 25"/>
          <p:cNvSpPr>
            <a:spLocks noChangeArrowheads="1"/>
          </p:cNvSpPr>
          <p:nvPr/>
        </p:nvSpPr>
        <p:spPr bwMode="auto">
          <a:xfrm>
            <a:off x="0" y="20653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pic>
        <p:nvPicPr>
          <p:cNvPr id="2074" name="Picture 26" descr="G:\Xrisima\h\photo56\_1617\ERASMUS+\3SunFlower\DSC02136.JPG"/>
          <p:cNvPicPr>
            <a:picLocks noChangeAspect="1" noChangeArrowheads="1"/>
          </p:cNvPicPr>
          <p:nvPr/>
        </p:nvPicPr>
        <p:blipFill>
          <a:blip r:embed="rId21" cstate="print"/>
          <a:srcRect/>
          <a:stretch>
            <a:fillRect/>
          </a:stretch>
        </p:blipFill>
        <p:spPr bwMode="auto">
          <a:xfrm>
            <a:off x="7956376" y="3429000"/>
            <a:ext cx="719970" cy="540000"/>
          </a:xfrm>
          <a:prstGeom prst="rect">
            <a:avLst/>
          </a:prstGeom>
          <a:noFill/>
        </p:spPr>
      </p:pic>
      <p:pic>
        <p:nvPicPr>
          <p:cNvPr id="2075" name="Picture 27"/>
          <p:cNvPicPr>
            <a:picLocks noChangeAspect="1" noChangeArrowheads="1"/>
          </p:cNvPicPr>
          <p:nvPr/>
        </p:nvPicPr>
        <p:blipFill>
          <a:blip r:embed="rId22" cstate="print"/>
          <a:srcRect l="4971" t="7077" r="7201" b="10435"/>
          <a:stretch>
            <a:fillRect/>
          </a:stretch>
        </p:blipFill>
        <p:spPr bwMode="auto">
          <a:xfrm>
            <a:off x="1475656" y="5301208"/>
            <a:ext cx="1022143" cy="540000"/>
          </a:xfrm>
          <a:prstGeom prst="rect">
            <a:avLst/>
          </a:prstGeom>
          <a:noFill/>
          <a:ln w="9525">
            <a:noFill/>
            <a:miter lim="800000"/>
            <a:headEnd/>
            <a:tailEnd/>
          </a:ln>
        </p:spPr>
      </p:pic>
      <p:pic>
        <p:nvPicPr>
          <p:cNvPr id="2078" name="Εικόνα 1"/>
          <p:cNvPicPr>
            <a:picLocks noChangeAspect="1" noChangeArrowheads="1"/>
          </p:cNvPicPr>
          <p:nvPr/>
        </p:nvPicPr>
        <p:blipFill>
          <a:blip r:embed="rId23" cstate="print"/>
          <a:srcRect l="4636" t="6126" r="21860" b="12253"/>
          <a:stretch>
            <a:fillRect/>
          </a:stretch>
        </p:blipFill>
        <p:spPr bwMode="auto">
          <a:xfrm>
            <a:off x="2493789" y="5296912"/>
            <a:ext cx="860425" cy="533400"/>
          </a:xfrm>
          <a:prstGeom prst="rect">
            <a:avLst/>
          </a:prstGeom>
          <a:noFill/>
        </p:spPr>
      </p:pic>
      <p:pic>
        <p:nvPicPr>
          <p:cNvPr id="2077" name="Εικόνα 4"/>
          <p:cNvPicPr>
            <a:picLocks noChangeAspect="1" noChangeArrowheads="1"/>
          </p:cNvPicPr>
          <p:nvPr/>
        </p:nvPicPr>
        <p:blipFill>
          <a:blip r:embed="rId24" cstate="print"/>
          <a:srcRect l="13412" t="5336" r="15952" b="26263"/>
          <a:stretch>
            <a:fillRect/>
          </a:stretch>
        </p:blipFill>
        <p:spPr bwMode="auto">
          <a:xfrm>
            <a:off x="3352676" y="5296912"/>
            <a:ext cx="990600" cy="533400"/>
          </a:xfrm>
          <a:prstGeom prst="rect">
            <a:avLst/>
          </a:prstGeom>
          <a:noFill/>
        </p:spPr>
      </p:pic>
      <p:pic>
        <p:nvPicPr>
          <p:cNvPr id="2076" name="Εικόνα 7"/>
          <p:cNvPicPr>
            <a:picLocks noChangeAspect="1" noChangeArrowheads="1"/>
          </p:cNvPicPr>
          <p:nvPr/>
        </p:nvPicPr>
        <p:blipFill>
          <a:blip r:embed="rId25" cstate="print"/>
          <a:srcRect l="26527" t="27075" r="27856" b="26680"/>
          <a:stretch>
            <a:fillRect/>
          </a:stretch>
        </p:blipFill>
        <p:spPr bwMode="auto">
          <a:xfrm>
            <a:off x="4349626" y="5301208"/>
            <a:ext cx="952500" cy="533400"/>
          </a:xfrm>
          <a:prstGeom prst="rect">
            <a:avLst/>
          </a:prstGeom>
          <a:noFill/>
        </p:spPr>
      </p:pic>
      <p:sp>
        <p:nvSpPr>
          <p:cNvPr id="2079" name="Rectangle 3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80" name="Rectangle 32"/>
          <p:cNvSpPr>
            <a:spLocks noChangeArrowheads="1"/>
          </p:cNvSpPr>
          <p:nvPr/>
        </p:nvSpPr>
        <p:spPr bwMode="auto">
          <a:xfrm>
            <a:off x="0" y="2057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1143000"/>
          </a:xfrm>
        </p:spPr>
        <p:txBody>
          <a:bodyPr>
            <a:normAutofit/>
          </a:bodyPr>
          <a:lstStyle/>
          <a:p>
            <a:r>
              <a:rPr lang="en-US" sz="4000" dirty="0" smtClean="0"/>
              <a:t>Project implementation and methodology </a:t>
            </a:r>
            <a:r>
              <a:rPr lang="en-US" sz="2000" dirty="0" smtClean="0">
                <a:solidFill>
                  <a:schemeClr val="tx1"/>
                </a:solidFill>
              </a:rPr>
              <a:t>Problem Based Model*</a:t>
            </a:r>
            <a:endParaRPr lang="el-GR" sz="2000" dirty="0">
              <a:solidFill>
                <a:schemeClr val="tx1"/>
              </a:solidFill>
            </a:endParaRPr>
          </a:p>
        </p:txBody>
      </p:sp>
      <p:sp>
        <p:nvSpPr>
          <p:cNvPr id="13" name="2 - Υπότιτλος"/>
          <p:cNvSpPr txBox="1">
            <a:spLocks/>
          </p:cNvSpPr>
          <p:nvPr/>
        </p:nvSpPr>
        <p:spPr>
          <a:xfrm>
            <a:off x="251520" y="1556792"/>
            <a:ext cx="8748464" cy="504056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Identify the problem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(understand,</a:t>
            </a:r>
            <a:r>
              <a:rPr kumimoji="0" lang="en-US" sz="2400" b="0" i="0" u="none" strike="noStrike" kern="1200" cap="none" spc="0" normalizeH="0" noProof="0" dirty="0" smtClean="0">
                <a:ln>
                  <a:noFill/>
                </a:ln>
                <a:solidFill>
                  <a:schemeClr val="tx1"/>
                </a:solidFill>
                <a:effectLst/>
                <a:uLnTx/>
                <a:uFillTx/>
                <a:latin typeface="+mn-lt"/>
                <a:ea typeface="+mn-ea"/>
                <a:cs typeface="+mn-cs"/>
              </a:rPr>
              <a:t> motivate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Represent the problem </a:t>
            </a:r>
            <a:r>
              <a:rPr lang="en-US" sz="2400" dirty="0" smtClean="0"/>
              <a:t>(drawing, diagram)</a:t>
            </a:r>
            <a:endParaRPr lang="en-US" sz="3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Selecting a strategy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(choose</a:t>
            </a:r>
            <a:r>
              <a:rPr kumimoji="0" lang="en-US" sz="2400" b="0" i="0" u="none" strike="noStrike" kern="1200" cap="none" spc="0" normalizeH="0" noProof="0" dirty="0" smtClean="0">
                <a:ln>
                  <a:noFill/>
                </a:ln>
                <a:solidFill>
                  <a:schemeClr val="tx1"/>
                </a:solidFill>
                <a:effectLst/>
                <a:uLnTx/>
                <a:uFillTx/>
                <a:latin typeface="+mn-lt"/>
                <a:ea typeface="+mn-ea"/>
                <a:cs typeface="+mn-cs"/>
              </a:rPr>
              <a:t> the appropriate strategy for the problem</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noProof="0" dirty="0" smtClean="0"/>
              <a:t>Carry out the strategy </a:t>
            </a:r>
            <a:r>
              <a:rPr lang="en-US" sz="2400" noProof="0" dirty="0" smtClean="0"/>
              <a:t>(try out the quality of their thinking)</a:t>
            </a:r>
            <a:endParaRPr lang="en-US" sz="3200" noProof="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dirty="0" smtClean="0">
                <a:ln>
                  <a:noFill/>
                </a:ln>
                <a:solidFill>
                  <a:schemeClr val="tx1"/>
                </a:solidFill>
                <a:effectLst/>
                <a:uLnTx/>
                <a:uFillTx/>
                <a:latin typeface="+mn-lt"/>
                <a:ea typeface="+mn-ea"/>
                <a:cs typeface="+mn-cs"/>
              </a:rPr>
              <a:t>Evaluating</a:t>
            </a:r>
            <a:r>
              <a:rPr kumimoji="0" lang="en-US" sz="3200" b="0" i="0" u="none" strike="noStrike" kern="1200" cap="none" spc="0" normalizeH="0" dirty="0" smtClean="0">
                <a:ln>
                  <a:noFill/>
                </a:ln>
                <a:solidFill>
                  <a:schemeClr val="tx1"/>
                </a:solidFill>
                <a:effectLst/>
                <a:uLnTx/>
                <a:uFillTx/>
                <a:latin typeface="+mn-lt"/>
                <a:ea typeface="+mn-ea"/>
                <a:cs typeface="+mn-cs"/>
              </a:rPr>
              <a:t> results </a:t>
            </a:r>
            <a:r>
              <a:rPr kumimoji="0" lang="en-US" sz="2400" b="0" i="0" u="none" strike="noStrike" kern="1200" cap="none" spc="0" normalizeH="0" dirty="0" smtClean="0">
                <a:ln>
                  <a:noFill/>
                </a:ln>
                <a:solidFill>
                  <a:schemeClr val="tx1"/>
                </a:solidFill>
                <a:effectLst/>
                <a:uLnTx/>
                <a:uFillTx/>
                <a:latin typeface="+mn-lt"/>
                <a:ea typeface="+mn-ea"/>
                <a:cs typeface="+mn-cs"/>
              </a:rPr>
              <a:t>(judge the validity of the solutions)</a:t>
            </a:r>
            <a:endParaRPr kumimoji="0" lang="en-US" sz="3200" b="0" i="0" u="none" strike="noStrike" kern="1200" cap="none" spc="0" normalizeH="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baseline="0" noProof="0" dirty="0" smtClean="0"/>
              <a:t>Analyzing</a:t>
            </a:r>
            <a:r>
              <a:rPr lang="en-US" sz="3200" noProof="0" dirty="0" smtClean="0"/>
              <a:t> Problem Solving </a:t>
            </a:r>
            <a:r>
              <a:rPr lang="en-US" sz="2400" noProof="0" dirty="0" smtClean="0"/>
              <a:t>(most important</a:t>
            </a:r>
            <a:r>
              <a:rPr lang="en-US" sz="2400" dirty="0" smtClean="0"/>
              <a:t> in long-terms goals)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400" noProof="0" dirty="0" smtClean="0"/>
          </a:p>
          <a:p>
            <a:pPr marL="342900" indent="-342900">
              <a:spcBef>
                <a:spcPct val="20000"/>
              </a:spcBef>
              <a:defRPr/>
            </a:pPr>
            <a:r>
              <a:rPr lang="en-US" sz="1600" dirty="0" smtClean="0"/>
              <a:t>*</a:t>
            </a:r>
            <a:r>
              <a:rPr lang="en-US" sz="1600" dirty="0" err="1" smtClean="0"/>
              <a:t>Eggen</a:t>
            </a:r>
            <a:r>
              <a:rPr lang="en-US" sz="1600" dirty="0" smtClean="0"/>
              <a:t>, P. &amp; </a:t>
            </a:r>
            <a:r>
              <a:rPr lang="en-US" sz="1600" dirty="0" err="1" smtClean="0"/>
              <a:t>Kauchak</a:t>
            </a:r>
            <a:r>
              <a:rPr lang="en-US" sz="1600" dirty="0" smtClean="0"/>
              <a:t>, D. (2001). </a:t>
            </a:r>
            <a:r>
              <a:rPr lang="en-US" sz="1600" i="1" dirty="0" smtClean="0"/>
              <a:t>Strategies for teachers: teaching content and thinking skills.</a:t>
            </a:r>
            <a:r>
              <a:rPr lang="en-US" sz="1600" dirty="0" smtClean="0"/>
              <a:t> Boston: </a:t>
            </a:r>
            <a:r>
              <a:rPr lang="en-US" sz="1600" dirty="0" err="1" smtClean="0"/>
              <a:t>Allyn</a:t>
            </a:r>
            <a:r>
              <a:rPr lang="en-US" sz="1600" dirty="0" smtClean="0"/>
              <a:t> and Bacon</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4 - Θέση αριθμού διαφάνειας"/>
          <p:cNvSpPr>
            <a:spLocks noGrp="1"/>
          </p:cNvSpPr>
          <p:nvPr>
            <p:ph type="sldNum" sz="quarter" idx="12"/>
          </p:nvPr>
        </p:nvSpPr>
        <p:spPr/>
        <p:txBody>
          <a:bodyPr>
            <a:normAutofit fontScale="85000" lnSpcReduction="20000"/>
          </a:bodyPr>
          <a:lstStyle/>
          <a:p>
            <a:fld id="{65F1789C-5C64-4E50-A6DC-1F174CC25687}" type="slidenum">
              <a:rPr lang="el-GR" smtClean="0"/>
              <a:pPr/>
              <a:t>15</a:t>
            </a:fld>
            <a:endParaRPr lang="el-G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fontScale="90000"/>
          </a:bodyPr>
          <a:lstStyle/>
          <a:p>
            <a:r>
              <a:rPr lang="en-US" sz="4000" dirty="0" smtClean="0"/>
              <a:t>Key Findings / Results                           </a:t>
            </a:r>
            <a:r>
              <a:rPr lang="en-US" sz="2200" dirty="0" smtClean="0">
                <a:solidFill>
                  <a:schemeClr val="tx1"/>
                </a:solidFill>
              </a:rPr>
              <a:t>quality</a:t>
            </a:r>
            <a:r>
              <a:rPr lang="en-US" sz="4000" dirty="0" smtClean="0"/>
              <a:t> </a:t>
            </a:r>
            <a:r>
              <a:rPr lang="en-US" sz="2200" dirty="0" smtClean="0">
                <a:solidFill>
                  <a:schemeClr val="tx1"/>
                </a:solidFill>
              </a:rPr>
              <a:t>results / cases</a:t>
            </a:r>
          </a:p>
        </p:txBody>
      </p:sp>
      <p:sp>
        <p:nvSpPr>
          <p:cNvPr id="5" name="4 - Θέση περιεχομένου"/>
          <p:cNvSpPr>
            <a:spLocks noGrp="1"/>
          </p:cNvSpPr>
          <p:nvPr>
            <p:ph sz="quarter" idx="1"/>
          </p:nvPr>
        </p:nvSpPr>
        <p:spPr>
          <a:xfrm>
            <a:off x="0" y="1600200"/>
            <a:ext cx="8964488" cy="5069160"/>
          </a:xfrm>
        </p:spPr>
        <p:txBody>
          <a:bodyPr>
            <a:normAutofit fontScale="77500" lnSpcReduction="20000"/>
          </a:bodyPr>
          <a:lstStyle/>
          <a:p>
            <a:r>
              <a:rPr lang="en-US" dirty="0" smtClean="0"/>
              <a:t>Case1:</a:t>
            </a:r>
          </a:p>
          <a:p>
            <a:pPr>
              <a:buNone/>
            </a:pPr>
            <a:r>
              <a:rPr lang="en-US" dirty="0" smtClean="0"/>
              <a:t>Before:</a:t>
            </a:r>
          </a:p>
          <a:p>
            <a:pPr>
              <a:buNone/>
            </a:pPr>
            <a:r>
              <a:rPr lang="en-US" dirty="0" smtClean="0"/>
              <a:t>He was antisocial. During breaks he was always against a wall looking at others in the courtyard. In class he was passive. </a:t>
            </a:r>
          </a:p>
          <a:p>
            <a:pPr>
              <a:buNone/>
            </a:pPr>
            <a:r>
              <a:rPr lang="en-US" dirty="0" smtClean="0"/>
              <a:t>During the implementation:</a:t>
            </a:r>
          </a:p>
          <a:p>
            <a:pPr>
              <a:buNone/>
            </a:pPr>
            <a:r>
              <a:rPr lang="en-US" dirty="0" smtClean="0"/>
              <a:t>He started to discuss with the others. He explained his views and was an active member of the team</a:t>
            </a:r>
          </a:p>
          <a:p>
            <a:pPr>
              <a:buNone/>
            </a:pPr>
            <a:r>
              <a:rPr lang="en-US" dirty="0" smtClean="0"/>
              <a:t>After:</a:t>
            </a:r>
          </a:p>
          <a:p>
            <a:pPr>
              <a:buNone/>
            </a:pPr>
            <a:r>
              <a:rPr lang="en-US" dirty="0" smtClean="0"/>
              <a:t>He wanted to participate in videos we made about the program (although he was a bit anxious), he wrote the text he communicated in English language himself, he participated as a member of the team in </a:t>
            </a:r>
            <a:r>
              <a:rPr lang="en-US" dirty="0" err="1" smtClean="0"/>
              <a:t>RoboESL</a:t>
            </a:r>
            <a:r>
              <a:rPr lang="en-US" dirty="0" smtClean="0"/>
              <a:t> exhibition last November in Athens,  in the Athens Science Fair too and taught robotic activities to younger students (from our school (1</a:t>
            </a:r>
            <a:r>
              <a:rPr lang="en-US" baseline="30000" dirty="0" smtClean="0"/>
              <a:t>st</a:t>
            </a:r>
            <a:r>
              <a:rPr lang="en-US" dirty="0" smtClean="0"/>
              <a:t> grade), children in the fair and pupils from the neighboring elementary school) helping in the dissemination of the program </a:t>
            </a:r>
            <a:endParaRPr lang="el-GR" dirty="0"/>
          </a:p>
        </p:txBody>
      </p:sp>
      <p:pic>
        <p:nvPicPr>
          <p:cNvPr id="3074" name="Picture 2" descr="G:\Xrisima\h\photo56\_1617\ERASMUS+\1st\DSC00777.JPG"/>
          <p:cNvPicPr>
            <a:picLocks noChangeAspect="1" noChangeArrowheads="1"/>
          </p:cNvPicPr>
          <p:nvPr/>
        </p:nvPicPr>
        <p:blipFill>
          <a:blip r:embed="rId3" cstate="print"/>
          <a:srcRect/>
          <a:stretch>
            <a:fillRect/>
          </a:stretch>
        </p:blipFill>
        <p:spPr bwMode="auto">
          <a:xfrm>
            <a:off x="8183933" y="1556792"/>
            <a:ext cx="960067" cy="720080"/>
          </a:xfrm>
          <a:prstGeom prst="rect">
            <a:avLst/>
          </a:prstGeom>
          <a:noFill/>
        </p:spPr>
      </p:pic>
      <p:pic>
        <p:nvPicPr>
          <p:cNvPr id="3075" name="Picture 3" descr="G:\Xrisima\h\photo56\_1617\ERASMUS+\1st\DSC_0034.JPG"/>
          <p:cNvPicPr>
            <a:picLocks noChangeAspect="1" noChangeArrowheads="1"/>
          </p:cNvPicPr>
          <p:nvPr/>
        </p:nvPicPr>
        <p:blipFill>
          <a:blip r:embed="rId4" cstate="print"/>
          <a:srcRect/>
          <a:stretch>
            <a:fillRect/>
          </a:stretch>
        </p:blipFill>
        <p:spPr bwMode="auto">
          <a:xfrm>
            <a:off x="6948262" y="1556792"/>
            <a:ext cx="1080121" cy="72008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fontScale="90000"/>
          </a:bodyPr>
          <a:lstStyle/>
          <a:p>
            <a:r>
              <a:rPr lang="en-US" sz="4000" dirty="0" smtClean="0"/>
              <a:t>Key Findings / Results                           </a:t>
            </a:r>
            <a:r>
              <a:rPr lang="en-US" sz="2200" dirty="0" smtClean="0">
                <a:solidFill>
                  <a:schemeClr val="tx1"/>
                </a:solidFill>
              </a:rPr>
              <a:t>quality</a:t>
            </a:r>
            <a:r>
              <a:rPr lang="en-US" sz="4000" dirty="0" smtClean="0"/>
              <a:t> </a:t>
            </a:r>
            <a:r>
              <a:rPr lang="en-US" sz="2200" dirty="0" smtClean="0">
                <a:solidFill>
                  <a:schemeClr val="tx1"/>
                </a:solidFill>
              </a:rPr>
              <a:t>results / cases</a:t>
            </a:r>
          </a:p>
        </p:txBody>
      </p:sp>
      <p:sp>
        <p:nvSpPr>
          <p:cNvPr id="5" name="4 - Θέση περιεχομένου"/>
          <p:cNvSpPr>
            <a:spLocks noGrp="1"/>
          </p:cNvSpPr>
          <p:nvPr>
            <p:ph sz="quarter" idx="1"/>
          </p:nvPr>
        </p:nvSpPr>
        <p:spPr>
          <a:xfrm>
            <a:off x="0" y="1628800"/>
            <a:ext cx="9144000" cy="5069160"/>
          </a:xfrm>
        </p:spPr>
        <p:txBody>
          <a:bodyPr>
            <a:normAutofit/>
          </a:bodyPr>
          <a:lstStyle/>
          <a:p>
            <a:r>
              <a:rPr lang="en-US" sz="2400" dirty="0" smtClean="0"/>
              <a:t>Case2:</a:t>
            </a:r>
          </a:p>
          <a:p>
            <a:pPr>
              <a:buNone/>
            </a:pPr>
            <a:r>
              <a:rPr lang="en-US" sz="2400" dirty="0" smtClean="0"/>
              <a:t>Before:</a:t>
            </a:r>
          </a:p>
          <a:p>
            <a:pPr>
              <a:buNone/>
            </a:pPr>
            <a:r>
              <a:rPr lang="en-US" sz="2400" dirty="0" smtClean="0"/>
              <a:t>He skipped classes a lot. Before we begun robotic classes he had just exceeded the number of absences.  He had to repeat the class..</a:t>
            </a:r>
          </a:p>
          <a:p>
            <a:pPr>
              <a:buNone/>
            </a:pPr>
            <a:r>
              <a:rPr lang="en-US" sz="2400" dirty="0" smtClean="0"/>
              <a:t>During the implementation:</a:t>
            </a:r>
          </a:p>
          <a:p>
            <a:pPr>
              <a:buNone/>
            </a:pPr>
            <a:r>
              <a:rPr lang="en-US" sz="2400" dirty="0" smtClean="0"/>
              <a:t>He came to robotic lessons and stayed in school all day during the days of our implementation, although he had failed to pass the class due to his absences…</a:t>
            </a:r>
          </a:p>
          <a:p>
            <a:pPr>
              <a:buNone/>
            </a:pPr>
            <a:r>
              <a:rPr lang="en-US" sz="2400" dirty="0" smtClean="0"/>
              <a:t>After:</a:t>
            </a:r>
          </a:p>
          <a:p>
            <a:pPr>
              <a:buNone/>
            </a:pPr>
            <a:r>
              <a:rPr lang="en-US" sz="2400" dirty="0" smtClean="0"/>
              <a:t>He came several times to lab to work with others team members improving their programs.</a:t>
            </a:r>
            <a:endParaRPr lang="el-GR" sz="3200" dirty="0"/>
          </a:p>
        </p:txBody>
      </p:sp>
      <p:pic>
        <p:nvPicPr>
          <p:cNvPr id="4098" name="Picture 2" descr="G:\Xrisima\h\photo56\_1516\_Robots\2\DSC07160.JPG"/>
          <p:cNvPicPr>
            <a:picLocks noChangeAspect="1" noChangeArrowheads="1"/>
          </p:cNvPicPr>
          <p:nvPr/>
        </p:nvPicPr>
        <p:blipFill>
          <a:blip r:embed="rId3" cstate="print"/>
          <a:srcRect l="16003" t="6674" r="2032" b="15762"/>
          <a:stretch>
            <a:fillRect/>
          </a:stretch>
        </p:blipFill>
        <p:spPr bwMode="auto">
          <a:xfrm>
            <a:off x="7596335" y="1556792"/>
            <a:ext cx="1547665" cy="109841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fontScale="90000"/>
          </a:bodyPr>
          <a:lstStyle/>
          <a:p>
            <a:r>
              <a:rPr lang="en-US" sz="4000" dirty="0" smtClean="0"/>
              <a:t>Key Findings / Results                           </a:t>
            </a:r>
            <a:r>
              <a:rPr lang="en-US" sz="2200" dirty="0" smtClean="0">
                <a:solidFill>
                  <a:schemeClr val="tx1"/>
                </a:solidFill>
              </a:rPr>
              <a:t>quality</a:t>
            </a:r>
            <a:r>
              <a:rPr lang="en-US" sz="4000" dirty="0" smtClean="0"/>
              <a:t> </a:t>
            </a:r>
            <a:r>
              <a:rPr lang="en-US" sz="2200" dirty="0" smtClean="0">
                <a:solidFill>
                  <a:schemeClr val="tx1"/>
                </a:solidFill>
              </a:rPr>
              <a:t>results / cases</a:t>
            </a:r>
          </a:p>
        </p:txBody>
      </p:sp>
      <p:sp>
        <p:nvSpPr>
          <p:cNvPr id="5" name="4 - Θέση περιεχομένου"/>
          <p:cNvSpPr>
            <a:spLocks noGrp="1"/>
          </p:cNvSpPr>
          <p:nvPr>
            <p:ph sz="quarter" idx="1"/>
          </p:nvPr>
        </p:nvSpPr>
        <p:spPr>
          <a:xfrm>
            <a:off x="0" y="1528192"/>
            <a:ext cx="8964488" cy="5141168"/>
          </a:xfrm>
        </p:spPr>
        <p:txBody>
          <a:bodyPr>
            <a:normAutofit lnSpcReduction="10000"/>
          </a:bodyPr>
          <a:lstStyle/>
          <a:p>
            <a:r>
              <a:rPr lang="en-US" sz="2400" dirty="0" smtClean="0"/>
              <a:t>Case3:</a:t>
            </a:r>
          </a:p>
          <a:p>
            <a:pPr>
              <a:buNone/>
            </a:pPr>
            <a:r>
              <a:rPr lang="en-US" sz="2400" dirty="0" smtClean="0"/>
              <a:t>During the first hours of the implementation:</a:t>
            </a:r>
          </a:p>
          <a:p>
            <a:pPr>
              <a:buNone/>
            </a:pPr>
            <a:r>
              <a:rPr lang="en-US" sz="2400" dirty="0" smtClean="0"/>
              <a:t>She encountered lots of problems constructing the </a:t>
            </a:r>
            <a:r>
              <a:rPr lang="en-US" sz="2400" dirty="0" err="1" smtClean="0"/>
              <a:t>tribot</a:t>
            </a:r>
            <a:r>
              <a:rPr lang="en-US" sz="2400" dirty="0" smtClean="0"/>
              <a:t>. Consequently she didn’t participate much in the construction and </a:t>
            </a:r>
            <a:r>
              <a:rPr lang="en-US" sz="2400" dirty="0" smtClean="0"/>
              <a:t>had intense disagreements and quarrels with </a:t>
            </a:r>
            <a:r>
              <a:rPr lang="en-US" sz="2400" dirty="0" smtClean="0"/>
              <a:t>the other team members. </a:t>
            </a:r>
            <a:r>
              <a:rPr lang="en-US" sz="2400" dirty="0" smtClean="0"/>
              <a:t>In the end they managed to do the given tasks.</a:t>
            </a:r>
            <a:endParaRPr lang="en-US" sz="2400" dirty="0" smtClean="0"/>
          </a:p>
          <a:p>
            <a:pPr>
              <a:buNone/>
            </a:pPr>
            <a:endParaRPr lang="en-US" sz="2400" dirty="0" smtClean="0"/>
          </a:p>
          <a:p>
            <a:pPr>
              <a:buNone/>
            </a:pPr>
            <a:r>
              <a:rPr lang="en-US" sz="2400" dirty="0" smtClean="0"/>
              <a:t>Subsequently…:</a:t>
            </a:r>
          </a:p>
          <a:p>
            <a:pPr>
              <a:buNone/>
            </a:pPr>
            <a:r>
              <a:rPr lang="en-US" sz="2400" dirty="0" smtClean="0"/>
              <a:t>She participated </a:t>
            </a:r>
            <a:r>
              <a:rPr lang="en-US" sz="2400" dirty="0" smtClean="0"/>
              <a:t>in “stories” made for our </a:t>
            </a:r>
            <a:r>
              <a:rPr lang="en-US" sz="2400" dirty="0" err="1" smtClean="0"/>
              <a:t>tribots</a:t>
            </a:r>
            <a:r>
              <a:rPr lang="en-US" sz="2400" dirty="0" smtClean="0"/>
              <a:t> (the beauty and the beast, the princess and the lover etc)  and made some other small constructions using </a:t>
            </a:r>
            <a:r>
              <a:rPr lang="en-US" sz="2400" dirty="0" err="1" smtClean="0"/>
              <a:t>lego</a:t>
            </a:r>
            <a:r>
              <a:rPr lang="en-US" sz="2400" dirty="0" smtClean="0"/>
              <a:t> parts. She even asked to construct from scratch a </a:t>
            </a:r>
            <a:r>
              <a:rPr lang="en-US" sz="2400" dirty="0" err="1" smtClean="0"/>
              <a:t>tribot</a:t>
            </a:r>
            <a:r>
              <a:rPr lang="en-US" sz="2400" dirty="0" smtClean="0"/>
              <a:t> and made the programs we had done during our 1</a:t>
            </a:r>
            <a:r>
              <a:rPr lang="en-US" sz="2400" baseline="30000" dirty="0" smtClean="0"/>
              <a:t>st</a:t>
            </a:r>
            <a:r>
              <a:rPr lang="en-US" sz="2400" dirty="0" smtClean="0"/>
              <a:t> </a:t>
            </a:r>
            <a:r>
              <a:rPr lang="en-US" sz="2400" dirty="0" smtClean="0"/>
              <a:t>implementation.  </a:t>
            </a:r>
            <a:endParaRPr lang="el-GR" dirty="0"/>
          </a:p>
        </p:txBody>
      </p:sp>
      <p:pic>
        <p:nvPicPr>
          <p:cNvPr id="2052" name="Picture 4" descr="G:\Xrisima\h\photo56\_1617\ERASMUS+\3SunFlower\n (11).JPG"/>
          <p:cNvPicPr>
            <a:picLocks noChangeAspect="1" noChangeArrowheads="1"/>
          </p:cNvPicPr>
          <p:nvPr/>
        </p:nvPicPr>
        <p:blipFill>
          <a:blip r:embed="rId3" cstate="print"/>
          <a:srcRect/>
          <a:stretch>
            <a:fillRect/>
          </a:stretch>
        </p:blipFill>
        <p:spPr bwMode="auto">
          <a:xfrm>
            <a:off x="4932040" y="3789040"/>
            <a:ext cx="1080000" cy="720000"/>
          </a:xfrm>
          <a:prstGeom prst="rect">
            <a:avLst/>
          </a:prstGeom>
          <a:noFill/>
        </p:spPr>
      </p:pic>
      <p:pic>
        <p:nvPicPr>
          <p:cNvPr id="8" name="Picture 2" descr="G:\Xrisima\h\photo56\_1617\ERASMUS+\1+2+\DSC01305.JPG"/>
          <p:cNvPicPr>
            <a:picLocks noChangeAspect="1" noChangeArrowheads="1"/>
          </p:cNvPicPr>
          <p:nvPr/>
        </p:nvPicPr>
        <p:blipFill>
          <a:blip r:embed="rId4" cstate="print"/>
          <a:srcRect l="31075" t="16653" r="25680" b="38500"/>
          <a:stretch>
            <a:fillRect/>
          </a:stretch>
        </p:blipFill>
        <p:spPr bwMode="auto">
          <a:xfrm>
            <a:off x="7048077" y="3789040"/>
            <a:ext cx="925715" cy="720000"/>
          </a:xfrm>
          <a:prstGeom prst="rect">
            <a:avLst/>
          </a:prstGeom>
          <a:noFill/>
        </p:spPr>
      </p:pic>
      <p:pic>
        <p:nvPicPr>
          <p:cNvPr id="9" name="Picture 3" descr="G:\Xrisima\h\photo56\_1617\ERASMUS+\3SunFlower\n (10).JPG"/>
          <p:cNvPicPr>
            <a:picLocks noChangeAspect="1" noChangeArrowheads="1"/>
          </p:cNvPicPr>
          <p:nvPr/>
        </p:nvPicPr>
        <p:blipFill>
          <a:blip r:embed="rId5" cstate="print"/>
          <a:srcRect l="22388" t="17910" b="1493"/>
          <a:stretch>
            <a:fillRect/>
          </a:stretch>
        </p:blipFill>
        <p:spPr bwMode="auto">
          <a:xfrm>
            <a:off x="6012160" y="3789040"/>
            <a:ext cx="1040000" cy="720000"/>
          </a:xfrm>
          <a:prstGeom prst="rect">
            <a:avLst/>
          </a:prstGeom>
          <a:noFill/>
        </p:spPr>
      </p:pic>
      <p:pic>
        <p:nvPicPr>
          <p:cNvPr id="1026" name="Picture 2"/>
          <p:cNvPicPr>
            <a:picLocks noChangeAspect="1" noChangeArrowheads="1"/>
          </p:cNvPicPr>
          <p:nvPr/>
        </p:nvPicPr>
        <p:blipFill>
          <a:blip r:embed="rId6" cstate="print"/>
          <a:srcRect l="8434" t="10002" r="8628" b="12490"/>
          <a:stretch>
            <a:fillRect/>
          </a:stretch>
        </p:blipFill>
        <p:spPr bwMode="auto">
          <a:xfrm>
            <a:off x="4499992" y="6138000"/>
            <a:ext cx="1370323" cy="7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kern="1200" noProof="0" dirty="0" smtClean="0">
                <a:solidFill>
                  <a:schemeClr val="tx2"/>
                </a:solidFill>
                <a:latin typeface="+mj-lt"/>
                <a:ea typeface="+mj-ea"/>
                <a:cs typeface="+mj-cs"/>
              </a:rPr>
              <a:t>Conclusions</a:t>
            </a:r>
            <a:endParaRPr lang="el-GR" noProof="0" dirty="0"/>
          </a:p>
        </p:txBody>
      </p:sp>
      <p:sp>
        <p:nvSpPr>
          <p:cNvPr id="3" name="Content Placeholder 2"/>
          <p:cNvSpPr>
            <a:spLocks noGrp="1"/>
          </p:cNvSpPr>
          <p:nvPr>
            <p:ph sz="quarter" idx="1"/>
          </p:nvPr>
        </p:nvSpPr>
        <p:spPr>
          <a:xfrm>
            <a:off x="612648" y="1600200"/>
            <a:ext cx="8153400" cy="4925144"/>
          </a:xfrm>
        </p:spPr>
        <p:txBody>
          <a:bodyPr>
            <a:normAutofit fontScale="85000" lnSpcReduction="20000"/>
          </a:bodyPr>
          <a:lstStyle/>
          <a:p>
            <a:r>
              <a:rPr lang="en-US" dirty="0" smtClean="0"/>
              <a:t>Robotics activities can potentially change students’ attitude to learning</a:t>
            </a:r>
          </a:p>
          <a:p>
            <a:r>
              <a:rPr lang="en-US" noProof="0" dirty="0" smtClean="0"/>
              <a:t>Activities, more flexible in time, help students keep pace with the more experienced classmates</a:t>
            </a:r>
          </a:p>
          <a:p>
            <a:r>
              <a:rPr lang="en-US" dirty="0" smtClean="0"/>
              <a:t>Direct feedback help students in the process of learning (when teaching others or presenting their work, they discuss their difficulties and seek the opinion/ approval of their teachers)</a:t>
            </a:r>
          </a:p>
          <a:p>
            <a:pPr>
              <a:buNone/>
            </a:pPr>
            <a:endParaRPr lang="en-US" dirty="0" smtClean="0"/>
          </a:p>
          <a:p>
            <a:r>
              <a:rPr lang="en-US" dirty="0" smtClean="0"/>
              <a:t>The studies have not concluded whether robotic activities has good, neutral or bad effects in the process of learning and students’ attitude toward learning, so each of us has to reach his or her own conclusion -of course there are lots of parameters to be discussed</a:t>
            </a:r>
            <a:r>
              <a:rPr lang="el-GR" dirty="0" smtClean="0"/>
              <a:t> </a:t>
            </a:r>
            <a:r>
              <a:rPr lang="en-US" dirty="0" smtClean="0"/>
              <a:t>and research should be done.</a:t>
            </a:r>
            <a:endParaRPr lang="el-GR" noProof="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z="4400" kern="1200" noProof="0" dirty="0" smtClean="0">
                <a:solidFill>
                  <a:schemeClr val="tx2"/>
                </a:solidFill>
                <a:latin typeface="+mj-lt"/>
                <a:ea typeface="+mj-ea"/>
                <a:cs typeface="+mj-cs"/>
              </a:rPr>
              <a:t>Overview</a:t>
            </a:r>
            <a:endParaRPr lang="el-GR" noProof="0" dirty="0"/>
          </a:p>
        </p:txBody>
      </p:sp>
      <p:sp>
        <p:nvSpPr>
          <p:cNvPr id="3" name="Rectangle 2"/>
          <p:cNvSpPr>
            <a:spLocks noGrp="1"/>
          </p:cNvSpPr>
          <p:nvPr>
            <p:ph sz="quarter" idx="1"/>
          </p:nvPr>
        </p:nvSpPr>
        <p:spPr>
          <a:xfrm>
            <a:off x="612648" y="1600200"/>
            <a:ext cx="8207824" cy="4493096"/>
          </a:xfrm>
        </p:spPr>
        <p:txBody>
          <a:bodyPr>
            <a:normAutofit/>
          </a:bodyPr>
          <a:lstStyle/>
          <a:p>
            <a:r>
              <a:rPr lang="en-US" dirty="0" smtClean="0"/>
              <a:t>Project description</a:t>
            </a:r>
          </a:p>
          <a:p>
            <a:pPr lvl="1"/>
            <a:r>
              <a:rPr lang="en-US" dirty="0" smtClean="0"/>
              <a:t>Objective</a:t>
            </a:r>
            <a:endParaRPr lang="el-GR" noProof="0" dirty="0" smtClean="0"/>
          </a:p>
          <a:p>
            <a:pPr lvl="1"/>
            <a:r>
              <a:rPr lang="en-US" dirty="0" smtClean="0"/>
              <a:t>General Impressions</a:t>
            </a:r>
            <a:endParaRPr lang="el-GR" noProof="0" dirty="0" smtClean="0"/>
          </a:p>
          <a:p>
            <a:r>
              <a:rPr lang="en-US" dirty="0" smtClean="0"/>
              <a:t>Project Implementation and Methodology</a:t>
            </a:r>
          </a:p>
          <a:p>
            <a:r>
              <a:rPr lang="en-US" dirty="0" smtClean="0"/>
              <a:t>Key Findings / Results</a:t>
            </a:r>
          </a:p>
          <a:p>
            <a:pPr lvl="1"/>
            <a:r>
              <a:rPr lang="en-US" dirty="0" smtClean="0"/>
              <a:t>results 1</a:t>
            </a:r>
          </a:p>
          <a:p>
            <a:pPr lvl="1"/>
            <a:r>
              <a:rPr lang="en-US" dirty="0" smtClean="0"/>
              <a:t>results 2</a:t>
            </a:r>
          </a:p>
          <a:p>
            <a:r>
              <a:rPr lang="en-US" dirty="0" smtClean="0"/>
              <a:t>Conclusion</a:t>
            </a:r>
            <a:endParaRPr lang="el-GR" noProof="0"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0" name="Picture 18" descr="G:\Xrisima\h\photo56\_1516\_Roboesl\Athens Science Festival\good\ASF (154 of 241).jpg"/>
          <p:cNvPicPr>
            <a:picLocks noChangeAspect="1" noChangeArrowheads="1"/>
          </p:cNvPicPr>
          <p:nvPr/>
        </p:nvPicPr>
        <p:blipFill>
          <a:blip r:embed="rId3" cstate="print"/>
          <a:srcRect/>
          <a:stretch>
            <a:fillRect/>
          </a:stretch>
        </p:blipFill>
        <p:spPr bwMode="auto">
          <a:xfrm>
            <a:off x="2843808" y="1556792"/>
            <a:ext cx="1624800" cy="1080000"/>
          </a:xfrm>
          <a:prstGeom prst="rect">
            <a:avLst/>
          </a:prstGeom>
          <a:noFill/>
        </p:spPr>
      </p:pic>
      <p:pic>
        <p:nvPicPr>
          <p:cNvPr id="8209" name="Picture 17" descr="G:\Xrisima\h\photo56\_1516\_Roboesl\Athens Science Festival\good\ASF (116 of 241).jpg"/>
          <p:cNvPicPr>
            <a:picLocks noChangeAspect="1" noChangeArrowheads="1"/>
          </p:cNvPicPr>
          <p:nvPr/>
        </p:nvPicPr>
        <p:blipFill>
          <a:blip r:embed="rId4" cstate="print"/>
          <a:srcRect/>
          <a:stretch>
            <a:fillRect/>
          </a:stretch>
        </p:blipFill>
        <p:spPr bwMode="auto">
          <a:xfrm>
            <a:off x="5076056" y="2636912"/>
            <a:ext cx="1624676" cy="1080000"/>
          </a:xfrm>
          <a:prstGeom prst="rect">
            <a:avLst/>
          </a:prstGeom>
          <a:noFill/>
        </p:spPr>
      </p:pic>
      <p:sp>
        <p:nvSpPr>
          <p:cNvPr id="2" name="Title 1"/>
          <p:cNvSpPr>
            <a:spLocks noGrp="1"/>
          </p:cNvSpPr>
          <p:nvPr>
            <p:ph type="title"/>
          </p:nvPr>
        </p:nvSpPr>
        <p:spPr>
          <a:xfrm>
            <a:off x="107504" y="116632"/>
            <a:ext cx="8928992" cy="990600"/>
          </a:xfrm>
        </p:spPr>
        <p:txBody>
          <a:bodyPr>
            <a:normAutofit fontScale="90000"/>
          </a:bodyPr>
          <a:lstStyle/>
          <a:p>
            <a:r>
              <a:rPr lang="en-US" sz="4400" kern="1200" noProof="0" dirty="0" smtClean="0">
                <a:solidFill>
                  <a:schemeClr val="tx2"/>
                </a:solidFill>
                <a:latin typeface="+mj-lt"/>
                <a:ea typeface="+mj-ea"/>
                <a:cs typeface="+mj-cs"/>
              </a:rPr>
              <a:t>Photos from dissemination of the project</a:t>
            </a:r>
            <a:br>
              <a:rPr lang="en-US" sz="4400" kern="1200" noProof="0" dirty="0" smtClean="0">
                <a:solidFill>
                  <a:schemeClr val="tx2"/>
                </a:solidFill>
                <a:latin typeface="+mj-lt"/>
                <a:ea typeface="+mj-ea"/>
                <a:cs typeface="+mj-cs"/>
              </a:rPr>
            </a:br>
            <a:r>
              <a:rPr lang="en-US" sz="1900" dirty="0" smtClean="0">
                <a:solidFill>
                  <a:schemeClr val="tx1"/>
                </a:solidFill>
              </a:rPr>
              <a:t>Athens Science Festivals 2016 and 2017 / Conference &amp; Exhibition </a:t>
            </a:r>
            <a:r>
              <a:rPr lang="en-US" sz="1900" dirty="0" err="1" smtClean="0">
                <a:solidFill>
                  <a:schemeClr val="tx1"/>
                </a:solidFill>
              </a:rPr>
              <a:t>RoboESL</a:t>
            </a:r>
            <a:r>
              <a:rPr lang="en-US" sz="1900" dirty="0" smtClean="0">
                <a:solidFill>
                  <a:schemeClr val="tx1"/>
                </a:solidFill>
              </a:rPr>
              <a:t> / Workshops in our lab</a:t>
            </a:r>
            <a:endParaRPr lang="el-GR" sz="1900" noProof="0" dirty="0"/>
          </a:p>
        </p:txBody>
      </p:sp>
      <p:pic>
        <p:nvPicPr>
          <p:cNvPr id="8194" name="Picture 2" descr="G:\Xrisima\h\photo56\_1617\Texnopoli\RoboESL\DSC_0100.JPG"/>
          <p:cNvPicPr>
            <a:picLocks noChangeAspect="1" noChangeArrowheads="1"/>
          </p:cNvPicPr>
          <p:nvPr/>
        </p:nvPicPr>
        <p:blipFill>
          <a:blip r:embed="rId5" cstate="print"/>
          <a:srcRect/>
          <a:stretch>
            <a:fillRect/>
          </a:stretch>
        </p:blipFill>
        <p:spPr bwMode="auto">
          <a:xfrm>
            <a:off x="1403648" y="1556792"/>
            <a:ext cx="1620000" cy="1080000"/>
          </a:xfrm>
          <a:prstGeom prst="rect">
            <a:avLst/>
          </a:prstGeom>
          <a:noFill/>
        </p:spPr>
      </p:pic>
      <p:pic>
        <p:nvPicPr>
          <p:cNvPr id="8195" name="Picture 3" descr="G:\Xrisima\h\photo56\_1617\Texnopoli\RoboESL\DSC_0075.JPG"/>
          <p:cNvPicPr>
            <a:picLocks noChangeAspect="1" noChangeArrowheads="1"/>
          </p:cNvPicPr>
          <p:nvPr/>
        </p:nvPicPr>
        <p:blipFill>
          <a:blip r:embed="rId6" cstate="print"/>
          <a:srcRect/>
          <a:stretch>
            <a:fillRect/>
          </a:stretch>
        </p:blipFill>
        <p:spPr bwMode="auto">
          <a:xfrm>
            <a:off x="0" y="1556792"/>
            <a:ext cx="1620000" cy="1080000"/>
          </a:xfrm>
          <a:prstGeom prst="rect">
            <a:avLst/>
          </a:prstGeom>
          <a:noFill/>
        </p:spPr>
      </p:pic>
      <p:pic>
        <p:nvPicPr>
          <p:cNvPr id="8196" name="Picture 4" descr="G:\Xrisima\h\photo56\_1617\Texnopoli\RoboESL\DSC_0098.JPG"/>
          <p:cNvPicPr>
            <a:picLocks noChangeAspect="1" noChangeArrowheads="1"/>
          </p:cNvPicPr>
          <p:nvPr/>
        </p:nvPicPr>
        <p:blipFill>
          <a:blip r:embed="rId7" cstate="print"/>
          <a:srcRect/>
          <a:stretch>
            <a:fillRect/>
          </a:stretch>
        </p:blipFill>
        <p:spPr bwMode="auto">
          <a:xfrm>
            <a:off x="1259632" y="3717032"/>
            <a:ext cx="1620000" cy="1080000"/>
          </a:xfrm>
          <a:prstGeom prst="rect">
            <a:avLst/>
          </a:prstGeom>
          <a:noFill/>
        </p:spPr>
      </p:pic>
      <p:pic>
        <p:nvPicPr>
          <p:cNvPr id="8197" name="Picture 5" descr="G:\Xrisima\h\photo56\_1617\CodeWeek\DSC_0094.JPG"/>
          <p:cNvPicPr>
            <a:picLocks noChangeAspect="1" noChangeArrowheads="1"/>
          </p:cNvPicPr>
          <p:nvPr/>
        </p:nvPicPr>
        <p:blipFill>
          <a:blip r:embed="rId8" cstate="print"/>
          <a:srcRect t="15002"/>
          <a:stretch>
            <a:fillRect/>
          </a:stretch>
        </p:blipFill>
        <p:spPr bwMode="auto">
          <a:xfrm>
            <a:off x="5076056" y="1556792"/>
            <a:ext cx="1905920" cy="1080000"/>
          </a:xfrm>
          <a:prstGeom prst="rect">
            <a:avLst/>
          </a:prstGeom>
          <a:noFill/>
        </p:spPr>
      </p:pic>
      <p:pic>
        <p:nvPicPr>
          <p:cNvPr id="8199" name="Picture 7" descr="G:\Xrisima\h\photo56\_1516\_Roboesl\Athens Science Festival\ASF (39 of 241).jpg"/>
          <p:cNvPicPr>
            <a:picLocks noChangeAspect="1" noChangeArrowheads="1"/>
          </p:cNvPicPr>
          <p:nvPr/>
        </p:nvPicPr>
        <p:blipFill>
          <a:blip r:embed="rId9" cstate="print"/>
          <a:srcRect/>
          <a:stretch>
            <a:fillRect/>
          </a:stretch>
        </p:blipFill>
        <p:spPr bwMode="auto">
          <a:xfrm>
            <a:off x="2843808" y="5778000"/>
            <a:ext cx="1624680" cy="1080000"/>
          </a:xfrm>
          <a:prstGeom prst="rect">
            <a:avLst/>
          </a:prstGeom>
          <a:noFill/>
        </p:spPr>
      </p:pic>
      <p:pic>
        <p:nvPicPr>
          <p:cNvPr id="8200" name="Picture 8" descr="G:\Xrisima\h\photo56\_1516\_Roboesl\Athens Science Festival\ASF (167 of 241).jpg"/>
          <p:cNvPicPr>
            <a:picLocks noChangeAspect="1" noChangeArrowheads="1"/>
          </p:cNvPicPr>
          <p:nvPr/>
        </p:nvPicPr>
        <p:blipFill>
          <a:blip r:embed="rId10" cstate="print"/>
          <a:srcRect/>
          <a:stretch>
            <a:fillRect/>
          </a:stretch>
        </p:blipFill>
        <p:spPr bwMode="auto">
          <a:xfrm>
            <a:off x="6660232" y="5778000"/>
            <a:ext cx="1398930" cy="1080000"/>
          </a:xfrm>
          <a:prstGeom prst="rect">
            <a:avLst/>
          </a:prstGeom>
          <a:noFill/>
        </p:spPr>
      </p:pic>
      <p:pic>
        <p:nvPicPr>
          <p:cNvPr id="8201" name="Picture 9" descr="G:\Xrisima\h\photo56\_1516\_Roboesl\Athens Science Festival\ASF (168 of 241).jpg"/>
          <p:cNvPicPr>
            <a:picLocks noChangeAspect="1" noChangeArrowheads="1"/>
          </p:cNvPicPr>
          <p:nvPr/>
        </p:nvPicPr>
        <p:blipFill>
          <a:blip r:embed="rId11" cstate="print"/>
          <a:srcRect/>
          <a:stretch>
            <a:fillRect/>
          </a:stretch>
        </p:blipFill>
        <p:spPr bwMode="auto">
          <a:xfrm>
            <a:off x="0" y="3717032"/>
            <a:ext cx="1689900" cy="1080000"/>
          </a:xfrm>
          <a:prstGeom prst="rect">
            <a:avLst/>
          </a:prstGeom>
          <a:noFill/>
        </p:spPr>
      </p:pic>
      <p:pic>
        <p:nvPicPr>
          <p:cNvPr id="8202" name="Picture 10" descr="G:\Xrisima\h\photo56\_1516\_Roboesl\Athens Science Festival\good\ASF (50 of 241).jpg"/>
          <p:cNvPicPr>
            <a:picLocks noChangeAspect="1" noChangeArrowheads="1"/>
          </p:cNvPicPr>
          <p:nvPr/>
        </p:nvPicPr>
        <p:blipFill>
          <a:blip r:embed="rId12" cstate="print"/>
          <a:srcRect/>
          <a:stretch>
            <a:fillRect/>
          </a:stretch>
        </p:blipFill>
        <p:spPr bwMode="auto">
          <a:xfrm>
            <a:off x="2843808" y="3717032"/>
            <a:ext cx="1624800" cy="1080000"/>
          </a:xfrm>
          <a:prstGeom prst="rect">
            <a:avLst/>
          </a:prstGeom>
          <a:noFill/>
        </p:spPr>
      </p:pic>
      <p:pic>
        <p:nvPicPr>
          <p:cNvPr id="8203" name="Picture 11" descr="G:\Xrisima\h\photo56\_1516\_Roboesl\Athens Science Festival\good\ASF (152 of 241).jpg"/>
          <p:cNvPicPr>
            <a:picLocks noChangeAspect="1" noChangeArrowheads="1"/>
          </p:cNvPicPr>
          <p:nvPr/>
        </p:nvPicPr>
        <p:blipFill>
          <a:blip r:embed="rId13" cstate="print"/>
          <a:srcRect/>
          <a:stretch>
            <a:fillRect/>
          </a:stretch>
        </p:blipFill>
        <p:spPr bwMode="auto">
          <a:xfrm>
            <a:off x="2843808" y="4797152"/>
            <a:ext cx="1624676" cy="1080000"/>
          </a:xfrm>
          <a:prstGeom prst="rect">
            <a:avLst/>
          </a:prstGeom>
          <a:noFill/>
        </p:spPr>
      </p:pic>
      <p:pic>
        <p:nvPicPr>
          <p:cNvPr id="8204" name="Picture 12" descr="G:\Xrisima\h\photo56\_1516\_Roboesl\Athens Science Festival\good\ASF (169 of 241).jpg"/>
          <p:cNvPicPr>
            <a:picLocks noChangeAspect="1" noChangeArrowheads="1"/>
          </p:cNvPicPr>
          <p:nvPr/>
        </p:nvPicPr>
        <p:blipFill>
          <a:blip r:embed="rId14" cstate="print"/>
          <a:srcRect/>
          <a:stretch>
            <a:fillRect/>
          </a:stretch>
        </p:blipFill>
        <p:spPr bwMode="auto">
          <a:xfrm>
            <a:off x="5076056" y="3717032"/>
            <a:ext cx="1624800" cy="1080000"/>
          </a:xfrm>
          <a:prstGeom prst="rect">
            <a:avLst/>
          </a:prstGeom>
          <a:noFill/>
        </p:spPr>
      </p:pic>
      <p:pic>
        <p:nvPicPr>
          <p:cNvPr id="8205" name="Picture 13" descr="G:\Xrisima\h\photo56\_1516\_Roboesl\Athens Science Festival\ASF (165 of 241).jpg"/>
          <p:cNvPicPr>
            <a:picLocks noChangeAspect="1" noChangeArrowheads="1"/>
          </p:cNvPicPr>
          <p:nvPr/>
        </p:nvPicPr>
        <p:blipFill>
          <a:blip r:embed="rId15" cstate="print"/>
          <a:srcRect/>
          <a:stretch>
            <a:fillRect/>
          </a:stretch>
        </p:blipFill>
        <p:spPr bwMode="auto">
          <a:xfrm>
            <a:off x="1403648" y="5778000"/>
            <a:ext cx="1625040" cy="1080000"/>
          </a:xfrm>
          <a:prstGeom prst="rect">
            <a:avLst/>
          </a:prstGeom>
          <a:noFill/>
        </p:spPr>
      </p:pic>
      <p:pic>
        <p:nvPicPr>
          <p:cNvPr id="8206" name="Picture 14" descr="G:\Xrisima\h\photo56\_1516\_Roboesl\Athens Science Festival\ASF (60 of 241).jpg"/>
          <p:cNvPicPr>
            <a:picLocks noChangeAspect="1" noChangeArrowheads="1"/>
          </p:cNvPicPr>
          <p:nvPr/>
        </p:nvPicPr>
        <p:blipFill>
          <a:blip r:embed="rId16" cstate="print"/>
          <a:srcRect/>
          <a:stretch>
            <a:fillRect/>
          </a:stretch>
        </p:blipFill>
        <p:spPr bwMode="auto">
          <a:xfrm>
            <a:off x="0" y="2636912"/>
            <a:ext cx="1624680" cy="1080000"/>
          </a:xfrm>
          <a:prstGeom prst="rect">
            <a:avLst/>
          </a:prstGeom>
          <a:noFill/>
        </p:spPr>
      </p:pic>
      <p:pic>
        <p:nvPicPr>
          <p:cNvPr id="2051" name="Picture 3" descr="G:\Xrisima\h\photo56\_1516\_Roboesl\Athens Science Festival\good\ASF (111 of 241).jpg"/>
          <p:cNvPicPr>
            <a:picLocks noChangeAspect="1" noChangeArrowheads="1"/>
          </p:cNvPicPr>
          <p:nvPr/>
        </p:nvPicPr>
        <p:blipFill>
          <a:blip r:embed="rId17" cstate="print"/>
          <a:srcRect/>
          <a:stretch>
            <a:fillRect/>
          </a:stretch>
        </p:blipFill>
        <p:spPr bwMode="auto">
          <a:xfrm>
            <a:off x="5076056" y="5778000"/>
            <a:ext cx="1625951" cy="1080000"/>
          </a:xfrm>
          <a:prstGeom prst="rect">
            <a:avLst/>
          </a:prstGeom>
          <a:noFill/>
        </p:spPr>
      </p:pic>
      <p:pic>
        <p:nvPicPr>
          <p:cNvPr id="2052" name="Picture 4" descr="G:\Xrisima\h\photo56\_1516\_Roboesl\Athens Science Festival\good\ASF (138 of 241).jpg"/>
          <p:cNvPicPr>
            <a:picLocks noChangeAspect="1" noChangeArrowheads="1"/>
          </p:cNvPicPr>
          <p:nvPr/>
        </p:nvPicPr>
        <p:blipFill>
          <a:blip r:embed="rId18" cstate="print"/>
          <a:srcRect/>
          <a:stretch>
            <a:fillRect/>
          </a:stretch>
        </p:blipFill>
        <p:spPr bwMode="auto">
          <a:xfrm>
            <a:off x="7519323" y="3717032"/>
            <a:ext cx="1624677" cy="1080000"/>
          </a:xfrm>
          <a:prstGeom prst="rect">
            <a:avLst/>
          </a:prstGeom>
          <a:noFill/>
        </p:spPr>
      </p:pic>
      <p:pic>
        <p:nvPicPr>
          <p:cNvPr id="2053" name="Picture 5" descr="G:\Xrisima\h\photo56\_1516\_Roboesl\Athens Science Festival\good\ASF (152 of 241).jpg"/>
          <p:cNvPicPr>
            <a:picLocks noChangeAspect="1" noChangeArrowheads="1"/>
          </p:cNvPicPr>
          <p:nvPr/>
        </p:nvPicPr>
        <p:blipFill>
          <a:blip r:embed="rId19" cstate="print"/>
          <a:srcRect/>
          <a:stretch>
            <a:fillRect/>
          </a:stretch>
        </p:blipFill>
        <p:spPr bwMode="auto">
          <a:xfrm>
            <a:off x="7519323" y="5778000"/>
            <a:ext cx="1624677" cy="1080000"/>
          </a:xfrm>
          <a:prstGeom prst="rect">
            <a:avLst/>
          </a:prstGeom>
          <a:noFill/>
        </p:spPr>
      </p:pic>
      <p:pic>
        <p:nvPicPr>
          <p:cNvPr id="8207" name="Picture 15" descr="G:\Xrisima\h\photo56\_1516\_Roboesl\Athens Science Festival\ASF (65 of 241).jpg"/>
          <p:cNvPicPr>
            <a:picLocks noChangeAspect="1" noChangeArrowheads="1"/>
          </p:cNvPicPr>
          <p:nvPr/>
        </p:nvPicPr>
        <p:blipFill>
          <a:blip r:embed="rId20" cstate="print"/>
          <a:srcRect/>
          <a:stretch>
            <a:fillRect/>
          </a:stretch>
        </p:blipFill>
        <p:spPr bwMode="auto">
          <a:xfrm>
            <a:off x="0" y="5778000"/>
            <a:ext cx="1624680" cy="1080000"/>
          </a:xfrm>
          <a:prstGeom prst="rect">
            <a:avLst/>
          </a:prstGeom>
          <a:noFill/>
        </p:spPr>
      </p:pic>
      <p:pic>
        <p:nvPicPr>
          <p:cNvPr id="8198" name="Picture 6" descr="G:\Xrisima\h\photo56\_1617\CodeWeek\DSC_0093.JPG"/>
          <p:cNvPicPr>
            <a:picLocks noChangeAspect="1" noChangeArrowheads="1"/>
          </p:cNvPicPr>
          <p:nvPr/>
        </p:nvPicPr>
        <p:blipFill>
          <a:blip r:embed="rId21" cstate="print"/>
          <a:srcRect/>
          <a:stretch>
            <a:fillRect/>
          </a:stretch>
        </p:blipFill>
        <p:spPr bwMode="auto">
          <a:xfrm>
            <a:off x="5076056" y="4797152"/>
            <a:ext cx="1620000" cy="1080000"/>
          </a:xfrm>
          <a:prstGeom prst="rect">
            <a:avLst/>
          </a:prstGeom>
          <a:noFill/>
        </p:spPr>
      </p:pic>
      <p:pic>
        <p:nvPicPr>
          <p:cNvPr id="2050" name="Picture 2" descr="G:\Xrisima\h\photo56\_1516\_Roboesl\Athens Science Festival\good\ASF (51 of 241).jpg"/>
          <p:cNvPicPr>
            <a:picLocks noChangeAspect="1" noChangeArrowheads="1"/>
          </p:cNvPicPr>
          <p:nvPr/>
        </p:nvPicPr>
        <p:blipFill>
          <a:blip r:embed="rId22" cstate="print"/>
          <a:srcRect/>
          <a:stretch>
            <a:fillRect/>
          </a:stretch>
        </p:blipFill>
        <p:spPr bwMode="auto">
          <a:xfrm>
            <a:off x="6372200" y="3717032"/>
            <a:ext cx="1624677" cy="1080000"/>
          </a:xfrm>
          <a:prstGeom prst="rect">
            <a:avLst/>
          </a:prstGeom>
          <a:noFill/>
        </p:spPr>
      </p:pic>
      <p:pic>
        <p:nvPicPr>
          <p:cNvPr id="2055" name="Picture 7" descr="G:\Xrisima\h\photo56\_1617\2hroRompotikis\ok-erg\DSC_0032.JPG"/>
          <p:cNvPicPr>
            <a:picLocks noChangeAspect="1" noChangeArrowheads="1"/>
          </p:cNvPicPr>
          <p:nvPr/>
        </p:nvPicPr>
        <p:blipFill>
          <a:blip r:embed="rId23" cstate="print"/>
          <a:srcRect/>
          <a:stretch>
            <a:fillRect/>
          </a:stretch>
        </p:blipFill>
        <p:spPr bwMode="auto">
          <a:xfrm>
            <a:off x="7524000" y="4797152"/>
            <a:ext cx="1620000" cy="1080000"/>
          </a:xfrm>
          <a:prstGeom prst="rect">
            <a:avLst/>
          </a:prstGeom>
          <a:noFill/>
        </p:spPr>
      </p:pic>
      <p:pic>
        <p:nvPicPr>
          <p:cNvPr id="8208" name="Picture 16" descr="G:\Xrisima\h\photo56\_1516\_Roboesl\Athens Science Festival\good\ASF (91 of 241).jpg"/>
          <p:cNvPicPr>
            <a:picLocks noChangeAspect="1" noChangeArrowheads="1"/>
          </p:cNvPicPr>
          <p:nvPr/>
        </p:nvPicPr>
        <p:blipFill>
          <a:blip r:embed="rId24" cstate="print"/>
          <a:srcRect/>
          <a:stretch>
            <a:fillRect/>
          </a:stretch>
        </p:blipFill>
        <p:spPr bwMode="auto">
          <a:xfrm>
            <a:off x="6732240" y="1556792"/>
            <a:ext cx="1624676" cy="1080000"/>
          </a:xfrm>
          <a:prstGeom prst="rect">
            <a:avLst/>
          </a:prstGeom>
          <a:noFill/>
        </p:spPr>
      </p:pic>
      <p:pic>
        <p:nvPicPr>
          <p:cNvPr id="2056" name="Picture 8" descr="G:\Xrisima\h\photo56\_1617\2hroRompotikis\ok-erg\15232065_1820928538122207_348705781189006976_n.jpg"/>
          <p:cNvPicPr>
            <a:picLocks noChangeAspect="1" noChangeArrowheads="1"/>
          </p:cNvPicPr>
          <p:nvPr/>
        </p:nvPicPr>
        <p:blipFill>
          <a:blip r:embed="rId25" cstate="print"/>
          <a:srcRect l="10937" t="11972" r="20313" b="11639"/>
          <a:stretch>
            <a:fillRect/>
          </a:stretch>
        </p:blipFill>
        <p:spPr bwMode="auto">
          <a:xfrm>
            <a:off x="7884368" y="1556792"/>
            <a:ext cx="1259632" cy="1080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1560" y="2060848"/>
            <a:ext cx="8153400" cy="2376264"/>
          </a:xfrm>
        </p:spPr>
        <p:txBody>
          <a:bodyPr>
            <a:noAutofit/>
          </a:bodyPr>
          <a:lstStyle/>
          <a:p>
            <a:pPr marL="0" lvl="0" indent="0" algn="ctr">
              <a:spcBef>
                <a:spcPct val="0"/>
              </a:spcBef>
              <a:buClrTx/>
              <a:buSzTx/>
              <a:buNone/>
              <a:defRPr/>
            </a:pPr>
            <a:r>
              <a:rPr lang="en-US" sz="8000" b="1" dirty="0" smtClean="0">
                <a:solidFill>
                  <a:schemeClr val="tx1">
                    <a:lumMod val="95000"/>
                    <a:lumOff val="5000"/>
                  </a:schemeClr>
                </a:solidFill>
              </a:rPr>
              <a:t>Thanks a lot for your attention </a:t>
            </a:r>
            <a:r>
              <a:rPr lang="en-US" sz="8000" b="1" dirty="0" smtClean="0">
                <a:solidFill>
                  <a:schemeClr val="tx1">
                    <a:lumMod val="95000"/>
                    <a:lumOff val="5000"/>
                  </a:schemeClr>
                </a:solidFill>
                <a:sym typeface="Wingdings" pitchFamily="2" charset="2"/>
              </a:rPr>
              <a:t></a:t>
            </a:r>
            <a:endParaRPr lang="el-GR" sz="34400" dirty="0">
              <a:solidFill>
                <a:schemeClr val="tx1">
                  <a:lumMod val="95000"/>
                  <a:lumOff val="5000"/>
                </a:schemeClr>
              </a:solidFill>
            </a:endParaRPr>
          </a:p>
        </p:txBody>
      </p:sp>
      <p:pic>
        <p:nvPicPr>
          <p:cNvPr id="4" name="Picture 1" descr="C:\Users\Gymnasio\Dropbox\___Robotiki\keep-calm-and-love-robotics-7.png"/>
          <p:cNvPicPr>
            <a:picLocks noChangeAspect="1" noChangeArrowheads="1"/>
          </p:cNvPicPr>
          <p:nvPr/>
        </p:nvPicPr>
        <p:blipFill>
          <a:blip r:embed="rId3" cstate="print"/>
          <a:srcRect/>
          <a:stretch>
            <a:fillRect/>
          </a:stretch>
        </p:blipFill>
        <p:spPr bwMode="auto">
          <a:xfrm>
            <a:off x="0" y="-2"/>
            <a:ext cx="1049143" cy="1224000"/>
          </a:xfrm>
          <a:prstGeom prst="rect">
            <a:avLst/>
          </a:prstGeom>
          <a:noFill/>
        </p:spPr>
      </p:pic>
      <p:pic>
        <p:nvPicPr>
          <p:cNvPr id="5" name="Picture 2" descr="E:\Ekpaid\_Ekpaid1\EvdomadaKwdika\56o-1.png"/>
          <p:cNvPicPr>
            <a:picLocks noChangeAspect="1" noChangeArrowheads="1"/>
          </p:cNvPicPr>
          <p:nvPr/>
        </p:nvPicPr>
        <p:blipFill>
          <a:blip r:embed="rId4" cstate="print"/>
          <a:srcRect/>
          <a:stretch>
            <a:fillRect/>
          </a:stretch>
        </p:blipFill>
        <p:spPr bwMode="auto">
          <a:xfrm>
            <a:off x="7440192" y="0"/>
            <a:ext cx="1703808" cy="1224000"/>
          </a:xfrm>
          <a:prstGeom prst="rect">
            <a:avLst/>
          </a:prstGeom>
          <a:noFill/>
        </p:spPr>
      </p:pic>
      <p:pic>
        <p:nvPicPr>
          <p:cNvPr id="6" name="Picture 3" descr="C:\Users\Gymnasio\Dropbox\___Robotiki\roboesl.jpg"/>
          <p:cNvPicPr>
            <a:picLocks noChangeAspect="1" noChangeArrowheads="1"/>
          </p:cNvPicPr>
          <p:nvPr/>
        </p:nvPicPr>
        <p:blipFill>
          <a:blip r:embed="rId5" cstate="print"/>
          <a:srcRect r="4131" b="5101"/>
          <a:stretch>
            <a:fillRect/>
          </a:stretch>
        </p:blipFill>
        <p:spPr bwMode="auto">
          <a:xfrm>
            <a:off x="5724128" y="0"/>
            <a:ext cx="1711081" cy="1224000"/>
          </a:xfrm>
          <a:prstGeom prst="rect">
            <a:avLst/>
          </a:prstGeom>
          <a:noFill/>
        </p:spPr>
      </p:pic>
      <p:sp>
        <p:nvSpPr>
          <p:cNvPr id="2049" name="Rectangle 1"/>
          <p:cNvSpPr>
            <a:spLocks noChangeArrowheads="1"/>
          </p:cNvSpPr>
          <p:nvPr/>
        </p:nvSpPr>
        <p:spPr bwMode="auto">
          <a:xfrm>
            <a:off x="565625" y="5640868"/>
            <a:ext cx="8371779" cy="35394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outerShdw blurRad="38100" dist="38100" dir="2700000" algn="tl">
                    <a:srgbClr val="000000">
                      <a:alpha val="43137"/>
                    </a:srgbClr>
                  </a:outerShdw>
                </a:effectLst>
                <a:latin typeface="Cambria" pitchFamily="18" charset="0"/>
                <a:ea typeface="Calibri" pitchFamily="34" charset="0"/>
                <a:cs typeface="Times New Roman" pitchFamily="18" charset="0"/>
              </a:rPr>
              <a:t>And now a video made by our students</a:t>
            </a:r>
            <a:r>
              <a:rPr kumimoji="0" lang="en-US" sz="1700" b="1" i="0" u="none" strike="noStrike" cap="none" normalizeH="0" dirty="0" smtClean="0">
                <a:ln>
                  <a:noFill/>
                </a:ln>
                <a:solidFill>
                  <a:schemeClr val="tx1"/>
                </a:solidFill>
                <a:effectLst>
                  <a:outerShdw blurRad="38100" dist="38100" dir="2700000" algn="tl">
                    <a:srgbClr val="000000">
                      <a:alpha val="43137"/>
                    </a:srgbClr>
                  </a:outerShdw>
                </a:effectLst>
                <a:latin typeface="Cambria" pitchFamily="18" charset="0"/>
                <a:ea typeface="Calibri" pitchFamily="34" charset="0"/>
                <a:cs typeface="Times New Roman" pitchFamily="18" charset="0"/>
              </a:rPr>
              <a:t> </a:t>
            </a:r>
            <a:r>
              <a:rPr kumimoji="0" lang="en-US" sz="1700" b="1" i="0" u="none" strike="noStrike" cap="none" normalizeH="0" baseline="0" dirty="0" smtClean="0">
                <a:ln>
                  <a:noFill/>
                </a:ln>
                <a:solidFill>
                  <a:schemeClr val="tx1"/>
                </a:solidFill>
                <a:effectLst>
                  <a:outerShdw blurRad="38100" dist="38100" dir="2700000" algn="tl">
                    <a:srgbClr val="000000">
                      <a:alpha val="43137"/>
                    </a:srgbClr>
                  </a:outerShdw>
                </a:effectLst>
                <a:latin typeface="Cambria" pitchFamily="18" charset="0"/>
                <a:ea typeface="Calibri" pitchFamily="34" charset="0"/>
                <a:cs typeface="Times New Roman" pitchFamily="18" charset="0"/>
              </a:rPr>
              <a:t>is coming about our 2</a:t>
            </a:r>
            <a:r>
              <a:rPr kumimoji="0" lang="en-US" sz="1700" b="1" i="0" u="none" strike="noStrike" cap="none" normalizeH="0" baseline="30000" dirty="0" smtClean="0">
                <a:ln>
                  <a:noFill/>
                </a:ln>
                <a:solidFill>
                  <a:schemeClr val="tx1"/>
                </a:solidFill>
                <a:effectLst>
                  <a:outerShdw blurRad="38100" dist="38100" dir="2700000" algn="tl">
                    <a:srgbClr val="000000">
                      <a:alpha val="43137"/>
                    </a:srgbClr>
                  </a:outerShdw>
                </a:effectLst>
                <a:latin typeface="Cambria" pitchFamily="18" charset="0"/>
                <a:ea typeface="Calibri" pitchFamily="34" charset="0"/>
                <a:cs typeface="Times New Roman" pitchFamily="18" charset="0"/>
              </a:rPr>
              <a:t>nd</a:t>
            </a:r>
            <a:r>
              <a:rPr kumimoji="0" lang="en-US" sz="1700" b="1" i="0" u="none" strike="noStrike" cap="none" normalizeH="0" baseline="0" dirty="0" smtClean="0">
                <a:ln>
                  <a:noFill/>
                </a:ln>
                <a:solidFill>
                  <a:schemeClr val="tx1"/>
                </a:solidFill>
                <a:effectLst>
                  <a:outerShdw blurRad="38100" dist="38100" dir="2700000" algn="tl">
                    <a:srgbClr val="000000">
                      <a:alpha val="43137"/>
                    </a:srgbClr>
                  </a:outerShdw>
                </a:effectLst>
                <a:latin typeface="Cambria" pitchFamily="18" charset="0"/>
                <a:ea typeface="Calibri" pitchFamily="34" charset="0"/>
                <a:cs typeface="Times New Roman" pitchFamily="18" charset="0"/>
              </a:rPr>
              <a:t> implementation...</a:t>
            </a:r>
            <a:endParaRPr kumimoji="0" lang="en-US" sz="1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dirty="0" smtClean="0"/>
              <a:t>Project description: </a:t>
            </a:r>
            <a:r>
              <a:rPr lang="en-US" sz="2400" dirty="0" smtClean="0">
                <a:solidFill>
                  <a:schemeClr val="tx1"/>
                </a:solidFill>
              </a:rPr>
              <a:t>Objective</a:t>
            </a:r>
          </a:p>
        </p:txBody>
      </p:sp>
      <p:sp>
        <p:nvSpPr>
          <p:cNvPr id="3" name="Rectangle 2"/>
          <p:cNvSpPr>
            <a:spLocks noGrp="1"/>
          </p:cNvSpPr>
          <p:nvPr>
            <p:ph sz="quarter" idx="1"/>
          </p:nvPr>
        </p:nvSpPr>
        <p:spPr>
          <a:xfrm>
            <a:off x="612648" y="1600200"/>
            <a:ext cx="8531352" cy="4495800"/>
          </a:xfrm>
        </p:spPr>
        <p:txBody>
          <a:bodyPr>
            <a:normAutofit lnSpcReduction="10000"/>
          </a:bodyPr>
          <a:lstStyle/>
          <a:p>
            <a:r>
              <a:rPr lang="en-US" dirty="0" smtClean="0"/>
              <a:t>Objective</a:t>
            </a:r>
            <a:endParaRPr lang="el-GR" noProof="0" dirty="0" smtClean="0"/>
          </a:p>
          <a:p>
            <a:pPr lvl="1"/>
            <a:r>
              <a:rPr lang="en-US" dirty="0" smtClean="0"/>
              <a:t>develop extra-curricular constructivist learning activities in schools that will encourage children at risk of failure or Early School Leaving (ESL) towards staying at school, </a:t>
            </a:r>
          </a:p>
          <a:p>
            <a:pPr lvl="1"/>
            <a:r>
              <a:rPr lang="en-US" dirty="0" smtClean="0"/>
              <a:t>Make interventions based on the scenarios developed and discussed with the committee that support us in order to achieve the programs’ goals.</a:t>
            </a:r>
          </a:p>
          <a:p>
            <a:pPr lvl="2"/>
            <a:r>
              <a:rPr lang="en-US" dirty="0" smtClean="0"/>
              <a:t>introduce robotic lessons in our school as:</a:t>
            </a:r>
          </a:p>
          <a:p>
            <a:pPr lvl="3"/>
            <a:r>
              <a:rPr lang="en-US" dirty="0" smtClean="0"/>
              <a:t>computer science lessons</a:t>
            </a:r>
          </a:p>
          <a:p>
            <a:pPr lvl="3"/>
            <a:r>
              <a:rPr lang="en-US" dirty="0" smtClean="0"/>
              <a:t>interdisciplinary technology-computer science projects,</a:t>
            </a:r>
          </a:p>
          <a:p>
            <a:pPr lvl="2"/>
            <a:r>
              <a:rPr lang="en-US" dirty="0" smtClean="0"/>
              <a:t>use our new tools efficiently for all of our students </a:t>
            </a:r>
            <a:endParaRPr lang="el-GR" noProof="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pPr lvl="1" algn="l" rtl="0">
              <a:spcBef>
                <a:spcPct val="0"/>
              </a:spcBef>
            </a:pPr>
            <a:r>
              <a:rPr lang="en-US" sz="4400" kern="1200" dirty="0">
                <a:solidFill>
                  <a:schemeClr val="tx2"/>
                </a:solidFill>
                <a:latin typeface="+mj-lt"/>
                <a:ea typeface="+mj-ea"/>
                <a:cs typeface="+mj-cs"/>
              </a:rPr>
              <a:t>Project description: </a:t>
            </a:r>
            <a:r>
              <a:rPr lang="en-US" sz="2400" dirty="0" smtClean="0">
                <a:latin typeface="+mj-lt"/>
              </a:rPr>
              <a:t>General Impressions</a:t>
            </a:r>
            <a:endParaRPr lang="en-US" dirty="0" smtClean="0">
              <a:latin typeface="+mj-lt"/>
            </a:endParaRPr>
          </a:p>
        </p:txBody>
      </p:sp>
      <p:sp>
        <p:nvSpPr>
          <p:cNvPr id="3" name="Rectangle 2"/>
          <p:cNvSpPr>
            <a:spLocks noGrp="1"/>
          </p:cNvSpPr>
          <p:nvPr>
            <p:ph sz="quarter" idx="1"/>
          </p:nvPr>
        </p:nvSpPr>
        <p:spPr>
          <a:xfrm>
            <a:off x="611560" y="1541934"/>
            <a:ext cx="8351840" cy="5257800"/>
          </a:xfrm>
        </p:spPr>
        <p:txBody>
          <a:bodyPr>
            <a:normAutofit/>
          </a:bodyPr>
          <a:lstStyle/>
          <a:p>
            <a:pPr marL="320040" lvl="1" indent="-320040">
              <a:spcBef>
                <a:spcPts val="700"/>
              </a:spcBef>
              <a:buClr>
                <a:schemeClr val="accent2"/>
              </a:buClr>
              <a:buSzPct val="60000"/>
              <a:buFont typeface="Wingdings"/>
              <a:buChar char=""/>
            </a:pPr>
            <a:r>
              <a:rPr lang="en-US" dirty="0" smtClean="0"/>
              <a:t>General Impressions</a:t>
            </a:r>
            <a:endParaRPr lang="el-GR" dirty="0" smtClean="0"/>
          </a:p>
          <a:p>
            <a:pPr lvl="1"/>
            <a:r>
              <a:rPr lang="en-US" dirty="0" smtClean="0"/>
              <a:t>The communication, cooperation and collaboration gradually grew among students through the activities</a:t>
            </a:r>
          </a:p>
          <a:p>
            <a:pPr lvl="1"/>
            <a:r>
              <a:rPr lang="en-US" sz="2600" dirty="0" smtClean="0"/>
              <a:t>The active participation/ involvement of students (most of them)</a:t>
            </a:r>
          </a:p>
          <a:p>
            <a:pPr lvl="2"/>
            <a:r>
              <a:rPr lang="en-US" sz="2300" dirty="0" smtClean="0"/>
              <a:t>(in some cases some students didn’t seem to get </a:t>
            </a:r>
            <a:r>
              <a:rPr lang="en-US" dirty="0" smtClean="0"/>
              <a:t>involved </a:t>
            </a:r>
            <a:r>
              <a:rPr lang="en-US" sz="2300" dirty="0" smtClean="0"/>
              <a:t>but we couldn’t say if it was due to the specific activities or to different personal reasons)</a:t>
            </a:r>
          </a:p>
          <a:p>
            <a:pPr lvl="1"/>
            <a:r>
              <a:rPr lang="en-US" dirty="0" smtClean="0"/>
              <a:t>We don’t know how and whether participating in this project will improve their attitude towards school, but they definitely liked it and spent more hours than what was scheduled in the original </a:t>
            </a:r>
            <a:r>
              <a:rPr lang="en-US" dirty="0" smtClean="0">
                <a:hlinkClick r:id="rId3" action="ppaction://hlinkfile"/>
              </a:rPr>
              <a:t>plan</a:t>
            </a:r>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p:cNvPicPr/>
          <p:nvPr/>
        </p:nvPicPr>
        <p:blipFill>
          <a:blip r:embed="rId2" cstate="print"/>
          <a:srcRect l="2644" t="9988" r="60136" b="10520"/>
          <a:stretch>
            <a:fillRect/>
          </a:stretch>
        </p:blipFill>
        <p:spPr bwMode="auto">
          <a:xfrm>
            <a:off x="0" y="0"/>
            <a:ext cx="9144000" cy="6858000"/>
          </a:xfrm>
          <a:prstGeom prst="rect">
            <a:avLst/>
          </a:prstGeom>
          <a:noFill/>
          <a:ln w="9525">
            <a:noFill/>
            <a:miter lim="800000"/>
            <a:headEnd/>
            <a:tailEnd/>
          </a:ln>
        </p:spPr>
      </p:pic>
      <p:pic>
        <p:nvPicPr>
          <p:cNvPr id="1028" name="Picture 4" descr="C:\Users\Gymnasio\Dropbox\___Robotiki\RigaMay\xel.png"/>
          <p:cNvPicPr>
            <a:picLocks noChangeAspect="1" noChangeArrowheads="1"/>
          </p:cNvPicPr>
          <p:nvPr/>
        </p:nvPicPr>
        <p:blipFill>
          <a:blip r:embed="rId3" cstate="print"/>
          <a:srcRect/>
          <a:stretch>
            <a:fillRect/>
          </a:stretch>
        </p:blipFill>
        <p:spPr bwMode="auto">
          <a:xfrm>
            <a:off x="12637" y="253028"/>
            <a:ext cx="242038" cy="32613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79512" y="228600"/>
            <a:ext cx="8586536" cy="990600"/>
          </a:xfrm>
        </p:spPr>
        <p:txBody>
          <a:bodyPr>
            <a:normAutofit fontScale="90000"/>
          </a:bodyPr>
          <a:lstStyle/>
          <a:p>
            <a:r>
              <a:rPr lang="en-US" dirty="0" smtClean="0"/>
              <a:t>Project implementation and methodology</a:t>
            </a:r>
            <a:endParaRPr lang="en-US" sz="2400" dirty="0" smtClean="0">
              <a:solidFill>
                <a:schemeClr val="tx1"/>
              </a:solidFill>
            </a:endParaRPr>
          </a:p>
        </p:txBody>
      </p:sp>
      <p:sp>
        <p:nvSpPr>
          <p:cNvPr id="3" name="Rectangle 2"/>
          <p:cNvSpPr>
            <a:spLocks noGrp="1"/>
          </p:cNvSpPr>
          <p:nvPr>
            <p:ph sz="quarter" idx="1"/>
          </p:nvPr>
        </p:nvSpPr>
        <p:spPr>
          <a:xfrm>
            <a:off x="612648" y="1484784"/>
            <a:ext cx="8531352" cy="5472608"/>
          </a:xfrm>
        </p:spPr>
        <p:txBody>
          <a:bodyPr>
            <a:normAutofit/>
          </a:bodyPr>
          <a:lstStyle/>
          <a:p>
            <a:r>
              <a:rPr lang="en-US" dirty="0" smtClean="0"/>
              <a:t>Prepared the implementations</a:t>
            </a:r>
          </a:p>
          <a:p>
            <a:pPr lvl="1"/>
            <a:r>
              <a:rPr lang="en-US" dirty="0" smtClean="0"/>
              <a:t>Checked and arranged the </a:t>
            </a:r>
            <a:r>
              <a:rPr lang="en-US" dirty="0" err="1" smtClean="0"/>
              <a:t>Mindstorms</a:t>
            </a:r>
            <a:r>
              <a:rPr lang="en-US" dirty="0" smtClean="0"/>
              <a:t> core sets</a:t>
            </a:r>
          </a:p>
          <a:p>
            <a:pPr lvl="1"/>
            <a:r>
              <a:rPr lang="en-US" dirty="0" smtClean="0"/>
              <a:t>Made the necessary class arrangements</a:t>
            </a:r>
          </a:p>
          <a:p>
            <a:r>
              <a:rPr lang="en-US" dirty="0" smtClean="0"/>
              <a:t>Decided about/ calibrated:</a:t>
            </a:r>
          </a:p>
          <a:p>
            <a:pPr lvl="1"/>
            <a:r>
              <a:rPr lang="en-US" dirty="0" smtClean="0"/>
              <a:t>the time we would spend </a:t>
            </a:r>
          </a:p>
          <a:p>
            <a:pPr lvl="1"/>
            <a:r>
              <a:rPr lang="en-US" dirty="0" smtClean="0"/>
              <a:t>the path and the steps of our implementation </a:t>
            </a:r>
          </a:p>
          <a:p>
            <a:pPr lvl="1"/>
            <a:r>
              <a:rPr lang="en-US" dirty="0" smtClean="0"/>
              <a:t>the activities of scenarios we would use </a:t>
            </a:r>
          </a:p>
          <a:p>
            <a:pPr lvl="1"/>
            <a:r>
              <a:rPr lang="en-US" dirty="0" smtClean="0"/>
              <a:t>the theories and the learning model that would support our efforts</a:t>
            </a:r>
          </a:p>
          <a:p>
            <a:pPr lvl="1"/>
            <a:r>
              <a:rPr lang="en-US" dirty="0" smtClean="0"/>
              <a:t>the locations and the resources available in order to achieve our goals</a:t>
            </a:r>
          </a:p>
          <a:p>
            <a:endParaRPr lang="en-US" dirty="0" smtClean="0"/>
          </a:p>
          <a:p>
            <a:pPr lvl="1"/>
            <a:endParaRPr lang="en-US" dirty="0" smtClean="0"/>
          </a:p>
          <a:p>
            <a:endParaRPr lang="el-GR" noProof="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79512" y="228600"/>
            <a:ext cx="8586536" cy="990600"/>
          </a:xfrm>
        </p:spPr>
        <p:txBody>
          <a:bodyPr>
            <a:normAutofit fontScale="90000"/>
          </a:bodyPr>
          <a:lstStyle/>
          <a:p>
            <a:r>
              <a:rPr lang="en-US" dirty="0" smtClean="0"/>
              <a:t>Project implementation and methodology </a:t>
            </a:r>
            <a:r>
              <a:rPr lang="en-US" sz="2000" dirty="0" smtClean="0">
                <a:solidFill>
                  <a:schemeClr val="tx1"/>
                </a:solidFill>
              </a:rPr>
              <a:t>Prepared the implementations (Set up the physical environment, familiarization)</a:t>
            </a:r>
            <a:r>
              <a:rPr lang="en-US" sz="2000" dirty="0" smtClean="0"/>
              <a:t/>
            </a:r>
            <a:br>
              <a:rPr lang="en-US" sz="2000" dirty="0" smtClean="0"/>
            </a:br>
            <a:endParaRPr lang="en-US" sz="2400" dirty="0" smtClean="0">
              <a:solidFill>
                <a:schemeClr val="tx1"/>
              </a:solidFill>
            </a:endParaRPr>
          </a:p>
        </p:txBody>
      </p:sp>
      <p:sp>
        <p:nvSpPr>
          <p:cNvPr id="3" name="Rectangle 2"/>
          <p:cNvSpPr>
            <a:spLocks noGrp="1"/>
          </p:cNvSpPr>
          <p:nvPr>
            <p:ph sz="quarter" idx="1"/>
          </p:nvPr>
        </p:nvSpPr>
        <p:spPr>
          <a:xfrm>
            <a:off x="612648" y="1600200"/>
            <a:ext cx="8531352" cy="5257800"/>
          </a:xfrm>
        </p:spPr>
        <p:txBody>
          <a:bodyPr>
            <a:normAutofit/>
          </a:bodyPr>
          <a:lstStyle/>
          <a:p>
            <a:pPr lvl="1"/>
            <a:r>
              <a:rPr lang="en-US" dirty="0" smtClean="0"/>
              <a:t>Made the necessary class arrangements</a:t>
            </a:r>
          </a:p>
          <a:p>
            <a:pPr lvl="1">
              <a:buNone/>
            </a:pPr>
            <a:r>
              <a:rPr lang="en-US" dirty="0" smtClean="0"/>
              <a:t>(to create a warm environment where students would be comfortable to  work in)</a:t>
            </a:r>
          </a:p>
          <a:p>
            <a:pPr lvl="1"/>
            <a:endParaRPr lang="en-US" dirty="0" smtClean="0"/>
          </a:p>
          <a:p>
            <a:pPr lvl="1"/>
            <a:endParaRPr lang="en-US" dirty="0" smtClean="0"/>
          </a:p>
          <a:p>
            <a:pPr lvl="1"/>
            <a:r>
              <a:rPr lang="en-US" dirty="0" smtClean="0"/>
              <a:t>Checked and arranged the </a:t>
            </a:r>
            <a:r>
              <a:rPr lang="en-US" dirty="0" err="1" smtClean="0"/>
              <a:t>Mindstorms</a:t>
            </a:r>
            <a:r>
              <a:rPr lang="en-US" dirty="0" smtClean="0"/>
              <a:t> core sets+</a:t>
            </a:r>
          </a:p>
          <a:p>
            <a:pPr lvl="1">
              <a:buNone/>
            </a:pPr>
            <a:r>
              <a:rPr lang="en-US" dirty="0" smtClean="0"/>
              <a:t>(made sure all the participants students get to know the </a:t>
            </a:r>
            <a:r>
              <a:rPr lang="en-US" dirty="0" err="1" smtClean="0"/>
              <a:t>lego</a:t>
            </a:r>
            <a:r>
              <a:rPr lang="en-US" dirty="0" smtClean="0"/>
              <a:t> parts, to reduce the cognitive load of their work)</a:t>
            </a:r>
          </a:p>
          <a:p>
            <a:pPr lvl="1"/>
            <a:endParaRPr lang="en-US" dirty="0" smtClean="0"/>
          </a:p>
          <a:p>
            <a:pPr lvl="1"/>
            <a:endParaRPr lang="en-US" dirty="0" smtClean="0"/>
          </a:p>
          <a:p>
            <a:pPr lvl="1">
              <a:buNone/>
            </a:pPr>
            <a:endParaRPr lang="en-US" dirty="0" smtClean="0"/>
          </a:p>
          <a:p>
            <a:pPr lvl="1">
              <a:buNone/>
            </a:pPr>
            <a:endParaRPr lang="en-US" dirty="0" smtClean="0"/>
          </a:p>
          <a:p>
            <a:endParaRPr lang="en-US" dirty="0" smtClean="0"/>
          </a:p>
          <a:p>
            <a:pPr lvl="1"/>
            <a:endParaRPr lang="en-US" dirty="0" smtClean="0"/>
          </a:p>
          <a:p>
            <a:endParaRPr lang="el-GR" noProof="0" dirty="0" smtClean="0"/>
          </a:p>
        </p:txBody>
      </p:sp>
      <p:pic>
        <p:nvPicPr>
          <p:cNvPr id="4" name="Picture 2" descr="L:\Xrisima\h\photo56\_1516\_Robots\G1a\0311_2wro\DSC06650.JPG"/>
          <p:cNvPicPr>
            <a:picLocks noChangeAspect="1" noChangeArrowheads="1"/>
          </p:cNvPicPr>
          <p:nvPr/>
        </p:nvPicPr>
        <p:blipFill>
          <a:blip r:embed="rId3" cstate="print"/>
          <a:srcRect/>
          <a:stretch>
            <a:fillRect/>
          </a:stretch>
        </p:blipFill>
        <p:spPr bwMode="auto">
          <a:xfrm>
            <a:off x="1403648" y="5229200"/>
            <a:ext cx="2554894" cy="1440000"/>
          </a:xfrm>
          <a:prstGeom prst="rect">
            <a:avLst/>
          </a:prstGeom>
          <a:noFill/>
        </p:spPr>
      </p:pic>
      <p:pic>
        <p:nvPicPr>
          <p:cNvPr id="5" name="Picture 2" descr="L:\Xrisima\h\photo56\_1617\16112223Robotiki\DSC01243.JPG"/>
          <p:cNvPicPr>
            <a:picLocks noChangeAspect="1" noChangeArrowheads="1"/>
          </p:cNvPicPr>
          <p:nvPr/>
        </p:nvPicPr>
        <p:blipFill>
          <a:blip r:embed="rId4" cstate="print"/>
          <a:srcRect/>
          <a:stretch>
            <a:fillRect/>
          </a:stretch>
        </p:blipFill>
        <p:spPr bwMode="auto">
          <a:xfrm>
            <a:off x="4355976" y="5229200"/>
            <a:ext cx="1920000" cy="1440000"/>
          </a:xfrm>
          <a:prstGeom prst="rect">
            <a:avLst/>
          </a:prstGeom>
          <a:noFill/>
        </p:spPr>
      </p:pic>
      <p:pic>
        <p:nvPicPr>
          <p:cNvPr id="6" name="Picture 5" descr="L:\Xrisima\h\photo56\_1516\_Robots\160328_Photo\DSC06991.JPG"/>
          <p:cNvPicPr>
            <a:picLocks noChangeAspect="1" noChangeArrowheads="1"/>
          </p:cNvPicPr>
          <p:nvPr/>
        </p:nvPicPr>
        <p:blipFill>
          <a:blip r:embed="rId5" cstate="print"/>
          <a:srcRect/>
          <a:stretch>
            <a:fillRect/>
          </a:stretch>
        </p:blipFill>
        <p:spPr bwMode="auto">
          <a:xfrm>
            <a:off x="4499992" y="2564904"/>
            <a:ext cx="2554890" cy="1440000"/>
          </a:xfrm>
          <a:prstGeom prst="rect">
            <a:avLst/>
          </a:prstGeom>
          <a:noFill/>
        </p:spPr>
      </p:pic>
      <p:pic>
        <p:nvPicPr>
          <p:cNvPr id="6146" name="Picture 2" descr="G:\Xrisima\h\photo56\_1617\ERASMUS+\2nd\DSC00916.JPG"/>
          <p:cNvPicPr>
            <a:picLocks noChangeAspect="1" noChangeArrowheads="1"/>
          </p:cNvPicPr>
          <p:nvPr/>
        </p:nvPicPr>
        <p:blipFill>
          <a:blip r:embed="rId6" cstate="print"/>
          <a:srcRect t="13251" r="17713"/>
          <a:stretch>
            <a:fillRect/>
          </a:stretch>
        </p:blipFill>
        <p:spPr bwMode="auto">
          <a:xfrm>
            <a:off x="7236296" y="2565064"/>
            <a:ext cx="1821234" cy="14400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79512" y="228600"/>
            <a:ext cx="8586536" cy="990600"/>
          </a:xfrm>
        </p:spPr>
        <p:txBody>
          <a:bodyPr>
            <a:normAutofit fontScale="90000"/>
          </a:bodyPr>
          <a:lstStyle/>
          <a:p>
            <a:r>
              <a:rPr lang="en-US" dirty="0" smtClean="0"/>
              <a:t>Project implementation and methodology </a:t>
            </a:r>
            <a:r>
              <a:rPr lang="en-US" sz="2000" dirty="0" smtClean="0">
                <a:solidFill>
                  <a:schemeClr val="tx1"/>
                </a:solidFill>
              </a:rPr>
              <a:t>Decided about the activities and the ways they would be introduced</a:t>
            </a:r>
            <a:r>
              <a:rPr lang="en-US" sz="2000" dirty="0" smtClean="0"/>
              <a:t/>
            </a:r>
            <a:br>
              <a:rPr lang="en-US" sz="2000" dirty="0" smtClean="0"/>
            </a:br>
            <a:endParaRPr lang="en-US" sz="2400" dirty="0" smtClean="0">
              <a:solidFill>
                <a:schemeClr val="tx1"/>
              </a:solidFill>
            </a:endParaRPr>
          </a:p>
        </p:txBody>
      </p:sp>
      <p:sp>
        <p:nvSpPr>
          <p:cNvPr id="3" name="Rectangle 2"/>
          <p:cNvSpPr>
            <a:spLocks noGrp="1"/>
          </p:cNvSpPr>
          <p:nvPr>
            <p:ph sz="quarter" idx="1"/>
          </p:nvPr>
        </p:nvSpPr>
        <p:spPr>
          <a:xfrm>
            <a:off x="612648" y="1600200"/>
            <a:ext cx="8531352" cy="1108720"/>
          </a:xfrm>
        </p:spPr>
        <p:txBody>
          <a:bodyPr>
            <a:normAutofit/>
          </a:bodyPr>
          <a:lstStyle/>
          <a:p>
            <a:pPr lvl="1"/>
            <a:r>
              <a:rPr lang="en-US" dirty="0" smtClean="0"/>
              <a:t>e.g. Ways to understand the problems (mock ups, drawings, helping questions, embodied experiences...)</a:t>
            </a:r>
          </a:p>
          <a:p>
            <a:pPr lvl="1"/>
            <a:endParaRPr lang="en-US" dirty="0" smtClean="0"/>
          </a:p>
          <a:p>
            <a:pPr lvl="1"/>
            <a:endParaRPr lang="en-US" dirty="0" smtClean="0"/>
          </a:p>
          <a:p>
            <a:pPr lvl="1">
              <a:buNone/>
            </a:pPr>
            <a:endParaRPr lang="en-US" dirty="0" smtClean="0"/>
          </a:p>
          <a:p>
            <a:pPr lvl="1">
              <a:buNone/>
            </a:pPr>
            <a:endParaRPr lang="en-US" dirty="0" smtClean="0"/>
          </a:p>
          <a:p>
            <a:endParaRPr lang="en-US" dirty="0" smtClean="0"/>
          </a:p>
          <a:p>
            <a:pPr lvl="1"/>
            <a:endParaRPr lang="en-US" dirty="0" smtClean="0"/>
          </a:p>
          <a:p>
            <a:endParaRPr lang="el-GR" noProof="0" dirty="0" smtClean="0"/>
          </a:p>
        </p:txBody>
      </p:sp>
      <p:pic>
        <p:nvPicPr>
          <p:cNvPr id="1026" name="Picture 2"/>
          <p:cNvPicPr>
            <a:picLocks noChangeAspect="1" noChangeArrowheads="1"/>
          </p:cNvPicPr>
          <p:nvPr/>
        </p:nvPicPr>
        <p:blipFill>
          <a:blip r:embed="rId3" cstate="print"/>
          <a:srcRect l="3215" t="20002" r="54192" b="38565"/>
          <a:stretch>
            <a:fillRect/>
          </a:stretch>
        </p:blipFill>
        <p:spPr bwMode="auto">
          <a:xfrm>
            <a:off x="2874872" y="5109439"/>
            <a:ext cx="3195648" cy="1748562"/>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2813" t="20002" r="54600" b="37493"/>
          <a:stretch>
            <a:fillRect/>
          </a:stretch>
        </p:blipFill>
        <p:spPr bwMode="auto">
          <a:xfrm>
            <a:off x="6072305" y="3864816"/>
            <a:ext cx="3071631" cy="1724424"/>
          </a:xfrm>
          <a:prstGeom prst="rect">
            <a:avLst/>
          </a:prstGeom>
          <a:noFill/>
          <a:ln w="9525">
            <a:noFill/>
            <a:miter lim="800000"/>
            <a:headEnd/>
            <a:tailEnd/>
          </a:ln>
        </p:spPr>
      </p:pic>
      <p:pic>
        <p:nvPicPr>
          <p:cNvPr id="1028" name="Picture 4" descr="G:\Xrisima\h\photo56\_1617\ERASMUS+\1st\DSC01249.JPG"/>
          <p:cNvPicPr>
            <a:picLocks noChangeAspect="1" noChangeArrowheads="1"/>
          </p:cNvPicPr>
          <p:nvPr/>
        </p:nvPicPr>
        <p:blipFill>
          <a:blip r:embed="rId5" cstate="print"/>
          <a:srcRect/>
          <a:stretch>
            <a:fillRect/>
          </a:stretch>
        </p:blipFill>
        <p:spPr bwMode="auto">
          <a:xfrm>
            <a:off x="7224079" y="2420888"/>
            <a:ext cx="1919921" cy="1440000"/>
          </a:xfrm>
          <a:prstGeom prst="rect">
            <a:avLst/>
          </a:prstGeom>
          <a:noFill/>
        </p:spPr>
      </p:pic>
      <p:pic>
        <p:nvPicPr>
          <p:cNvPr id="1029" name="Picture 5" descr="G:\Xrisima\h\photo56\_1617\ERASMUS+\1st\DSC00791.JPG"/>
          <p:cNvPicPr>
            <a:picLocks noChangeAspect="1" noChangeArrowheads="1"/>
          </p:cNvPicPr>
          <p:nvPr/>
        </p:nvPicPr>
        <p:blipFill>
          <a:blip r:embed="rId6" cstate="print"/>
          <a:srcRect/>
          <a:stretch>
            <a:fillRect/>
          </a:stretch>
        </p:blipFill>
        <p:spPr bwMode="auto">
          <a:xfrm>
            <a:off x="4427984" y="2420888"/>
            <a:ext cx="1919921" cy="1440000"/>
          </a:xfrm>
          <a:prstGeom prst="rect">
            <a:avLst/>
          </a:prstGeom>
          <a:noFill/>
        </p:spPr>
      </p:pic>
      <p:pic>
        <p:nvPicPr>
          <p:cNvPr id="1030" name="Picture 6"/>
          <p:cNvPicPr>
            <a:picLocks noChangeAspect="1" noChangeArrowheads="1"/>
          </p:cNvPicPr>
          <p:nvPr/>
        </p:nvPicPr>
        <p:blipFill>
          <a:blip r:embed="rId7" cstate="print"/>
          <a:srcRect l="2813" t="20002" r="54538" b="37493"/>
          <a:stretch>
            <a:fillRect/>
          </a:stretch>
        </p:blipFill>
        <p:spPr bwMode="auto">
          <a:xfrm>
            <a:off x="1547984" y="3068961"/>
            <a:ext cx="2880000" cy="1614545"/>
          </a:xfrm>
          <a:prstGeom prst="rect">
            <a:avLst/>
          </a:prstGeom>
          <a:noFill/>
          <a:ln w="9525">
            <a:noFill/>
            <a:miter lim="800000"/>
            <a:headEnd/>
            <a:tailEnd/>
          </a:ln>
        </p:spPr>
      </p:pic>
      <p:pic>
        <p:nvPicPr>
          <p:cNvPr id="4" name="Picture 2" descr="L:\Xrisima\h\photo56\_1617\ERASMUS+\3SunFlower\DSC04290.JPG"/>
          <p:cNvPicPr>
            <a:picLocks noChangeAspect="1" noChangeArrowheads="1"/>
          </p:cNvPicPr>
          <p:nvPr/>
        </p:nvPicPr>
        <p:blipFill>
          <a:blip r:embed="rId8" cstate="print"/>
          <a:srcRect/>
          <a:stretch>
            <a:fillRect/>
          </a:stretch>
        </p:blipFill>
        <p:spPr bwMode="auto">
          <a:xfrm>
            <a:off x="0" y="4680432"/>
            <a:ext cx="2880000" cy="177789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Grp="1"/>
          </p:cNvSpPr>
          <p:nvPr>
            <p:ph type="title"/>
          </p:nvPr>
        </p:nvSpPr>
        <p:spPr>
          <a:xfrm>
            <a:off x="395536" y="228600"/>
            <a:ext cx="8640960" cy="990600"/>
          </a:xfrm>
        </p:spPr>
        <p:txBody>
          <a:bodyPr>
            <a:normAutofit fontScale="90000"/>
          </a:bodyPr>
          <a:lstStyle/>
          <a:p>
            <a:r>
              <a:rPr lang="en-US" dirty="0" smtClean="0"/>
              <a:t>Project implementation and methodology </a:t>
            </a:r>
            <a:r>
              <a:rPr lang="en-US" sz="2000" dirty="0" smtClean="0">
                <a:solidFill>
                  <a:schemeClr val="tx1"/>
                </a:solidFill>
              </a:rPr>
              <a:t>Process / Methodology</a:t>
            </a:r>
            <a:endParaRPr lang="el-GR" sz="2000" dirty="0">
              <a:solidFill>
                <a:schemeClr val="tx1"/>
              </a:solidFill>
            </a:endParaRPr>
          </a:p>
        </p:txBody>
      </p:sp>
      <p:sp>
        <p:nvSpPr>
          <p:cNvPr id="3" name="Rectangle 2"/>
          <p:cNvSpPr>
            <a:spLocks noGrp="1"/>
          </p:cNvSpPr>
          <p:nvPr>
            <p:ph sz="quarter" idx="1"/>
          </p:nvPr>
        </p:nvSpPr>
        <p:spPr/>
        <p:txBody>
          <a:bodyPr/>
          <a:lstStyle/>
          <a:p>
            <a:r>
              <a:rPr lang="en-US" b="1" dirty="0" smtClean="0"/>
              <a:t>Ages – Attendances </a:t>
            </a:r>
          </a:p>
          <a:p>
            <a:endParaRPr lang="en-US" dirty="0" smtClean="0"/>
          </a:p>
          <a:p>
            <a:pPr>
              <a:buNone/>
            </a:pPr>
            <a:endParaRPr lang="en-US" dirty="0" smtClean="0"/>
          </a:p>
        </p:txBody>
      </p:sp>
      <p:graphicFrame>
        <p:nvGraphicFramePr>
          <p:cNvPr id="6" name="5 - Πίνακας"/>
          <p:cNvGraphicFramePr>
            <a:graphicFrameLocks noGrp="1"/>
          </p:cNvGraphicFramePr>
          <p:nvPr/>
        </p:nvGraphicFramePr>
        <p:xfrm>
          <a:off x="395536" y="2132856"/>
          <a:ext cx="8424936" cy="4381376"/>
        </p:xfrm>
        <a:graphic>
          <a:graphicData uri="http://schemas.openxmlformats.org/drawingml/2006/table">
            <a:tbl>
              <a:tblPr/>
              <a:tblGrid>
                <a:gridCol w="390392"/>
                <a:gridCol w="1989746"/>
                <a:gridCol w="1586760"/>
                <a:gridCol w="1989746"/>
                <a:gridCol w="2077900"/>
                <a:gridCol w="390392"/>
              </a:tblGrid>
              <a:tr h="273836">
                <a:tc>
                  <a:txBody>
                    <a:bodyPr/>
                    <a:lstStyle/>
                    <a:p>
                      <a:pPr algn="l" fontAlgn="b"/>
                      <a:r>
                        <a:rPr lang="el-GR" sz="900" b="0" i="0" u="none" strike="noStrike" dirty="0">
                          <a:solidFill>
                            <a:srgbClr val="000000"/>
                          </a:solidFill>
                          <a:latin typeface="Calibri"/>
                        </a:rPr>
                        <a:t> </a:t>
                      </a:r>
                    </a:p>
                  </a:txBody>
                  <a:tcPr marL="5467" marR="5467" marT="5467" marB="0" anchor="b">
                    <a:lnL>
                      <a:noFill/>
                    </a:lnL>
                    <a:lnR>
                      <a:noFill/>
                    </a:lnR>
                    <a:lnT>
                      <a:noFill/>
                    </a:lnT>
                    <a:lnB>
                      <a:noFill/>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a:noFill/>
                    </a:lnL>
                    <a:lnR>
                      <a:noFill/>
                    </a:lnR>
                    <a:lnT>
                      <a:noFill/>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a:noFill/>
                    </a:lnL>
                    <a:lnR>
                      <a:noFill/>
                    </a:lnR>
                    <a:lnT>
                      <a:noFill/>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a:noFill/>
                    </a:lnL>
                    <a:lnR>
                      <a:noFill/>
                    </a:lnR>
                    <a:lnT>
                      <a:noFill/>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a:noFill/>
                    </a:lnL>
                    <a:lnR>
                      <a:noFill/>
                    </a:lnR>
                    <a:lnT>
                      <a:noFill/>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a:noFill/>
                    </a:lnL>
                    <a:lnR>
                      <a:noFill/>
                    </a:lnR>
                    <a:lnT>
                      <a:noFill/>
                    </a:lnT>
                    <a:lnB>
                      <a:noFill/>
                    </a:lnB>
                    <a:solidFill>
                      <a:srgbClr val="E76F0B"/>
                    </a:solidFill>
                  </a:tcPr>
                </a:tc>
              </a:tr>
              <a:tr h="273836">
                <a:tc>
                  <a:txBody>
                    <a:bodyPr/>
                    <a:lstStyle/>
                    <a:p>
                      <a:pPr algn="l" fontAlgn="b"/>
                      <a:r>
                        <a:rPr lang="el-GR" sz="900" b="0" i="0" u="none" strike="noStrike">
                          <a:solidFill>
                            <a:srgbClr val="000000"/>
                          </a:solidFill>
                          <a:latin typeface="Calibri"/>
                        </a:rPr>
                        <a:t> </a:t>
                      </a:r>
                    </a:p>
                  </a:txBody>
                  <a:tcPr marL="5467" marR="5467" marT="5467" marB="0" anchor="b">
                    <a:lnL>
                      <a:noFill/>
                    </a:lnL>
                    <a:lnR w="6350" cap="flat" cmpd="sng" algn="ctr">
                      <a:solidFill>
                        <a:srgbClr val="000000"/>
                      </a:solidFill>
                      <a:prstDash val="solid"/>
                      <a:round/>
                      <a:headEnd type="none" w="med" len="med"/>
                      <a:tailEnd type="none" w="med" len="med"/>
                    </a:lnR>
                    <a:lnT>
                      <a:noFill/>
                    </a:lnT>
                    <a:lnB>
                      <a:noFill/>
                    </a:lnB>
                    <a:solidFill>
                      <a:srgbClr val="E76F0B"/>
                    </a:solidFill>
                  </a:tcPr>
                </a:tc>
                <a:tc gridSpan="4">
                  <a:txBody>
                    <a:bodyPr/>
                    <a:lstStyle/>
                    <a:p>
                      <a:pPr algn="ctr" fontAlgn="b"/>
                      <a:r>
                        <a:rPr lang="en-US" sz="900" b="1" i="0" u="none" strike="noStrike" dirty="0">
                          <a:solidFill>
                            <a:srgbClr val="000000"/>
                          </a:solidFill>
                          <a:latin typeface="Calibri"/>
                        </a:rPr>
                        <a:t>Ages – Attendances </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hMerge="1">
                  <a:txBody>
                    <a:bodyPr/>
                    <a:lstStyle/>
                    <a:p>
                      <a:endParaRPr lang="el-GR"/>
                    </a:p>
                  </a:txBody>
                  <a:tcPr/>
                </a:tc>
                <a:tc hMerge="1">
                  <a:txBody>
                    <a:bodyPr/>
                    <a:lstStyle/>
                    <a:p>
                      <a:endParaRPr lang="el-GR"/>
                    </a:p>
                  </a:txBody>
                  <a:tcPr/>
                </a:tc>
                <a:tc hMerge="1">
                  <a:txBody>
                    <a:bodyPr/>
                    <a:lstStyle/>
                    <a:p>
                      <a:endParaRPr lang="el-GR"/>
                    </a:p>
                  </a:txBody>
                  <a:tcPr/>
                </a:tc>
                <a:tc>
                  <a:txBody>
                    <a:bodyPr/>
                    <a:lstStyle/>
                    <a:p>
                      <a:pPr algn="l" fontAlgn="b"/>
                      <a:r>
                        <a:rPr lang="el-GR" sz="900" b="0" i="0" u="none" strike="noStrike">
                          <a:solidFill>
                            <a:srgbClr val="000000"/>
                          </a:solidFill>
                          <a:latin typeface="Calibri"/>
                        </a:rPr>
                        <a:t> </a:t>
                      </a:r>
                    </a:p>
                  </a:txBody>
                  <a:tcPr marL="5467" marR="5467" marT="5467" marB="0" anchor="b">
                    <a:lnL w="6350" cap="flat" cmpd="sng" algn="ctr">
                      <a:solidFill>
                        <a:srgbClr val="000000"/>
                      </a:solidFill>
                      <a:prstDash val="solid"/>
                      <a:round/>
                      <a:headEnd type="none" w="med" len="med"/>
                      <a:tailEnd type="none" w="med" len="med"/>
                    </a:lnL>
                    <a:lnR>
                      <a:noFill/>
                    </a:lnR>
                    <a:lnT>
                      <a:noFill/>
                    </a:lnT>
                    <a:lnB>
                      <a:noFill/>
                    </a:lnB>
                    <a:solidFill>
                      <a:srgbClr val="E76F0B"/>
                    </a:solidFill>
                  </a:tcPr>
                </a:tc>
              </a:tr>
              <a:tr h="273836">
                <a:tc>
                  <a:txBody>
                    <a:bodyPr/>
                    <a:lstStyle/>
                    <a:p>
                      <a:pPr algn="l" fontAlgn="b"/>
                      <a:r>
                        <a:rPr lang="el-GR" sz="900" b="0" i="0" u="none" strike="noStrike">
                          <a:solidFill>
                            <a:srgbClr val="000000"/>
                          </a:solidFill>
                          <a:latin typeface="Calibri"/>
                        </a:rPr>
                        <a:t> </a:t>
                      </a:r>
                    </a:p>
                  </a:txBody>
                  <a:tcPr marL="5467" marR="5467" marT="5467" marB="0" anchor="b">
                    <a:lnL>
                      <a:noFill/>
                    </a:lnL>
                    <a:lnR w="6350" cap="flat" cmpd="sng" algn="ctr">
                      <a:solidFill>
                        <a:srgbClr val="000000"/>
                      </a:solidFill>
                      <a:prstDash val="solid"/>
                      <a:round/>
                      <a:headEnd type="none" w="med" len="med"/>
                      <a:tailEnd type="none" w="med" len="med"/>
                    </a:lnR>
                    <a:lnT>
                      <a:noFill/>
                    </a:lnT>
                    <a:lnB>
                      <a:noFill/>
                    </a:lnB>
                    <a:solidFill>
                      <a:srgbClr val="E76F0B"/>
                    </a:solidFill>
                  </a:tcPr>
                </a:tc>
                <a:tc gridSpan="2">
                  <a:txBody>
                    <a:bodyPr/>
                    <a:lstStyle/>
                    <a:p>
                      <a:pPr algn="ctr" fontAlgn="ctr"/>
                      <a:r>
                        <a:rPr lang="en-US" sz="900" b="1" i="0" u="none" strike="noStrike">
                          <a:solidFill>
                            <a:srgbClr val="000000"/>
                          </a:solidFill>
                          <a:latin typeface="Calibri"/>
                        </a:rPr>
                        <a:t>1st implementations</a:t>
                      </a:r>
                    </a:p>
                  </a:txBody>
                  <a:tcPr marL="5467" marR="5467" marT="5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hMerge="1">
                  <a:txBody>
                    <a:bodyPr/>
                    <a:lstStyle/>
                    <a:p>
                      <a:endParaRPr lang="el-GR"/>
                    </a:p>
                  </a:txBody>
                  <a:tcPr/>
                </a:tc>
                <a:tc gridSpan="2">
                  <a:txBody>
                    <a:bodyPr/>
                    <a:lstStyle/>
                    <a:p>
                      <a:pPr algn="ctr" fontAlgn="ctr"/>
                      <a:r>
                        <a:rPr lang="en-US" sz="900" b="1" i="0" u="none" strike="noStrike">
                          <a:solidFill>
                            <a:srgbClr val="000000"/>
                          </a:solidFill>
                          <a:latin typeface="Calibri"/>
                        </a:rPr>
                        <a:t>2nd implementations</a:t>
                      </a:r>
                    </a:p>
                  </a:txBody>
                  <a:tcPr marL="5467" marR="5467" marT="5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hMerge="1">
                  <a:txBody>
                    <a:bodyPr/>
                    <a:lstStyle/>
                    <a:p>
                      <a:endParaRPr lang="el-GR"/>
                    </a:p>
                  </a:txBody>
                  <a:tcPr/>
                </a:tc>
                <a:tc>
                  <a:txBody>
                    <a:bodyPr/>
                    <a:lstStyle/>
                    <a:p>
                      <a:pPr algn="l" fontAlgn="b"/>
                      <a:r>
                        <a:rPr lang="el-GR" sz="900" b="0" i="0" u="none" strike="noStrike">
                          <a:solidFill>
                            <a:srgbClr val="000000"/>
                          </a:solidFill>
                          <a:latin typeface="Calibri"/>
                        </a:rPr>
                        <a:t> </a:t>
                      </a:r>
                    </a:p>
                  </a:txBody>
                  <a:tcPr marL="5467" marR="5467" marT="5467" marB="0" anchor="b">
                    <a:lnL w="6350" cap="flat" cmpd="sng" algn="ctr">
                      <a:solidFill>
                        <a:srgbClr val="000000"/>
                      </a:solidFill>
                      <a:prstDash val="solid"/>
                      <a:round/>
                      <a:headEnd type="none" w="med" len="med"/>
                      <a:tailEnd type="none" w="med" len="med"/>
                    </a:lnL>
                    <a:lnR>
                      <a:noFill/>
                    </a:lnR>
                    <a:lnT>
                      <a:noFill/>
                    </a:lnT>
                    <a:lnB>
                      <a:noFill/>
                    </a:lnB>
                    <a:solidFill>
                      <a:srgbClr val="E76F0B"/>
                    </a:solidFill>
                  </a:tcPr>
                </a:tc>
              </a:tr>
              <a:tr h="273836">
                <a:tc>
                  <a:txBody>
                    <a:bodyPr/>
                    <a:lstStyle/>
                    <a:p>
                      <a:pPr algn="l" fontAlgn="b"/>
                      <a:r>
                        <a:rPr lang="el-GR" sz="900" b="0" i="0" u="none" strike="noStrike">
                          <a:solidFill>
                            <a:srgbClr val="000000"/>
                          </a:solidFill>
                          <a:latin typeface="Calibri"/>
                        </a:rPr>
                        <a:t> </a:t>
                      </a:r>
                    </a:p>
                  </a:txBody>
                  <a:tcPr marL="5467" marR="5467" marT="5467" marB="0" anchor="b">
                    <a:lnL>
                      <a:noFill/>
                    </a:lnL>
                    <a:lnR w="6350" cap="flat" cmpd="sng" algn="ctr">
                      <a:solidFill>
                        <a:srgbClr val="000000"/>
                      </a:solidFill>
                      <a:prstDash val="solid"/>
                      <a:round/>
                      <a:headEnd type="none" w="med" len="med"/>
                      <a:tailEnd type="none" w="med" len="med"/>
                    </a:lnR>
                    <a:lnT>
                      <a:noFill/>
                    </a:lnT>
                    <a:lnB>
                      <a:noFill/>
                    </a:lnB>
                    <a:solidFill>
                      <a:srgbClr val="E76F0B"/>
                    </a:solidFill>
                  </a:tcPr>
                </a:tc>
                <a:tc>
                  <a:txBody>
                    <a:bodyPr/>
                    <a:lstStyle/>
                    <a:p>
                      <a:pPr algn="l" fontAlgn="b"/>
                      <a:r>
                        <a:rPr lang="en-US" sz="900" b="0" i="0" u="none" strike="noStrike">
                          <a:solidFill>
                            <a:srgbClr val="000000"/>
                          </a:solidFill>
                          <a:latin typeface="Calibri"/>
                        </a:rPr>
                        <a:t>Hours (sum)</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ctr" fontAlgn="b"/>
                      <a:r>
                        <a:rPr lang="el-GR" sz="900" b="0" i="0" u="none" strike="noStrike">
                          <a:solidFill>
                            <a:srgbClr val="000000"/>
                          </a:solidFill>
                          <a:latin typeface="Calibri"/>
                        </a:rPr>
                        <a:t>12</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n-US" sz="900" b="0" i="0" u="none" strike="noStrike">
                          <a:solidFill>
                            <a:srgbClr val="000000"/>
                          </a:solidFill>
                          <a:latin typeface="Calibri"/>
                        </a:rPr>
                        <a:t>Hours (sum)</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ctr" fontAlgn="ctr"/>
                      <a:r>
                        <a:rPr lang="el-GR" sz="900" b="0" i="0" u="none" strike="noStrike">
                          <a:solidFill>
                            <a:srgbClr val="000000"/>
                          </a:solidFill>
                          <a:latin typeface="Calibri"/>
                        </a:rPr>
                        <a:t>14</a:t>
                      </a:r>
                    </a:p>
                  </a:txBody>
                  <a:tcPr marL="5467" marR="5467" marT="5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w="6350" cap="flat" cmpd="sng" algn="ctr">
                      <a:solidFill>
                        <a:srgbClr val="000000"/>
                      </a:solidFill>
                      <a:prstDash val="solid"/>
                      <a:round/>
                      <a:headEnd type="none" w="med" len="med"/>
                      <a:tailEnd type="none" w="med" len="med"/>
                    </a:lnL>
                    <a:lnR>
                      <a:noFill/>
                    </a:lnR>
                    <a:lnT>
                      <a:noFill/>
                    </a:lnT>
                    <a:lnB>
                      <a:noFill/>
                    </a:lnB>
                    <a:solidFill>
                      <a:srgbClr val="E76F0B"/>
                    </a:solidFill>
                  </a:tcPr>
                </a:tc>
              </a:tr>
              <a:tr h="273836">
                <a:tc>
                  <a:txBody>
                    <a:bodyPr/>
                    <a:lstStyle/>
                    <a:p>
                      <a:pPr algn="l" fontAlgn="b"/>
                      <a:r>
                        <a:rPr lang="el-GR" sz="900" b="0" i="0" u="none" strike="noStrike">
                          <a:solidFill>
                            <a:srgbClr val="000000"/>
                          </a:solidFill>
                          <a:latin typeface="Calibri"/>
                        </a:rPr>
                        <a:t> </a:t>
                      </a:r>
                    </a:p>
                  </a:txBody>
                  <a:tcPr marL="5467" marR="5467" marT="5467" marB="0" anchor="b">
                    <a:lnL>
                      <a:noFill/>
                    </a:lnL>
                    <a:lnR w="6350" cap="flat" cmpd="sng" algn="ctr">
                      <a:solidFill>
                        <a:srgbClr val="000000"/>
                      </a:solidFill>
                      <a:prstDash val="solid"/>
                      <a:round/>
                      <a:headEnd type="none" w="med" len="med"/>
                      <a:tailEnd type="none" w="med" len="med"/>
                    </a:lnR>
                    <a:lnT>
                      <a:noFill/>
                    </a:lnT>
                    <a:lnB>
                      <a:noFill/>
                    </a:lnB>
                    <a:solidFill>
                      <a:srgbClr val="E76F0B"/>
                    </a:solidFill>
                  </a:tcPr>
                </a:tc>
                <a:tc>
                  <a:txBody>
                    <a:bodyPr/>
                    <a:lstStyle/>
                    <a:p>
                      <a:pPr algn="l" fontAlgn="b"/>
                      <a:r>
                        <a:rPr lang="en-US" sz="900" b="0" i="0" u="none" strike="noStrike">
                          <a:solidFill>
                            <a:srgbClr val="000000"/>
                          </a:solidFill>
                          <a:latin typeface="Calibri"/>
                        </a:rPr>
                        <a:t>Hours Per Day</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ctr" fontAlgn="b"/>
                      <a:r>
                        <a:rPr lang="el-GR" sz="900" b="0" i="0" u="none" strike="noStrike">
                          <a:solidFill>
                            <a:srgbClr val="000000"/>
                          </a:solidFill>
                          <a:latin typeface="Calibri"/>
                        </a:rPr>
                        <a:t>4</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n-US" sz="900" b="0" i="0" u="none" strike="noStrike">
                          <a:solidFill>
                            <a:srgbClr val="000000"/>
                          </a:solidFill>
                          <a:latin typeface="Calibri"/>
                        </a:rPr>
                        <a:t>Hours Per Day</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ctr" fontAlgn="ctr"/>
                      <a:r>
                        <a:rPr lang="el-GR" sz="900" b="0" i="0" u="none" strike="noStrike">
                          <a:solidFill>
                            <a:srgbClr val="000000"/>
                          </a:solidFill>
                          <a:latin typeface="Calibri"/>
                        </a:rPr>
                        <a:t>5. 5. 2. 2</a:t>
                      </a:r>
                    </a:p>
                  </a:txBody>
                  <a:tcPr marL="5467" marR="5467" marT="5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w="6350" cap="flat" cmpd="sng" algn="ctr">
                      <a:solidFill>
                        <a:srgbClr val="000000"/>
                      </a:solidFill>
                      <a:prstDash val="solid"/>
                      <a:round/>
                      <a:headEnd type="none" w="med" len="med"/>
                      <a:tailEnd type="none" w="med" len="med"/>
                    </a:lnL>
                    <a:lnR>
                      <a:noFill/>
                    </a:lnR>
                    <a:lnT>
                      <a:noFill/>
                    </a:lnT>
                    <a:lnB>
                      <a:noFill/>
                    </a:lnB>
                    <a:solidFill>
                      <a:srgbClr val="E76F0B"/>
                    </a:solidFill>
                  </a:tcPr>
                </a:tc>
              </a:tr>
              <a:tr h="273836">
                <a:tc>
                  <a:txBody>
                    <a:bodyPr/>
                    <a:lstStyle/>
                    <a:p>
                      <a:pPr algn="l" fontAlgn="b"/>
                      <a:r>
                        <a:rPr lang="el-GR" sz="900" b="0" i="0" u="none" strike="noStrike">
                          <a:solidFill>
                            <a:srgbClr val="000000"/>
                          </a:solidFill>
                          <a:latin typeface="Calibri"/>
                        </a:rPr>
                        <a:t> </a:t>
                      </a:r>
                    </a:p>
                  </a:txBody>
                  <a:tcPr marL="5467" marR="5467" marT="5467" marB="0" anchor="b">
                    <a:lnL>
                      <a:noFill/>
                    </a:lnL>
                    <a:lnR w="6350" cap="flat" cmpd="sng" algn="ctr">
                      <a:solidFill>
                        <a:srgbClr val="000000"/>
                      </a:solidFill>
                      <a:prstDash val="solid"/>
                      <a:round/>
                      <a:headEnd type="none" w="med" len="med"/>
                      <a:tailEnd type="none" w="med" len="med"/>
                    </a:lnR>
                    <a:lnT>
                      <a:noFill/>
                    </a:lnT>
                    <a:lnB>
                      <a:noFill/>
                    </a:lnB>
                    <a:solidFill>
                      <a:srgbClr val="E76F0B"/>
                    </a:solidFill>
                  </a:tcPr>
                </a:tc>
                <a:tc>
                  <a:txBody>
                    <a:bodyPr/>
                    <a:lstStyle/>
                    <a:p>
                      <a:pPr algn="l" fontAlgn="b"/>
                      <a:r>
                        <a:rPr lang="en-US" sz="900" b="0" i="0" u="none" strike="noStrike">
                          <a:solidFill>
                            <a:srgbClr val="000000"/>
                          </a:solidFill>
                          <a:latin typeface="Calibri"/>
                        </a:rPr>
                        <a:t>Dates Of Implementation</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ctr" fontAlgn="b"/>
                      <a:r>
                        <a:rPr lang="el-GR" sz="900" b="0" i="0" u="none" strike="noStrike">
                          <a:solidFill>
                            <a:srgbClr val="000000"/>
                          </a:solidFill>
                          <a:latin typeface="Calibri"/>
                        </a:rPr>
                        <a:t>5, 6, 7/04/2016</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n-US" sz="900" b="0" i="0" u="none" strike="noStrike">
                          <a:solidFill>
                            <a:srgbClr val="000000"/>
                          </a:solidFill>
                          <a:latin typeface="Calibri"/>
                        </a:rPr>
                        <a:t>Dates Of Implementation</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ctr" fontAlgn="ctr"/>
                      <a:r>
                        <a:rPr lang="el-GR" sz="900" b="0" i="0" u="none" strike="noStrike">
                          <a:solidFill>
                            <a:srgbClr val="000000"/>
                          </a:solidFill>
                          <a:latin typeface="Calibri"/>
                        </a:rPr>
                        <a:t>4,11/11/2016 &amp;  12,17/01/2017</a:t>
                      </a:r>
                    </a:p>
                  </a:txBody>
                  <a:tcPr marL="5467" marR="5467" marT="5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w="6350" cap="flat" cmpd="sng" algn="ctr">
                      <a:solidFill>
                        <a:srgbClr val="000000"/>
                      </a:solidFill>
                      <a:prstDash val="solid"/>
                      <a:round/>
                      <a:headEnd type="none" w="med" len="med"/>
                      <a:tailEnd type="none" w="med" len="med"/>
                    </a:lnL>
                    <a:lnR>
                      <a:noFill/>
                    </a:lnR>
                    <a:lnT>
                      <a:noFill/>
                    </a:lnT>
                    <a:lnB>
                      <a:noFill/>
                    </a:lnB>
                    <a:solidFill>
                      <a:srgbClr val="E76F0B"/>
                    </a:solidFill>
                  </a:tcPr>
                </a:tc>
              </a:tr>
              <a:tr h="273836">
                <a:tc>
                  <a:txBody>
                    <a:bodyPr/>
                    <a:lstStyle/>
                    <a:p>
                      <a:pPr algn="l" fontAlgn="b"/>
                      <a:r>
                        <a:rPr lang="el-GR" sz="900" b="0" i="0" u="none" strike="noStrike">
                          <a:solidFill>
                            <a:srgbClr val="000000"/>
                          </a:solidFill>
                          <a:latin typeface="Calibri"/>
                        </a:rPr>
                        <a:t> </a:t>
                      </a:r>
                    </a:p>
                  </a:txBody>
                  <a:tcPr marL="5467" marR="5467" marT="5467" marB="0" anchor="b">
                    <a:lnL>
                      <a:noFill/>
                    </a:lnL>
                    <a:lnR w="6350" cap="flat" cmpd="sng" algn="ctr">
                      <a:solidFill>
                        <a:srgbClr val="000000"/>
                      </a:solidFill>
                      <a:prstDash val="solid"/>
                      <a:round/>
                      <a:headEnd type="none" w="med" len="med"/>
                      <a:tailEnd type="none" w="med" len="med"/>
                    </a:lnR>
                    <a:lnT>
                      <a:noFill/>
                    </a:lnT>
                    <a:lnB>
                      <a:noFill/>
                    </a:lnB>
                    <a:solidFill>
                      <a:srgbClr val="E76F0B"/>
                    </a:solidFill>
                  </a:tcPr>
                </a:tc>
                <a:tc>
                  <a:txBody>
                    <a:bodyPr/>
                    <a:lstStyle/>
                    <a:p>
                      <a:pPr algn="l" fontAlgn="b"/>
                      <a:r>
                        <a:rPr lang="en-US" sz="900" b="0" i="0" u="none" strike="noStrike">
                          <a:solidFill>
                            <a:srgbClr val="000000"/>
                          </a:solidFill>
                          <a:latin typeface="Calibri"/>
                        </a:rPr>
                        <a:t>Students</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ctr" fontAlgn="b"/>
                      <a:r>
                        <a:rPr lang="el-GR" sz="900" b="0" i="0" u="none" strike="noStrike">
                          <a:solidFill>
                            <a:srgbClr val="000000"/>
                          </a:solidFill>
                          <a:latin typeface="Calibri"/>
                        </a:rPr>
                        <a:t>10</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n-US" sz="900" b="0" i="0" u="none" strike="noStrike">
                          <a:solidFill>
                            <a:srgbClr val="000000"/>
                          </a:solidFill>
                          <a:latin typeface="Calibri"/>
                        </a:rPr>
                        <a:t>Students</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ctr" fontAlgn="ctr"/>
                      <a:r>
                        <a:rPr lang="el-GR" sz="900" b="0" i="0" u="none" strike="noStrike">
                          <a:solidFill>
                            <a:srgbClr val="000000"/>
                          </a:solidFill>
                          <a:latin typeface="Calibri"/>
                        </a:rPr>
                        <a:t>11</a:t>
                      </a:r>
                    </a:p>
                  </a:txBody>
                  <a:tcPr marL="5467" marR="5467" marT="5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w="6350" cap="flat" cmpd="sng" algn="ctr">
                      <a:solidFill>
                        <a:srgbClr val="000000"/>
                      </a:solidFill>
                      <a:prstDash val="solid"/>
                      <a:round/>
                      <a:headEnd type="none" w="med" len="med"/>
                      <a:tailEnd type="none" w="med" len="med"/>
                    </a:lnL>
                    <a:lnR>
                      <a:noFill/>
                    </a:lnR>
                    <a:lnT>
                      <a:noFill/>
                    </a:lnT>
                    <a:lnB>
                      <a:noFill/>
                    </a:lnB>
                    <a:solidFill>
                      <a:srgbClr val="E76F0B"/>
                    </a:solidFill>
                  </a:tcPr>
                </a:tc>
              </a:tr>
              <a:tr h="273836">
                <a:tc>
                  <a:txBody>
                    <a:bodyPr/>
                    <a:lstStyle/>
                    <a:p>
                      <a:pPr algn="l" fontAlgn="b"/>
                      <a:r>
                        <a:rPr lang="el-GR" sz="900" b="0" i="0" u="none" strike="noStrike">
                          <a:solidFill>
                            <a:srgbClr val="000000"/>
                          </a:solidFill>
                          <a:latin typeface="Calibri"/>
                        </a:rPr>
                        <a:t> </a:t>
                      </a:r>
                    </a:p>
                  </a:txBody>
                  <a:tcPr marL="5467" marR="5467" marT="5467" marB="0" anchor="b">
                    <a:lnL>
                      <a:noFill/>
                    </a:lnL>
                    <a:lnR w="6350" cap="flat" cmpd="sng" algn="ctr">
                      <a:solidFill>
                        <a:srgbClr val="000000"/>
                      </a:solidFill>
                      <a:prstDash val="solid"/>
                      <a:round/>
                      <a:headEnd type="none" w="med" len="med"/>
                      <a:tailEnd type="none" w="med" len="med"/>
                    </a:lnR>
                    <a:lnT>
                      <a:noFill/>
                    </a:lnT>
                    <a:lnB>
                      <a:noFill/>
                    </a:lnB>
                    <a:solidFill>
                      <a:srgbClr val="E76F0B"/>
                    </a:solidFill>
                  </a:tcPr>
                </a:tc>
                <a:tc>
                  <a:txBody>
                    <a:bodyPr/>
                    <a:lstStyle/>
                    <a:p>
                      <a:pPr algn="l" fontAlgn="b"/>
                      <a:r>
                        <a:rPr lang="en-US" sz="900" b="0" i="0" u="none" strike="noStrike">
                          <a:solidFill>
                            <a:srgbClr val="000000"/>
                          </a:solidFill>
                          <a:latin typeface="Calibri"/>
                        </a:rPr>
                        <a:t>Class</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ctr" fontAlgn="b"/>
                      <a:r>
                        <a:rPr lang="en-US" sz="900" b="0" i="0" u="none" strike="noStrike">
                          <a:solidFill>
                            <a:srgbClr val="000000"/>
                          </a:solidFill>
                          <a:latin typeface="Calibri"/>
                        </a:rPr>
                        <a:t>2nd</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n-US" sz="900" b="0" i="0" u="none" strike="noStrike">
                          <a:solidFill>
                            <a:srgbClr val="000000"/>
                          </a:solidFill>
                          <a:latin typeface="Calibri"/>
                        </a:rPr>
                        <a:t>Class</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ctr" fontAlgn="ctr"/>
                      <a:r>
                        <a:rPr lang="en-US" sz="900" b="0" i="0" u="none" strike="noStrike">
                          <a:solidFill>
                            <a:srgbClr val="000000"/>
                          </a:solidFill>
                          <a:latin typeface="Calibri"/>
                        </a:rPr>
                        <a:t>3rd</a:t>
                      </a:r>
                    </a:p>
                  </a:txBody>
                  <a:tcPr marL="5467" marR="5467" marT="5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w="6350" cap="flat" cmpd="sng" algn="ctr">
                      <a:solidFill>
                        <a:srgbClr val="000000"/>
                      </a:solidFill>
                      <a:prstDash val="solid"/>
                      <a:round/>
                      <a:headEnd type="none" w="med" len="med"/>
                      <a:tailEnd type="none" w="med" len="med"/>
                    </a:lnL>
                    <a:lnR>
                      <a:noFill/>
                    </a:lnR>
                    <a:lnT>
                      <a:noFill/>
                    </a:lnT>
                    <a:lnB>
                      <a:noFill/>
                    </a:lnB>
                    <a:solidFill>
                      <a:srgbClr val="E76F0B"/>
                    </a:solidFill>
                  </a:tcPr>
                </a:tc>
              </a:tr>
              <a:tr h="273836">
                <a:tc>
                  <a:txBody>
                    <a:bodyPr/>
                    <a:lstStyle/>
                    <a:p>
                      <a:pPr algn="l" fontAlgn="b"/>
                      <a:r>
                        <a:rPr lang="el-GR" sz="900" b="0" i="0" u="none" strike="noStrike">
                          <a:solidFill>
                            <a:srgbClr val="000000"/>
                          </a:solidFill>
                          <a:latin typeface="Calibri"/>
                        </a:rPr>
                        <a:t> </a:t>
                      </a:r>
                    </a:p>
                  </a:txBody>
                  <a:tcPr marL="5467" marR="5467" marT="5467" marB="0" anchor="b">
                    <a:lnL>
                      <a:noFill/>
                    </a:lnL>
                    <a:lnR w="6350" cap="flat" cmpd="sng" algn="ctr">
                      <a:solidFill>
                        <a:srgbClr val="000000"/>
                      </a:solidFill>
                      <a:prstDash val="solid"/>
                      <a:round/>
                      <a:headEnd type="none" w="med" len="med"/>
                      <a:tailEnd type="none" w="med" len="med"/>
                    </a:lnR>
                    <a:lnT>
                      <a:noFill/>
                    </a:lnT>
                    <a:lnB>
                      <a:noFill/>
                    </a:lnB>
                    <a:solidFill>
                      <a:srgbClr val="E76F0B"/>
                    </a:solidFill>
                  </a:tcPr>
                </a:tc>
                <a:tc>
                  <a:txBody>
                    <a:bodyPr/>
                    <a:lstStyle/>
                    <a:p>
                      <a:pPr algn="l" fontAlgn="b"/>
                      <a:r>
                        <a:rPr lang="en-US" sz="900" b="0" i="0" u="none" strike="noStrike">
                          <a:solidFill>
                            <a:srgbClr val="000000"/>
                          </a:solidFill>
                          <a:latin typeface="Calibri"/>
                        </a:rPr>
                        <a:t>Groups</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ctr" fontAlgn="b"/>
                      <a:r>
                        <a:rPr lang="el-GR" sz="900" b="0" i="0" u="none" strike="noStrike">
                          <a:solidFill>
                            <a:srgbClr val="000000"/>
                          </a:solidFill>
                          <a:latin typeface="Calibri"/>
                        </a:rPr>
                        <a:t>3</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n-US" sz="900" b="0" i="0" u="none" strike="noStrike">
                          <a:solidFill>
                            <a:srgbClr val="000000"/>
                          </a:solidFill>
                          <a:latin typeface="Calibri"/>
                        </a:rPr>
                        <a:t>Groups</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ctr" fontAlgn="ctr"/>
                      <a:r>
                        <a:rPr lang="el-GR" sz="900" b="0" i="0" u="none" strike="noStrike">
                          <a:solidFill>
                            <a:srgbClr val="000000"/>
                          </a:solidFill>
                          <a:latin typeface="Calibri"/>
                        </a:rPr>
                        <a:t>4</a:t>
                      </a:r>
                    </a:p>
                  </a:txBody>
                  <a:tcPr marL="5467" marR="5467" marT="5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w="6350" cap="flat" cmpd="sng" algn="ctr">
                      <a:solidFill>
                        <a:srgbClr val="000000"/>
                      </a:solidFill>
                      <a:prstDash val="solid"/>
                      <a:round/>
                      <a:headEnd type="none" w="med" len="med"/>
                      <a:tailEnd type="none" w="med" len="med"/>
                    </a:lnL>
                    <a:lnR>
                      <a:noFill/>
                    </a:lnR>
                    <a:lnT>
                      <a:noFill/>
                    </a:lnT>
                    <a:lnB>
                      <a:noFill/>
                    </a:lnB>
                    <a:solidFill>
                      <a:srgbClr val="E76F0B"/>
                    </a:solidFill>
                  </a:tcPr>
                </a:tc>
              </a:tr>
              <a:tr h="273836">
                <a:tc>
                  <a:txBody>
                    <a:bodyPr/>
                    <a:lstStyle/>
                    <a:p>
                      <a:pPr algn="l" fontAlgn="b"/>
                      <a:r>
                        <a:rPr lang="el-GR" sz="900" b="0" i="0" u="none" strike="noStrike">
                          <a:solidFill>
                            <a:srgbClr val="000000"/>
                          </a:solidFill>
                          <a:latin typeface="Calibri"/>
                        </a:rPr>
                        <a:t> </a:t>
                      </a:r>
                    </a:p>
                  </a:txBody>
                  <a:tcPr marL="5467" marR="5467" marT="5467" marB="0" anchor="b">
                    <a:lnL>
                      <a:noFill/>
                    </a:lnL>
                    <a:lnR w="6350" cap="flat" cmpd="sng" algn="ctr">
                      <a:solidFill>
                        <a:srgbClr val="000000"/>
                      </a:solidFill>
                      <a:prstDash val="solid"/>
                      <a:round/>
                      <a:headEnd type="none" w="med" len="med"/>
                      <a:tailEnd type="none" w="med" len="med"/>
                    </a:lnR>
                    <a:lnT>
                      <a:noFill/>
                    </a:lnT>
                    <a:lnB>
                      <a:noFill/>
                    </a:lnB>
                    <a:solidFill>
                      <a:srgbClr val="E76F0B"/>
                    </a:solidFill>
                  </a:tcPr>
                </a:tc>
                <a:tc>
                  <a:txBody>
                    <a:bodyPr/>
                    <a:lstStyle/>
                    <a:p>
                      <a:pPr algn="l" fontAlgn="b"/>
                      <a:r>
                        <a:rPr lang="en-US" sz="900" b="0" i="0" u="none" strike="noStrike">
                          <a:solidFill>
                            <a:srgbClr val="000000"/>
                          </a:solidFill>
                          <a:latin typeface="Calibri"/>
                        </a:rPr>
                        <a:t>Ages Of Students</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ctr" fontAlgn="b"/>
                      <a:r>
                        <a:rPr lang="el-GR" sz="900" b="0" i="0" u="none" strike="noStrike">
                          <a:solidFill>
                            <a:srgbClr val="000000"/>
                          </a:solidFill>
                          <a:latin typeface="Calibri"/>
                        </a:rPr>
                        <a:t>14-16</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n-US" sz="900" b="0" i="0" u="none" strike="noStrike">
                          <a:solidFill>
                            <a:srgbClr val="000000"/>
                          </a:solidFill>
                          <a:latin typeface="Calibri"/>
                        </a:rPr>
                        <a:t>Ages Of Students</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ctr" fontAlgn="ctr"/>
                      <a:r>
                        <a:rPr lang="el-GR" sz="900" b="0" i="0" u="none" strike="noStrike">
                          <a:solidFill>
                            <a:srgbClr val="000000"/>
                          </a:solidFill>
                          <a:latin typeface="Calibri"/>
                        </a:rPr>
                        <a:t>15-16</a:t>
                      </a:r>
                    </a:p>
                  </a:txBody>
                  <a:tcPr marL="5467" marR="5467" marT="5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w="6350" cap="flat" cmpd="sng" algn="ctr">
                      <a:solidFill>
                        <a:srgbClr val="000000"/>
                      </a:solidFill>
                      <a:prstDash val="solid"/>
                      <a:round/>
                      <a:headEnd type="none" w="med" len="med"/>
                      <a:tailEnd type="none" w="med" len="med"/>
                    </a:lnL>
                    <a:lnR>
                      <a:noFill/>
                    </a:lnR>
                    <a:lnT>
                      <a:noFill/>
                    </a:lnT>
                    <a:lnB>
                      <a:noFill/>
                    </a:lnB>
                    <a:solidFill>
                      <a:srgbClr val="E76F0B"/>
                    </a:solidFill>
                  </a:tcPr>
                </a:tc>
              </a:tr>
              <a:tr h="273836">
                <a:tc>
                  <a:txBody>
                    <a:bodyPr/>
                    <a:lstStyle/>
                    <a:p>
                      <a:pPr algn="l" fontAlgn="b"/>
                      <a:r>
                        <a:rPr lang="el-GR" sz="900" b="0" i="0" u="none" strike="noStrike">
                          <a:solidFill>
                            <a:srgbClr val="000000"/>
                          </a:solidFill>
                          <a:latin typeface="Calibri"/>
                        </a:rPr>
                        <a:t> </a:t>
                      </a:r>
                    </a:p>
                  </a:txBody>
                  <a:tcPr marL="5467" marR="5467" marT="5467" marB="0" anchor="b">
                    <a:lnL>
                      <a:noFill/>
                    </a:lnL>
                    <a:lnR>
                      <a:noFill/>
                    </a:lnR>
                    <a:lnT>
                      <a:noFill/>
                    </a:lnT>
                    <a:lnB>
                      <a:noFill/>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a:noFill/>
                    </a:lnL>
                    <a:lnR>
                      <a:noFill/>
                    </a:lnR>
                    <a:lnT>
                      <a:noFill/>
                    </a:lnT>
                    <a:lnB>
                      <a:noFill/>
                    </a:lnB>
                    <a:solidFill>
                      <a:srgbClr val="E76F0B"/>
                    </a:solidFill>
                  </a:tcPr>
                </a:tc>
              </a:tr>
              <a:tr h="273836">
                <a:tc>
                  <a:txBody>
                    <a:bodyPr/>
                    <a:lstStyle/>
                    <a:p>
                      <a:pPr algn="l" fontAlgn="b"/>
                      <a:r>
                        <a:rPr lang="el-GR" sz="900" b="0" i="0" u="none" strike="noStrike">
                          <a:solidFill>
                            <a:srgbClr val="000000"/>
                          </a:solidFill>
                          <a:latin typeface="Calibri"/>
                        </a:rPr>
                        <a:t> </a:t>
                      </a:r>
                    </a:p>
                  </a:txBody>
                  <a:tcPr marL="5467" marR="5467" marT="5467" marB="0" anchor="b">
                    <a:lnL>
                      <a:noFill/>
                    </a:lnL>
                    <a:lnR w="6350" cap="flat" cmpd="sng" algn="ctr">
                      <a:solidFill>
                        <a:srgbClr val="000000"/>
                      </a:solidFill>
                      <a:prstDash val="solid"/>
                      <a:round/>
                      <a:headEnd type="none" w="med" len="med"/>
                      <a:tailEnd type="none" w="med" len="med"/>
                    </a:lnR>
                    <a:lnT>
                      <a:noFill/>
                    </a:lnT>
                    <a:lnB>
                      <a:noFill/>
                    </a:lnB>
                    <a:solidFill>
                      <a:srgbClr val="E76F0B"/>
                    </a:solidFill>
                  </a:tcPr>
                </a:tc>
                <a:tc gridSpan="2">
                  <a:txBody>
                    <a:bodyPr/>
                    <a:lstStyle/>
                    <a:p>
                      <a:pPr algn="ctr" fontAlgn="b"/>
                      <a:r>
                        <a:rPr lang="en-US" sz="900" b="1" i="0" u="none" strike="noStrike">
                          <a:solidFill>
                            <a:srgbClr val="000000"/>
                          </a:solidFill>
                          <a:latin typeface="Calibri"/>
                        </a:rPr>
                        <a:t>Attendances (1st implementation)</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hMerge="1">
                  <a:txBody>
                    <a:bodyPr/>
                    <a:lstStyle/>
                    <a:p>
                      <a:endParaRPr lang="el-GR"/>
                    </a:p>
                  </a:txBody>
                  <a:tcPr/>
                </a:tc>
                <a:tc gridSpan="2">
                  <a:txBody>
                    <a:bodyPr/>
                    <a:lstStyle/>
                    <a:p>
                      <a:pPr algn="ctr" fontAlgn="b"/>
                      <a:r>
                        <a:rPr lang="en-US" sz="900" b="1" i="0" u="none" strike="noStrike">
                          <a:solidFill>
                            <a:srgbClr val="000000"/>
                          </a:solidFill>
                          <a:latin typeface="Calibri"/>
                        </a:rPr>
                        <a:t>Attendances (1st implementation)</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hMerge="1">
                  <a:txBody>
                    <a:bodyPr/>
                    <a:lstStyle/>
                    <a:p>
                      <a:endParaRPr lang="el-GR"/>
                    </a:p>
                  </a:txBody>
                  <a:tcPr/>
                </a:tc>
                <a:tc>
                  <a:txBody>
                    <a:bodyPr/>
                    <a:lstStyle/>
                    <a:p>
                      <a:pPr algn="l" fontAlgn="b"/>
                      <a:r>
                        <a:rPr lang="el-GR" sz="900" b="0" i="0" u="none" strike="noStrike">
                          <a:solidFill>
                            <a:srgbClr val="000000"/>
                          </a:solidFill>
                          <a:latin typeface="Calibri"/>
                        </a:rPr>
                        <a:t> </a:t>
                      </a:r>
                    </a:p>
                  </a:txBody>
                  <a:tcPr marL="5467" marR="5467" marT="5467" marB="0" anchor="b">
                    <a:lnL w="6350" cap="flat" cmpd="sng" algn="ctr">
                      <a:solidFill>
                        <a:srgbClr val="000000"/>
                      </a:solidFill>
                      <a:prstDash val="solid"/>
                      <a:round/>
                      <a:headEnd type="none" w="med" len="med"/>
                      <a:tailEnd type="none" w="med" len="med"/>
                    </a:lnL>
                    <a:lnR>
                      <a:noFill/>
                    </a:lnR>
                    <a:lnT>
                      <a:noFill/>
                    </a:lnT>
                    <a:lnB>
                      <a:noFill/>
                    </a:lnB>
                    <a:solidFill>
                      <a:srgbClr val="E76F0B"/>
                    </a:solidFill>
                  </a:tcPr>
                </a:tc>
              </a:tr>
              <a:tr h="273836">
                <a:tc>
                  <a:txBody>
                    <a:bodyPr/>
                    <a:lstStyle/>
                    <a:p>
                      <a:pPr algn="l" fontAlgn="b"/>
                      <a:r>
                        <a:rPr lang="el-GR" sz="900" b="0" i="0" u="none" strike="noStrike">
                          <a:solidFill>
                            <a:srgbClr val="000000"/>
                          </a:solidFill>
                          <a:latin typeface="Calibri"/>
                        </a:rPr>
                        <a:t> </a:t>
                      </a:r>
                    </a:p>
                  </a:txBody>
                  <a:tcPr marL="5467" marR="5467" marT="5467" marB="0" anchor="b">
                    <a:lnL>
                      <a:noFill/>
                    </a:lnL>
                    <a:lnR w="6350" cap="flat" cmpd="sng" algn="ctr">
                      <a:solidFill>
                        <a:srgbClr val="000000"/>
                      </a:solidFill>
                      <a:prstDash val="solid"/>
                      <a:round/>
                      <a:headEnd type="none" w="med" len="med"/>
                      <a:tailEnd type="none" w="med" len="med"/>
                    </a:lnR>
                    <a:lnT>
                      <a:noFill/>
                    </a:lnT>
                    <a:lnB>
                      <a:noFill/>
                    </a:lnB>
                    <a:solidFill>
                      <a:srgbClr val="E76F0B"/>
                    </a:solidFill>
                  </a:tcPr>
                </a:tc>
                <a:tc>
                  <a:txBody>
                    <a:bodyPr/>
                    <a:lstStyle/>
                    <a:p>
                      <a:pPr algn="l" fontAlgn="b"/>
                      <a:r>
                        <a:rPr lang="en-US" sz="900" b="0" i="0" u="none" strike="noStrike">
                          <a:solidFill>
                            <a:srgbClr val="000000"/>
                          </a:solidFill>
                          <a:latin typeface="Calibri"/>
                        </a:rPr>
                        <a:t>Number of students (sum=10)</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n-US" sz="900" b="0" i="0" u="none" strike="noStrike">
                          <a:solidFill>
                            <a:srgbClr val="000000"/>
                          </a:solidFill>
                          <a:latin typeface="Calibri"/>
                        </a:rPr>
                        <a:t>Number of attendances</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n-US" sz="900" b="0" i="0" u="none" strike="noStrike">
                          <a:solidFill>
                            <a:srgbClr val="000000"/>
                          </a:solidFill>
                          <a:latin typeface="Calibri"/>
                        </a:rPr>
                        <a:t>Number of students (sum=11)</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n-US" sz="900" b="0" i="0" u="none" strike="noStrike">
                          <a:solidFill>
                            <a:srgbClr val="000000"/>
                          </a:solidFill>
                          <a:latin typeface="Calibri"/>
                        </a:rPr>
                        <a:t>Number of attendances</a:t>
                      </a:r>
                    </a:p>
                  </a:txBody>
                  <a:tcPr marL="5467" marR="5467" marT="5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w="6350" cap="flat" cmpd="sng" algn="ctr">
                      <a:solidFill>
                        <a:srgbClr val="000000"/>
                      </a:solidFill>
                      <a:prstDash val="solid"/>
                      <a:round/>
                      <a:headEnd type="none" w="med" len="med"/>
                      <a:tailEnd type="none" w="med" len="med"/>
                    </a:lnL>
                    <a:lnR>
                      <a:noFill/>
                    </a:lnR>
                    <a:lnT>
                      <a:noFill/>
                    </a:lnT>
                    <a:lnB>
                      <a:noFill/>
                    </a:lnB>
                    <a:solidFill>
                      <a:srgbClr val="E76F0B"/>
                    </a:solidFill>
                  </a:tcPr>
                </a:tc>
              </a:tr>
              <a:tr h="273836">
                <a:tc>
                  <a:txBody>
                    <a:bodyPr/>
                    <a:lstStyle/>
                    <a:p>
                      <a:pPr algn="l" fontAlgn="b"/>
                      <a:r>
                        <a:rPr lang="el-GR" sz="900" b="0" i="0" u="none" strike="noStrike">
                          <a:solidFill>
                            <a:srgbClr val="000000"/>
                          </a:solidFill>
                          <a:latin typeface="Calibri"/>
                        </a:rPr>
                        <a:t> </a:t>
                      </a:r>
                    </a:p>
                  </a:txBody>
                  <a:tcPr marL="5467" marR="5467" marT="5467" marB="0" anchor="b">
                    <a:lnL>
                      <a:noFill/>
                    </a:lnL>
                    <a:lnR w="6350" cap="flat" cmpd="sng" algn="ctr">
                      <a:solidFill>
                        <a:srgbClr val="000000"/>
                      </a:solidFill>
                      <a:prstDash val="solid"/>
                      <a:round/>
                      <a:headEnd type="none" w="med" len="med"/>
                      <a:tailEnd type="none" w="med" len="med"/>
                    </a:lnR>
                    <a:lnT>
                      <a:noFill/>
                    </a:lnT>
                    <a:lnB>
                      <a:noFill/>
                    </a:lnB>
                    <a:solidFill>
                      <a:srgbClr val="E76F0B"/>
                    </a:solidFill>
                  </a:tcPr>
                </a:tc>
                <a:tc>
                  <a:txBody>
                    <a:bodyPr/>
                    <a:lstStyle/>
                    <a:p>
                      <a:pPr algn="ctr" fontAlgn="ctr"/>
                      <a:r>
                        <a:rPr lang="el-GR" sz="900" b="0" i="0" u="none" strike="noStrike">
                          <a:solidFill>
                            <a:srgbClr val="000000"/>
                          </a:solidFill>
                          <a:latin typeface="Calibri"/>
                        </a:rPr>
                        <a:t>9</a:t>
                      </a:r>
                    </a:p>
                  </a:txBody>
                  <a:tcPr marL="5467" marR="5467" marT="5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ctr" fontAlgn="ctr"/>
                      <a:r>
                        <a:rPr lang="el-GR" sz="900" b="0" i="0" u="none" strike="noStrike">
                          <a:solidFill>
                            <a:srgbClr val="000000"/>
                          </a:solidFill>
                          <a:latin typeface="Calibri"/>
                        </a:rPr>
                        <a:t>3</a:t>
                      </a:r>
                    </a:p>
                  </a:txBody>
                  <a:tcPr marL="5467" marR="5467" marT="5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ctr" fontAlgn="ctr"/>
                      <a:r>
                        <a:rPr lang="el-GR" sz="900" b="0" i="0" u="none" strike="noStrike">
                          <a:solidFill>
                            <a:srgbClr val="000000"/>
                          </a:solidFill>
                          <a:latin typeface="Calibri"/>
                        </a:rPr>
                        <a:t>11</a:t>
                      </a:r>
                    </a:p>
                  </a:txBody>
                  <a:tcPr marL="5467" marR="5467" marT="5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ctr" fontAlgn="ctr"/>
                      <a:r>
                        <a:rPr lang="el-GR" sz="900" b="0" i="0" u="none" strike="noStrike">
                          <a:solidFill>
                            <a:srgbClr val="000000"/>
                          </a:solidFill>
                          <a:latin typeface="Calibri"/>
                        </a:rPr>
                        <a:t>11</a:t>
                      </a:r>
                    </a:p>
                  </a:txBody>
                  <a:tcPr marL="5467" marR="5467" marT="5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w="6350" cap="flat" cmpd="sng" algn="ctr">
                      <a:solidFill>
                        <a:srgbClr val="000000"/>
                      </a:solidFill>
                      <a:prstDash val="solid"/>
                      <a:round/>
                      <a:headEnd type="none" w="med" len="med"/>
                      <a:tailEnd type="none" w="med" len="med"/>
                    </a:lnL>
                    <a:lnR>
                      <a:noFill/>
                    </a:lnR>
                    <a:lnT>
                      <a:noFill/>
                    </a:lnT>
                    <a:lnB>
                      <a:noFill/>
                    </a:lnB>
                    <a:solidFill>
                      <a:srgbClr val="E76F0B"/>
                    </a:solidFill>
                  </a:tcPr>
                </a:tc>
              </a:tr>
              <a:tr h="273836">
                <a:tc>
                  <a:txBody>
                    <a:bodyPr/>
                    <a:lstStyle/>
                    <a:p>
                      <a:pPr algn="l" fontAlgn="b"/>
                      <a:r>
                        <a:rPr lang="el-GR" sz="900" b="0" i="0" u="none" strike="noStrike">
                          <a:solidFill>
                            <a:srgbClr val="000000"/>
                          </a:solidFill>
                          <a:latin typeface="Calibri"/>
                        </a:rPr>
                        <a:t> </a:t>
                      </a:r>
                    </a:p>
                  </a:txBody>
                  <a:tcPr marL="5467" marR="5467" marT="5467" marB="0" anchor="b">
                    <a:lnL>
                      <a:noFill/>
                    </a:lnL>
                    <a:lnR w="6350" cap="flat" cmpd="sng" algn="ctr">
                      <a:solidFill>
                        <a:srgbClr val="000000"/>
                      </a:solidFill>
                      <a:prstDash val="solid"/>
                      <a:round/>
                      <a:headEnd type="none" w="med" len="med"/>
                      <a:tailEnd type="none" w="med" len="med"/>
                    </a:lnR>
                    <a:lnT>
                      <a:noFill/>
                    </a:lnT>
                    <a:lnB>
                      <a:noFill/>
                    </a:lnB>
                    <a:solidFill>
                      <a:srgbClr val="E76F0B"/>
                    </a:solidFill>
                  </a:tcPr>
                </a:tc>
                <a:tc>
                  <a:txBody>
                    <a:bodyPr/>
                    <a:lstStyle/>
                    <a:p>
                      <a:pPr algn="ctr" fontAlgn="ctr"/>
                      <a:r>
                        <a:rPr lang="el-GR" sz="900" b="0" i="0" u="none" strike="noStrike">
                          <a:solidFill>
                            <a:srgbClr val="000000"/>
                          </a:solidFill>
                          <a:latin typeface="Calibri"/>
                        </a:rPr>
                        <a:t>1</a:t>
                      </a:r>
                    </a:p>
                  </a:txBody>
                  <a:tcPr marL="5467" marR="5467" marT="5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a:txBody>
                    <a:bodyPr/>
                    <a:lstStyle/>
                    <a:p>
                      <a:pPr algn="ctr" fontAlgn="ctr"/>
                      <a:r>
                        <a:rPr lang="el-GR" sz="900" b="0" i="0" u="none" strike="noStrike">
                          <a:solidFill>
                            <a:srgbClr val="000000"/>
                          </a:solidFill>
                          <a:latin typeface="Calibri"/>
                        </a:rPr>
                        <a:t>2</a:t>
                      </a:r>
                    </a:p>
                  </a:txBody>
                  <a:tcPr marL="5467" marR="5467" marT="5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gridSpan="2">
                  <a:txBody>
                    <a:bodyPr/>
                    <a:lstStyle/>
                    <a:p>
                      <a:pPr algn="ctr" fontAlgn="ctr"/>
                      <a:r>
                        <a:rPr lang="el-GR" sz="900" b="0" i="0" u="none" strike="noStrike">
                          <a:solidFill>
                            <a:srgbClr val="000000"/>
                          </a:solidFill>
                          <a:latin typeface="Calibri"/>
                        </a:rPr>
                        <a:t> </a:t>
                      </a:r>
                    </a:p>
                  </a:txBody>
                  <a:tcPr marL="5467" marR="5467" marT="5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6F0B"/>
                    </a:solidFill>
                  </a:tcPr>
                </a:tc>
                <a:tc hMerge="1">
                  <a:txBody>
                    <a:bodyPr/>
                    <a:lstStyle/>
                    <a:p>
                      <a:endParaRPr lang="el-GR"/>
                    </a:p>
                  </a:txBody>
                  <a:tcPr/>
                </a:tc>
                <a:tc>
                  <a:txBody>
                    <a:bodyPr/>
                    <a:lstStyle/>
                    <a:p>
                      <a:pPr algn="l" fontAlgn="b"/>
                      <a:r>
                        <a:rPr lang="el-GR" sz="900" b="0" i="0" u="none" strike="noStrike">
                          <a:solidFill>
                            <a:srgbClr val="000000"/>
                          </a:solidFill>
                          <a:latin typeface="Calibri"/>
                        </a:rPr>
                        <a:t> </a:t>
                      </a:r>
                    </a:p>
                  </a:txBody>
                  <a:tcPr marL="5467" marR="5467" marT="5467" marB="0" anchor="b">
                    <a:lnL w="6350" cap="flat" cmpd="sng" algn="ctr">
                      <a:solidFill>
                        <a:srgbClr val="000000"/>
                      </a:solidFill>
                      <a:prstDash val="solid"/>
                      <a:round/>
                      <a:headEnd type="none" w="med" len="med"/>
                      <a:tailEnd type="none" w="med" len="med"/>
                    </a:lnL>
                    <a:lnR>
                      <a:noFill/>
                    </a:lnR>
                    <a:lnT>
                      <a:noFill/>
                    </a:lnT>
                    <a:lnB>
                      <a:noFill/>
                    </a:lnB>
                    <a:solidFill>
                      <a:srgbClr val="E76F0B"/>
                    </a:solidFill>
                  </a:tcPr>
                </a:tc>
              </a:tr>
              <a:tr h="273836">
                <a:tc>
                  <a:txBody>
                    <a:bodyPr/>
                    <a:lstStyle/>
                    <a:p>
                      <a:pPr algn="l" fontAlgn="b"/>
                      <a:r>
                        <a:rPr lang="el-GR" sz="900" b="0" i="0" u="none" strike="noStrike">
                          <a:solidFill>
                            <a:srgbClr val="000000"/>
                          </a:solidFill>
                          <a:latin typeface="Calibri"/>
                        </a:rPr>
                        <a:t> </a:t>
                      </a:r>
                    </a:p>
                  </a:txBody>
                  <a:tcPr marL="5467" marR="5467" marT="5467" marB="0" anchor="b">
                    <a:lnL>
                      <a:noFill/>
                    </a:lnL>
                    <a:lnR>
                      <a:noFill/>
                    </a:lnR>
                    <a:lnT>
                      <a:noFill/>
                    </a:lnT>
                    <a:lnB>
                      <a:noFill/>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a:noFill/>
                    </a:lnL>
                    <a:lnR>
                      <a:noFill/>
                    </a:lnR>
                    <a:lnT w="6350" cap="flat" cmpd="sng" algn="ctr">
                      <a:solidFill>
                        <a:srgbClr val="000000"/>
                      </a:solidFill>
                      <a:prstDash val="solid"/>
                      <a:round/>
                      <a:headEnd type="none" w="med" len="med"/>
                      <a:tailEnd type="none" w="med" len="med"/>
                    </a:lnT>
                    <a:lnB>
                      <a:noFill/>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a:noFill/>
                    </a:lnL>
                    <a:lnR>
                      <a:noFill/>
                    </a:lnR>
                    <a:lnT w="6350" cap="flat" cmpd="sng" algn="ctr">
                      <a:solidFill>
                        <a:srgbClr val="000000"/>
                      </a:solidFill>
                      <a:prstDash val="solid"/>
                      <a:round/>
                      <a:headEnd type="none" w="med" len="med"/>
                      <a:tailEnd type="none" w="med" len="med"/>
                    </a:lnT>
                    <a:lnB>
                      <a:noFill/>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a:noFill/>
                    </a:lnL>
                    <a:lnR>
                      <a:noFill/>
                    </a:lnR>
                    <a:lnT w="6350" cap="flat" cmpd="sng" algn="ctr">
                      <a:solidFill>
                        <a:srgbClr val="000000"/>
                      </a:solidFill>
                      <a:prstDash val="solid"/>
                      <a:round/>
                      <a:headEnd type="none" w="med" len="med"/>
                      <a:tailEnd type="none" w="med" len="med"/>
                    </a:lnT>
                    <a:lnB>
                      <a:noFill/>
                    </a:lnB>
                    <a:solidFill>
                      <a:srgbClr val="E76F0B"/>
                    </a:solidFill>
                  </a:tcPr>
                </a:tc>
                <a:tc>
                  <a:txBody>
                    <a:bodyPr/>
                    <a:lstStyle/>
                    <a:p>
                      <a:pPr algn="l" fontAlgn="b"/>
                      <a:r>
                        <a:rPr lang="el-GR" sz="900" b="0" i="0" u="none" strike="noStrike">
                          <a:solidFill>
                            <a:srgbClr val="000000"/>
                          </a:solidFill>
                          <a:latin typeface="Calibri"/>
                        </a:rPr>
                        <a:t> </a:t>
                      </a:r>
                    </a:p>
                  </a:txBody>
                  <a:tcPr marL="5467" marR="5467" marT="5467" marB="0" anchor="b">
                    <a:lnL>
                      <a:noFill/>
                    </a:lnL>
                    <a:lnR>
                      <a:noFill/>
                    </a:lnR>
                    <a:lnT w="6350" cap="flat" cmpd="sng" algn="ctr">
                      <a:solidFill>
                        <a:srgbClr val="000000"/>
                      </a:solidFill>
                      <a:prstDash val="solid"/>
                      <a:round/>
                      <a:headEnd type="none" w="med" len="med"/>
                      <a:tailEnd type="none" w="med" len="med"/>
                    </a:lnT>
                    <a:lnB>
                      <a:noFill/>
                    </a:lnB>
                    <a:solidFill>
                      <a:srgbClr val="E76F0B"/>
                    </a:solidFill>
                  </a:tcPr>
                </a:tc>
                <a:tc>
                  <a:txBody>
                    <a:bodyPr/>
                    <a:lstStyle/>
                    <a:p>
                      <a:pPr algn="l" fontAlgn="b"/>
                      <a:r>
                        <a:rPr lang="el-GR" sz="900" b="0" i="0" u="none" strike="noStrike" dirty="0">
                          <a:solidFill>
                            <a:srgbClr val="000000"/>
                          </a:solidFill>
                          <a:latin typeface="Calibri"/>
                        </a:rPr>
                        <a:t> </a:t>
                      </a:r>
                    </a:p>
                  </a:txBody>
                  <a:tcPr marL="5467" marR="5467" marT="5467" marB="0" anchor="b">
                    <a:lnL>
                      <a:noFill/>
                    </a:lnL>
                    <a:lnR>
                      <a:noFill/>
                    </a:lnR>
                    <a:lnT>
                      <a:noFill/>
                    </a:lnT>
                    <a:lnB>
                      <a:noFill/>
                    </a:lnB>
                    <a:solidFill>
                      <a:srgbClr val="E76F0B"/>
                    </a:solidFill>
                  </a:tcPr>
                </a:tc>
              </a:tr>
            </a:tbl>
          </a:graphicData>
        </a:graphic>
      </p:graphicFrame>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dStudPres">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E32EAD7-6EF3-49D2-8A82-39B0A4514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1686</Words>
  <Application>Microsoft Office PowerPoint</Application>
  <PresentationFormat>Προβολή στην οθόνη (4:3)</PresentationFormat>
  <Paragraphs>288</Paragraphs>
  <Slides>21</Slides>
  <Notes>20</Notes>
  <HiddenSlides>2</HiddenSlides>
  <MMClips>0</MMClips>
  <ScaleCrop>false</ScaleCrop>
  <HeadingPairs>
    <vt:vector size="4" baseType="variant">
      <vt:variant>
        <vt:lpstr>Θέμα</vt:lpstr>
      </vt:variant>
      <vt:variant>
        <vt:i4>1</vt:i4>
      </vt:variant>
      <vt:variant>
        <vt:lpstr>Τίτλοι διαφανειών</vt:lpstr>
      </vt:variant>
      <vt:variant>
        <vt:i4>21</vt:i4>
      </vt:variant>
    </vt:vector>
  </HeadingPairs>
  <TitlesOfParts>
    <vt:vector size="22" baseType="lpstr">
      <vt:lpstr>EdStudPres</vt:lpstr>
      <vt:lpstr>RoboESL activities at  56th Junior High School of Athens   Activities and experiences from our implementations </vt:lpstr>
      <vt:lpstr>Overview</vt:lpstr>
      <vt:lpstr>Project description: Objective</vt:lpstr>
      <vt:lpstr>Project description: General Impressions</vt:lpstr>
      <vt:lpstr>Διαφάνεια 5</vt:lpstr>
      <vt:lpstr>Project implementation and methodology</vt:lpstr>
      <vt:lpstr>Project implementation and methodology Prepared the implementations (Set up the physical environment, familiarization) </vt:lpstr>
      <vt:lpstr>Project implementation and methodology Decided about the activities and the ways they would be introduced </vt:lpstr>
      <vt:lpstr>Project implementation and methodology Process / Methodology</vt:lpstr>
      <vt:lpstr>Project implementation and methodology Process / Methodology</vt:lpstr>
      <vt:lpstr>Project implementation and methodology Project activities</vt:lpstr>
      <vt:lpstr>Project implementation and methodology Project activities</vt:lpstr>
      <vt:lpstr>Project implementation and methodology  Computer Science – Technology lessons. Interdisciplinary activities about the sunflower effect</vt:lpstr>
      <vt:lpstr>Project implementation and methodology Constructivist pedagogy -   Activities</vt:lpstr>
      <vt:lpstr>Project implementation and methodology Problem Based Model*</vt:lpstr>
      <vt:lpstr>Key Findings / Results                           quality results / cases</vt:lpstr>
      <vt:lpstr>Key Findings / Results                           quality results / cases</vt:lpstr>
      <vt:lpstr>Key Findings / Results                           quality results / cases</vt:lpstr>
      <vt:lpstr>Conclusions</vt:lpstr>
      <vt:lpstr>Photos from dissemination of the project Athens Science Festivals 2016 and 2017 / Conference &amp; Exhibition RoboESL / Workshops in our lab</vt:lpstr>
      <vt:lpstr>Διαφάνεια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2017-02-19T13:29:06Z</dcterms:created>
  <dcterms:modified xsi:type="dcterms:W3CDTF">2017-05-12T08:15:55Z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TC101671259990</vt:lpwstr>
  </property>
</Properties>
</file>