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5"/>
  </p:notesMasterIdLst>
  <p:sldIdLst>
    <p:sldId id="256" r:id="rId2"/>
    <p:sldId id="258" r:id="rId3"/>
    <p:sldId id="263" r:id="rId4"/>
    <p:sldId id="271" r:id="rId5"/>
    <p:sldId id="276" r:id="rId6"/>
    <p:sldId id="277" r:id="rId7"/>
    <p:sldId id="278" r:id="rId8"/>
    <p:sldId id="279" r:id="rId9"/>
    <p:sldId id="280" r:id="rId10"/>
    <p:sldId id="281" r:id="rId11"/>
    <p:sldId id="282" r:id="rId12"/>
    <p:sldId id="260" r:id="rId13"/>
    <p:sldId id="275"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793D81CF-94F2-401A-BA57-92F5A7B2D0C5}" styleName="Μεσαίο στυλ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83945" autoAdjust="0"/>
  </p:normalViewPr>
  <p:slideViewPr>
    <p:cSldViewPr snapToGrid="0">
      <p:cViewPr varScale="1">
        <p:scale>
          <a:sx n="75" d="100"/>
          <a:sy n="75" d="100"/>
        </p:scale>
        <p:origin x="-1445"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32F447-F862-412A-BB0F-601912C23C2D}" type="datetimeFigureOut">
              <a:rPr lang="en-GB" smtClean="0"/>
              <a:t>08/05/2017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FE2A6A-B185-415D-9A38-9539AFD622FC}" type="slidenum">
              <a:rPr lang="en-GB" smtClean="0"/>
              <a:t>‹#›</a:t>
            </a:fld>
            <a:endParaRPr lang="en-GB"/>
          </a:p>
        </p:txBody>
      </p:sp>
    </p:spTree>
    <p:extLst>
      <p:ext uri="{BB962C8B-B14F-4D97-AF65-F5344CB8AC3E}">
        <p14:creationId xmlns:p14="http://schemas.microsoft.com/office/powerpoint/2010/main" val="2926134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FE2A6A-B185-415D-9A38-9539AFD622FC}" type="slidenum">
              <a:rPr lang="en-GB" smtClean="0"/>
              <a:t>1</a:t>
            </a:fld>
            <a:endParaRPr lang="en-GB"/>
          </a:p>
        </p:txBody>
      </p:sp>
    </p:spTree>
    <p:extLst>
      <p:ext uri="{BB962C8B-B14F-4D97-AF65-F5344CB8AC3E}">
        <p14:creationId xmlns:p14="http://schemas.microsoft.com/office/powerpoint/2010/main" val="635016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36FE2A6A-B185-415D-9A38-9539AFD622FC}" type="slidenum">
              <a:rPr lang="en-GB" smtClean="0"/>
              <a:t>11</a:t>
            </a:fld>
            <a:endParaRPr lang="en-GB"/>
          </a:p>
        </p:txBody>
      </p:sp>
    </p:spTree>
    <p:extLst>
      <p:ext uri="{BB962C8B-B14F-4D97-AF65-F5344CB8AC3E}">
        <p14:creationId xmlns:p14="http://schemas.microsoft.com/office/powerpoint/2010/main" val="4159433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to</a:t>
            </a:r>
            <a:r>
              <a:rPr lang="en-US" baseline="0" dirty="0" smtClean="0"/>
              <a:t> state the </a:t>
            </a:r>
            <a:endParaRPr lang="en-GB" dirty="0"/>
          </a:p>
        </p:txBody>
      </p:sp>
      <p:sp>
        <p:nvSpPr>
          <p:cNvPr id="4" name="Slide Number Placeholder 3"/>
          <p:cNvSpPr>
            <a:spLocks noGrp="1"/>
          </p:cNvSpPr>
          <p:nvPr>
            <p:ph type="sldNum" sz="quarter" idx="10"/>
          </p:nvPr>
        </p:nvSpPr>
        <p:spPr/>
        <p:txBody>
          <a:bodyPr/>
          <a:lstStyle/>
          <a:p>
            <a:fld id="{36FE2A6A-B185-415D-9A38-9539AFD622FC}" type="slidenum">
              <a:rPr lang="en-GB" smtClean="0"/>
              <a:t>3</a:t>
            </a:fld>
            <a:endParaRPr lang="en-GB"/>
          </a:p>
        </p:txBody>
      </p:sp>
    </p:spTree>
    <p:extLst>
      <p:ext uri="{BB962C8B-B14F-4D97-AF65-F5344CB8AC3E}">
        <p14:creationId xmlns:p14="http://schemas.microsoft.com/office/powerpoint/2010/main" val="1750562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36FE2A6A-B185-415D-9A38-9539AFD622FC}" type="slidenum">
              <a:rPr lang="en-GB" smtClean="0"/>
              <a:t>4</a:t>
            </a:fld>
            <a:endParaRPr lang="en-GB"/>
          </a:p>
        </p:txBody>
      </p:sp>
    </p:spTree>
    <p:extLst>
      <p:ext uri="{BB962C8B-B14F-4D97-AF65-F5344CB8AC3E}">
        <p14:creationId xmlns:p14="http://schemas.microsoft.com/office/powerpoint/2010/main" val="4159433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36FE2A6A-B185-415D-9A38-9539AFD622FC}" type="slidenum">
              <a:rPr lang="en-GB" smtClean="0"/>
              <a:t>5</a:t>
            </a:fld>
            <a:endParaRPr lang="en-GB"/>
          </a:p>
        </p:txBody>
      </p:sp>
    </p:spTree>
    <p:extLst>
      <p:ext uri="{BB962C8B-B14F-4D97-AF65-F5344CB8AC3E}">
        <p14:creationId xmlns:p14="http://schemas.microsoft.com/office/powerpoint/2010/main" val="4159433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36FE2A6A-B185-415D-9A38-9539AFD622FC}" type="slidenum">
              <a:rPr lang="en-GB" smtClean="0"/>
              <a:t>6</a:t>
            </a:fld>
            <a:endParaRPr lang="en-GB"/>
          </a:p>
        </p:txBody>
      </p:sp>
    </p:spTree>
    <p:extLst>
      <p:ext uri="{BB962C8B-B14F-4D97-AF65-F5344CB8AC3E}">
        <p14:creationId xmlns:p14="http://schemas.microsoft.com/office/powerpoint/2010/main" val="4159433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36FE2A6A-B185-415D-9A38-9539AFD622FC}" type="slidenum">
              <a:rPr lang="en-GB" smtClean="0"/>
              <a:t>7</a:t>
            </a:fld>
            <a:endParaRPr lang="en-GB"/>
          </a:p>
        </p:txBody>
      </p:sp>
    </p:spTree>
    <p:extLst>
      <p:ext uri="{BB962C8B-B14F-4D97-AF65-F5344CB8AC3E}">
        <p14:creationId xmlns:p14="http://schemas.microsoft.com/office/powerpoint/2010/main" val="4159433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36FE2A6A-B185-415D-9A38-9539AFD622FC}" type="slidenum">
              <a:rPr lang="en-GB" smtClean="0"/>
              <a:t>8</a:t>
            </a:fld>
            <a:endParaRPr lang="en-GB"/>
          </a:p>
        </p:txBody>
      </p:sp>
    </p:spTree>
    <p:extLst>
      <p:ext uri="{BB962C8B-B14F-4D97-AF65-F5344CB8AC3E}">
        <p14:creationId xmlns:p14="http://schemas.microsoft.com/office/powerpoint/2010/main" val="4159433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36FE2A6A-B185-415D-9A38-9539AFD622FC}" type="slidenum">
              <a:rPr lang="en-GB" smtClean="0"/>
              <a:t>9</a:t>
            </a:fld>
            <a:endParaRPr lang="en-GB"/>
          </a:p>
        </p:txBody>
      </p:sp>
    </p:spTree>
    <p:extLst>
      <p:ext uri="{BB962C8B-B14F-4D97-AF65-F5344CB8AC3E}">
        <p14:creationId xmlns:p14="http://schemas.microsoft.com/office/powerpoint/2010/main" val="4159433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36FE2A6A-B185-415D-9A38-9539AFD622FC}" type="slidenum">
              <a:rPr lang="en-GB" smtClean="0"/>
              <a:t>10</a:t>
            </a:fld>
            <a:endParaRPr lang="en-GB"/>
          </a:p>
        </p:txBody>
      </p:sp>
    </p:spTree>
    <p:extLst>
      <p:ext uri="{BB962C8B-B14F-4D97-AF65-F5344CB8AC3E}">
        <p14:creationId xmlns:p14="http://schemas.microsoft.com/office/powerpoint/2010/main" val="4159433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
        <p:nvSpPr>
          <p:cNvPr id="17" name="Date Placeholder 3"/>
          <p:cNvSpPr>
            <a:spLocks noGrp="1"/>
          </p:cNvSpPr>
          <p:nvPr>
            <p:ph type="dt" sz="half" idx="10"/>
          </p:nvPr>
        </p:nvSpPr>
        <p:spPr>
          <a:xfrm>
            <a:off x="7098479" y="6340402"/>
            <a:ext cx="1103324" cy="365125"/>
          </a:xfrm>
          <a:prstGeom prst="rect">
            <a:avLst/>
          </a:prstGeom>
        </p:spPr>
        <p:txBody>
          <a:bodyPr/>
          <a:lstStyle>
            <a:lvl1pPr algn="r">
              <a:defRPr sz="1400"/>
            </a:lvl1pPr>
          </a:lstStyle>
          <a:p>
            <a:r>
              <a:rPr lang="en-GB" smtClean="0"/>
              <a:t>26/10/2015</a:t>
            </a:r>
            <a:endParaRPr lang="en-GB" dirty="0"/>
          </a:p>
        </p:txBody>
      </p:sp>
      <p:sp>
        <p:nvSpPr>
          <p:cNvPr id="18" name="Footer Placeholder 4"/>
          <p:cNvSpPr>
            <a:spLocks noGrp="1"/>
          </p:cNvSpPr>
          <p:nvPr>
            <p:ph type="ftr" sz="quarter" idx="11"/>
          </p:nvPr>
        </p:nvSpPr>
        <p:spPr>
          <a:xfrm>
            <a:off x="1783961" y="6340402"/>
            <a:ext cx="5314517" cy="365125"/>
          </a:xfrm>
          <a:prstGeom prst="rect">
            <a:avLst/>
          </a:prstGeom>
        </p:spPr>
        <p:txBody>
          <a:bodyPr/>
          <a:lstStyle>
            <a:lvl1pPr algn="r">
              <a:defRPr sz="1400"/>
            </a:lvl1pPr>
          </a:lstStyle>
          <a:p>
            <a:r>
              <a:rPr lang="en-GB" b="1" dirty="0" smtClean="0">
                <a:solidFill>
                  <a:schemeClr val="bg1"/>
                </a:solidFill>
              </a:rPr>
              <a:t>EAI International Conf</a:t>
            </a:r>
            <a:r>
              <a:rPr lang="en-GB" b="1" dirty="0" smtClean="0"/>
              <a:t>erence on Cloud, Networking for IoT systems</a:t>
            </a:r>
            <a:endParaRPr lang="en-GB" b="1" dirty="0"/>
          </a:p>
        </p:txBody>
      </p:sp>
      <p:sp>
        <p:nvSpPr>
          <p:cNvPr id="19" name="Slide Number Placeholder 5"/>
          <p:cNvSpPr>
            <a:spLocks noGrp="1"/>
          </p:cNvSpPr>
          <p:nvPr>
            <p:ph type="sldNum" sz="quarter" idx="12"/>
          </p:nvPr>
        </p:nvSpPr>
        <p:spPr>
          <a:xfrm>
            <a:off x="8258967" y="6340402"/>
            <a:ext cx="536690" cy="365125"/>
          </a:xfrm>
          <a:prstGeom prst="rect">
            <a:avLst/>
          </a:prstGeom>
        </p:spPr>
        <p:txBody>
          <a:bodyPr/>
          <a:lstStyle>
            <a:lvl1pPr>
              <a:defRPr sz="1400"/>
            </a:lvl1pPr>
          </a:lstStyle>
          <a:p>
            <a:fld id="{1A594265-5876-4A98-95AA-380EE7404614}" type="slidenum">
              <a:rPr lang="en-GB" smtClean="0"/>
              <a:pPr/>
              <a:t>‹#›</a:t>
            </a:fld>
            <a:endParaRPr lang="en-GB" dirty="0"/>
          </a:p>
        </p:txBody>
      </p:sp>
    </p:spTree>
    <p:extLst>
      <p:ext uri="{BB962C8B-B14F-4D97-AF65-F5344CB8AC3E}">
        <p14:creationId xmlns:p14="http://schemas.microsoft.com/office/powerpoint/2010/main" val="27109136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7358679" y="6116070"/>
            <a:ext cx="857473" cy="365125"/>
          </a:xfrm>
          <a:prstGeom prst="rect">
            <a:avLst/>
          </a:prstGeom>
        </p:spPr>
        <p:txBody>
          <a:bodyPr/>
          <a:lstStyle/>
          <a:p>
            <a:r>
              <a:rPr lang="en-GB" smtClean="0"/>
              <a:t>26/10/2015</a:t>
            </a:r>
            <a:endParaRPr lang="en-GB"/>
          </a:p>
        </p:txBody>
      </p:sp>
      <p:sp>
        <p:nvSpPr>
          <p:cNvPr id="6" name="Footer Placeholder 5"/>
          <p:cNvSpPr>
            <a:spLocks noGrp="1"/>
          </p:cNvSpPr>
          <p:nvPr>
            <p:ph type="ftr" sz="quarter" idx="11"/>
          </p:nvPr>
        </p:nvSpPr>
        <p:spPr>
          <a:xfrm>
            <a:off x="1986997" y="6116070"/>
            <a:ext cx="5314517" cy="365125"/>
          </a:xfrm>
          <a:prstGeom prst="rect">
            <a:avLst/>
          </a:prstGeom>
        </p:spPr>
        <p:txBody>
          <a:bodyPr/>
          <a:lstStyle/>
          <a:p>
            <a:r>
              <a:rPr lang="en-GB" smtClean="0"/>
              <a:t>EAI International Conference on Cloud, Networking for IoT systems</a:t>
            </a:r>
            <a:endParaRPr lang="en-GB"/>
          </a:p>
        </p:txBody>
      </p:sp>
      <p:sp>
        <p:nvSpPr>
          <p:cNvPr id="7" name="Slide Number Placeholder 6"/>
          <p:cNvSpPr>
            <a:spLocks noGrp="1"/>
          </p:cNvSpPr>
          <p:nvPr>
            <p:ph type="sldNum" sz="quarter" idx="12"/>
          </p:nvPr>
        </p:nvSpPr>
        <p:spPr>
          <a:xfrm>
            <a:off x="8273317" y="6116070"/>
            <a:ext cx="413483" cy="365125"/>
          </a:xfrm>
          <a:prstGeom prst="rect">
            <a:avLst/>
          </a:prstGeom>
        </p:spPr>
        <p:txBody>
          <a:bodyPr/>
          <a:lstStyle/>
          <a:p>
            <a:fld id="{1A594265-5876-4A98-95AA-380EE7404614}" type="slidenum">
              <a:rPr lang="en-GB" smtClean="0"/>
              <a:t>‹#›</a:t>
            </a:fld>
            <a:endParaRPr lang="en-GB"/>
          </a:p>
        </p:txBody>
      </p:sp>
    </p:spTree>
    <p:extLst>
      <p:ext uri="{BB962C8B-B14F-4D97-AF65-F5344CB8AC3E}">
        <p14:creationId xmlns:p14="http://schemas.microsoft.com/office/powerpoint/2010/main" val="428450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358679" y="6116070"/>
            <a:ext cx="857473" cy="365125"/>
          </a:xfrm>
          <a:prstGeom prst="rect">
            <a:avLst/>
          </a:prstGeom>
        </p:spPr>
        <p:txBody>
          <a:bodyPr/>
          <a:lstStyle/>
          <a:p>
            <a:r>
              <a:rPr lang="en-GB" smtClean="0"/>
              <a:t>26/10/2015</a:t>
            </a:r>
            <a:endParaRPr lang="en-GB"/>
          </a:p>
        </p:txBody>
      </p:sp>
      <p:sp>
        <p:nvSpPr>
          <p:cNvPr id="5" name="Footer Placeholder 4"/>
          <p:cNvSpPr>
            <a:spLocks noGrp="1"/>
          </p:cNvSpPr>
          <p:nvPr>
            <p:ph type="ftr" sz="quarter" idx="11"/>
          </p:nvPr>
        </p:nvSpPr>
        <p:spPr>
          <a:xfrm>
            <a:off x="1986997" y="6116070"/>
            <a:ext cx="5314517" cy="365125"/>
          </a:xfrm>
          <a:prstGeom prst="rect">
            <a:avLst/>
          </a:prstGeom>
        </p:spPr>
        <p:txBody>
          <a:bodyPr/>
          <a:lstStyle/>
          <a:p>
            <a:r>
              <a:rPr lang="en-GB" smtClean="0"/>
              <a:t>EAI International Conference on Cloud, Networking for IoT systems</a:t>
            </a:r>
            <a:endParaRPr lang="en-GB"/>
          </a:p>
        </p:txBody>
      </p:sp>
      <p:sp>
        <p:nvSpPr>
          <p:cNvPr id="6" name="Slide Number Placeholder 5"/>
          <p:cNvSpPr>
            <a:spLocks noGrp="1"/>
          </p:cNvSpPr>
          <p:nvPr>
            <p:ph type="sldNum" sz="quarter" idx="12"/>
          </p:nvPr>
        </p:nvSpPr>
        <p:spPr>
          <a:xfrm>
            <a:off x="8273317" y="6116070"/>
            <a:ext cx="413483" cy="365125"/>
          </a:xfrm>
          <a:prstGeom prst="rect">
            <a:avLst/>
          </a:prstGeom>
        </p:spPr>
        <p:txBody>
          <a:bodyPr/>
          <a:lstStyle/>
          <a:p>
            <a:fld id="{1A594265-5876-4A98-95AA-380EE7404614}" type="slidenum">
              <a:rPr lang="en-GB" smtClean="0"/>
              <a:t>‹#›</a:t>
            </a:fld>
            <a:endParaRPr lang="en-GB"/>
          </a:p>
        </p:txBody>
      </p:sp>
    </p:spTree>
    <p:extLst>
      <p:ext uri="{BB962C8B-B14F-4D97-AF65-F5344CB8AC3E}">
        <p14:creationId xmlns:p14="http://schemas.microsoft.com/office/powerpoint/2010/main" val="3402511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358679" y="6116070"/>
            <a:ext cx="857473" cy="365125"/>
          </a:xfrm>
          <a:prstGeom prst="rect">
            <a:avLst/>
          </a:prstGeom>
        </p:spPr>
        <p:txBody>
          <a:bodyPr/>
          <a:lstStyle/>
          <a:p>
            <a:r>
              <a:rPr lang="en-GB" smtClean="0"/>
              <a:t>26/10/2015</a:t>
            </a:r>
            <a:endParaRPr lang="en-GB"/>
          </a:p>
        </p:txBody>
      </p:sp>
      <p:sp>
        <p:nvSpPr>
          <p:cNvPr id="5" name="Footer Placeholder 4"/>
          <p:cNvSpPr>
            <a:spLocks noGrp="1"/>
          </p:cNvSpPr>
          <p:nvPr>
            <p:ph type="ftr" sz="quarter" idx="11"/>
          </p:nvPr>
        </p:nvSpPr>
        <p:spPr>
          <a:xfrm>
            <a:off x="1986997" y="6116070"/>
            <a:ext cx="5314517" cy="365125"/>
          </a:xfrm>
          <a:prstGeom prst="rect">
            <a:avLst/>
          </a:prstGeom>
        </p:spPr>
        <p:txBody>
          <a:bodyPr/>
          <a:lstStyle/>
          <a:p>
            <a:r>
              <a:rPr lang="en-GB" smtClean="0"/>
              <a:t>EAI International Conference on Cloud, Networking for IoT systems</a:t>
            </a:r>
            <a:endParaRPr lang="en-GB"/>
          </a:p>
        </p:txBody>
      </p:sp>
      <p:sp>
        <p:nvSpPr>
          <p:cNvPr id="6" name="Slide Number Placeholder 5"/>
          <p:cNvSpPr>
            <a:spLocks noGrp="1"/>
          </p:cNvSpPr>
          <p:nvPr>
            <p:ph type="sldNum" sz="quarter" idx="12"/>
          </p:nvPr>
        </p:nvSpPr>
        <p:spPr>
          <a:xfrm>
            <a:off x="8273317" y="6116070"/>
            <a:ext cx="413483" cy="365125"/>
          </a:xfrm>
          <a:prstGeom prst="rect">
            <a:avLst/>
          </a:prstGeom>
        </p:spPr>
        <p:txBody>
          <a:bodyPr/>
          <a:lstStyle/>
          <a:p>
            <a:fld id="{1A594265-5876-4A98-95AA-380EE7404614}" type="slidenum">
              <a:rPr lang="en-GB" smtClean="0"/>
              <a:t>‹#›</a:t>
            </a:fld>
            <a:endParaRPr lang="en-GB"/>
          </a:p>
        </p:txBody>
      </p:sp>
    </p:spTree>
    <p:extLst>
      <p:ext uri="{BB962C8B-B14F-4D97-AF65-F5344CB8AC3E}">
        <p14:creationId xmlns:p14="http://schemas.microsoft.com/office/powerpoint/2010/main" val="4029462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358679" y="6116070"/>
            <a:ext cx="857473" cy="365125"/>
          </a:xfrm>
          <a:prstGeom prst="rect">
            <a:avLst/>
          </a:prstGeom>
        </p:spPr>
        <p:txBody>
          <a:bodyPr/>
          <a:lstStyle/>
          <a:p>
            <a:r>
              <a:rPr lang="en-GB" smtClean="0"/>
              <a:t>26/10/2015</a:t>
            </a:r>
            <a:endParaRPr lang="en-GB"/>
          </a:p>
        </p:txBody>
      </p:sp>
      <p:sp>
        <p:nvSpPr>
          <p:cNvPr id="5" name="Footer Placeholder 4"/>
          <p:cNvSpPr>
            <a:spLocks noGrp="1"/>
          </p:cNvSpPr>
          <p:nvPr>
            <p:ph type="ftr" sz="quarter" idx="11"/>
          </p:nvPr>
        </p:nvSpPr>
        <p:spPr>
          <a:xfrm>
            <a:off x="1986997" y="6116070"/>
            <a:ext cx="5314517" cy="365125"/>
          </a:xfrm>
          <a:prstGeom prst="rect">
            <a:avLst/>
          </a:prstGeom>
        </p:spPr>
        <p:txBody>
          <a:bodyPr/>
          <a:lstStyle/>
          <a:p>
            <a:r>
              <a:rPr lang="en-GB" smtClean="0"/>
              <a:t>EAI International Conference on Cloud, Networking for IoT systems</a:t>
            </a:r>
            <a:endParaRPr lang="en-GB"/>
          </a:p>
        </p:txBody>
      </p:sp>
      <p:sp>
        <p:nvSpPr>
          <p:cNvPr id="6" name="Slide Number Placeholder 5"/>
          <p:cNvSpPr>
            <a:spLocks noGrp="1"/>
          </p:cNvSpPr>
          <p:nvPr>
            <p:ph type="sldNum" sz="quarter" idx="12"/>
          </p:nvPr>
        </p:nvSpPr>
        <p:spPr>
          <a:xfrm>
            <a:off x="8273317" y="6116070"/>
            <a:ext cx="413483" cy="365125"/>
          </a:xfrm>
          <a:prstGeom prst="rect">
            <a:avLst/>
          </a:prstGeom>
        </p:spPr>
        <p:txBody>
          <a:bodyPr/>
          <a:lstStyle/>
          <a:p>
            <a:fld id="{1A594265-5876-4A98-95AA-380EE7404614}" type="slidenum">
              <a:rPr lang="en-GB" smtClean="0"/>
              <a:t>‹#›</a:t>
            </a:fld>
            <a:endParaRPr lang="en-GB"/>
          </a:p>
        </p:txBody>
      </p:sp>
    </p:spTree>
    <p:extLst>
      <p:ext uri="{BB962C8B-B14F-4D97-AF65-F5344CB8AC3E}">
        <p14:creationId xmlns:p14="http://schemas.microsoft.com/office/powerpoint/2010/main" val="4142963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358679" y="6116070"/>
            <a:ext cx="857473" cy="365125"/>
          </a:xfrm>
          <a:prstGeom prst="rect">
            <a:avLst/>
          </a:prstGeom>
        </p:spPr>
        <p:txBody>
          <a:bodyPr/>
          <a:lstStyle/>
          <a:p>
            <a:r>
              <a:rPr lang="en-GB" smtClean="0"/>
              <a:t>26/10/2015</a:t>
            </a:r>
            <a:endParaRPr lang="en-GB"/>
          </a:p>
        </p:txBody>
      </p:sp>
      <p:sp>
        <p:nvSpPr>
          <p:cNvPr id="5" name="Footer Placeholder 4"/>
          <p:cNvSpPr>
            <a:spLocks noGrp="1"/>
          </p:cNvSpPr>
          <p:nvPr>
            <p:ph type="ftr" sz="quarter" idx="11"/>
          </p:nvPr>
        </p:nvSpPr>
        <p:spPr>
          <a:xfrm>
            <a:off x="1986997" y="6116070"/>
            <a:ext cx="5314517" cy="365125"/>
          </a:xfrm>
          <a:prstGeom prst="rect">
            <a:avLst/>
          </a:prstGeom>
        </p:spPr>
        <p:txBody>
          <a:bodyPr/>
          <a:lstStyle/>
          <a:p>
            <a:r>
              <a:rPr lang="en-GB" smtClean="0"/>
              <a:t>EAI International Conference on Cloud, Networking for IoT systems</a:t>
            </a:r>
            <a:endParaRPr lang="en-GB"/>
          </a:p>
        </p:txBody>
      </p:sp>
      <p:sp>
        <p:nvSpPr>
          <p:cNvPr id="6" name="Slide Number Placeholder 5"/>
          <p:cNvSpPr>
            <a:spLocks noGrp="1"/>
          </p:cNvSpPr>
          <p:nvPr>
            <p:ph type="sldNum" sz="quarter" idx="12"/>
          </p:nvPr>
        </p:nvSpPr>
        <p:spPr>
          <a:xfrm>
            <a:off x="8273317" y="6116070"/>
            <a:ext cx="413483" cy="365125"/>
          </a:xfrm>
          <a:prstGeom prst="rect">
            <a:avLst/>
          </a:prstGeom>
        </p:spPr>
        <p:txBody>
          <a:bodyPr/>
          <a:lstStyle/>
          <a:p>
            <a:fld id="{1A594265-5876-4A98-95AA-380EE7404614}" type="slidenum">
              <a:rPr lang="en-GB" smtClean="0"/>
              <a:t>‹#›</a:t>
            </a:fld>
            <a:endParaRPr lang="en-GB"/>
          </a:p>
        </p:txBody>
      </p:sp>
    </p:spTree>
    <p:extLst>
      <p:ext uri="{BB962C8B-B14F-4D97-AF65-F5344CB8AC3E}">
        <p14:creationId xmlns:p14="http://schemas.microsoft.com/office/powerpoint/2010/main" val="1161415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358679" y="6116070"/>
            <a:ext cx="857473" cy="365125"/>
          </a:xfrm>
          <a:prstGeom prst="rect">
            <a:avLst/>
          </a:prstGeom>
        </p:spPr>
        <p:txBody>
          <a:bodyPr/>
          <a:lstStyle/>
          <a:p>
            <a:r>
              <a:rPr lang="en-GB" smtClean="0"/>
              <a:t>26/10/2015</a:t>
            </a:r>
            <a:endParaRPr lang="en-GB"/>
          </a:p>
        </p:txBody>
      </p:sp>
      <p:sp>
        <p:nvSpPr>
          <p:cNvPr id="5" name="Footer Placeholder 4"/>
          <p:cNvSpPr>
            <a:spLocks noGrp="1"/>
          </p:cNvSpPr>
          <p:nvPr>
            <p:ph type="ftr" sz="quarter" idx="11"/>
          </p:nvPr>
        </p:nvSpPr>
        <p:spPr>
          <a:xfrm>
            <a:off x="1986997" y="6116070"/>
            <a:ext cx="5314517" cy="365125"/>
          </a:xfrm>
          <a:prstGeom prst="rect">
            <a:avLst/>
          </a:prstGeom>
        </p:spPr>
        <p:txBody>
          <a:bodyPr/>
          <a:lstStyle/>
          <a:p>
            <a:r>
              <a:rPr lang="en-GB" smtClean="0"/>
              <a:t>EAI International Conference on Cloud, Networking for IoT systems</a:t>
            </a:r>
            <a:endParaRPr lang="en-GB"/>
          </a:p>
        </p:txBody>
      </p:sp>
      <p:sp>
        <p:nvSpPr>
          <p:cNvPr id="6" name="Slide Number Placeholder 5"/>
          <p:cNvSpPr>
            <a:spLocks noGrp="1"/>
          </p:cNvSpPr>
          <p:nvPr>
            <p:ph type="sldNum" sz="quarter" idx="12"/>
          </p:nvPr>
        </p:nvSpPr>
        <p:spPr>
          <a:xfrm>
            <a:off x="8273317" y="6116070"/>
            <a:ext cx="413483" cy="365125"/>
          </a:xfrm>
          <a:prstGeom prst="rect">
            <a:avLst/>
          </a:prstGeom>
        </p:spPr>
        <p:txBody>
          <a:bodyPr/>
          <a:lstStyle/>
          <a:p>
            <a:fld id="{1A594265-5876-4A98-95AA-380EE7404614}" type="slidenum">
              <a:rPr lang="en-GB" smtClean="0"/>
              <a:t>‹#›</a:t>
            </a:fld>
            <a:endParaRPr lang="en-GB"/>
          </a:p>
        </p:txBody>
      </p:sp>
    </p:spTree>
    <p:extLst>
      <p:ext uri="{BB962C8B-B14F-4D97-AF65-F5344CB8AC3E}">
        <p14:creationId xmlns:p14="http://schemas.microsoft.com/office/powerpoint/2010/main" val="1244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58679" y="6116070"/>
            <a:ext cx="857473" cy="365125"/>
          </a:xfrm>
          <a:prstGeom prst="rect">
            <a:avLst/>
          </a:prstGeom>
        </p:spPr>
        <p:txBody>
          <a:bodyPr/>
          <a:lstStyle/>
          <a:p>
            <a:r>
              <a:rPr lang="en-GB" smtClean="0"/>
              <a:t>26/10/2015</a:t>
            </a:r>
            <a:endParaRPr lang="en-GB"/>
          </a:p>
        </p:txBody>
      </p:sp>
      <p:sp>
        <p:nvSpPr>
          <p:cNvPr id="5" name="Footer Placeholder 4"/>
          <p:cNvSpPr>
            <a:spLocks noGrp="1"/>
          </p:cNvSpPr>
          <p:nvPr>
            <p:ph type="ftr" sz="quarter" idx="11"/>
          </p:nvPr>
        </p:nvSpPr>
        <p:spPr>
          <a:xfrm>
            <a:off x="1986997" y="6116070"/>
            <a:ext cx="5314517" cy="365125"/>
          </a:xfrm>
          <a:prstGeom prst="rect">
            <a:avLst/>
          </a:prstGeom>
        </p:spPr>
        <p:txBody>
          <a:bodyPr/>
          <a:lstStyle/>
          <a:p>
            <a:r>
              <a:rPr lang="en-GB" smtClean="0"/>
              <a:t>EAI International Conference on Cloud, Networking for IoT systems</a:t>
            </a:r>
            <a:endParaRPr lang="en-GB"/>
          </a:p>
        </p:txBody>
      </p:sp>
      <p:sp>
        <p:nvSpPr>
          <p:cNvPr id="6" name="Slide Number Placeholder 5"/>
          <p:cNvSpPr>
            <a:spLocks noGrp="1"/>
          </p:cNvSpPr>
          <p:nvPr>
            <p:ph type="sldNum" sz="quarter" idx="12"/>
          </p:nvPr>
        </p:nvSpPr>
        <p:spPr>
          <a:xfrm>
            <a:off x="8273317" y="6116070"/>
            <a:ext cx="413483" cy="365125"/>
          </a:xfrm>
          <a:prstGeom prst="rect">
            <a:avLst/>
          </a:prstGeom>
        </p:spPr>
        <p:txBody>
          <a:bodyPr/>
          <a:lstStyle/>
          <a:p>
            <a:fld id="{1A594265-5876-4A98-95AA-380EE7404614}" type="slidenum">
              <a:rPr lang="en-GB" smtClean="0"/>
              <a:t>‹#›</a:t>
            </a:fld>
            <a:endParaRPr lang="en-GB"/>
          </a:p>
        </p:txBody>
      </p:sp>
    </p:spTree>
    <p:extLst>
      <p:ext uri="{BB962C8B-B14F-4D97-AF65-F5344CB8AC3E}">
        <p14:creationId xmlns:p14="http://schemas.microsoft.com/office/powerpoint/2010/main" val="302417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58679" y="6116070"/>
            <a:ext cx="857473" cy="365125"/>
          </a:xfrm>
          <a:prstGeom prst="rect">
            <a:avLst/>
          </a:prstGeom>
        </p:spPr>
        <p:txBody>
          <a:bodyPr/>
          <a:lstStyle/>
          <a:p>
            <a:r>
              <a:rPr lang="en-GB" smtClean="0"/>
              <a:t>26/10/2015</a:t>
            </a:r>
            <a:endParaRPr lang="en-GB"/>
          </a:p>
        </p:txBody>
      </p:sp>
      <p:sp>
        <p:nvSpPr>
          <p:cNvPr id="5" name="Footer Placeholder 4"/>
          <p:cNvSpPr>
            <a:spLocks noGrp="1"/>
          </p:cNvSpPr>
          <p:nvPr>
            <p:ph type="ftr" sz="quarter" idx="11"/>
          </p:nvPr>
        </p:nvSpPr>
        <p:spPr>
          <a:xfrm>
            <a:off x="1986997" y="6116070"/>
            <a:ext cx="5314517" cy="365125"/>
          </a:xfrm>
          <a:prstGeom prst="rect">
            <a:avLst/>
          </a:prstGeom>
        </p:spPr>
        <p:txBody>
          <a:bodyPr/>
          <a:lstStyle/>
          <a:p>
            <a:r>
              <a:rPr lang="en-GB" smtClean="0"/>
              <a:t>EAI International Conference on Cloud, Networking for IoT systems</a:t>
            </a:r>
            <a:endParaRPr lang="en-GB"/>
          </a:p>
        </p:txBody>
      </p:sp>
      <p:sp>
        <p:nvSpPr>
          <p:cNvPr id="6" name="Slide Number Placeholder 5"/>
          <p:cNvSpPr>
            <a:spLocks noGrp="1"/>
          </p:cNvSpPr>
          <p:nvPr>
            <p:ph type="sldNum" sz="quarter" idx="12"/>
          </p:nvPr>
        </p:nvSpPr>
        <p:spPr>
          <a:xfrm>
            <a:off x="8273317" y="6116070"/>
            <a:ext cx="413483" cy="365125"/>
          </a:xfrm>
          <a:prstGeom prst="rect">
            <a:avLst/>
          </a:prstGeom>
        </p:spPr>
        <p:txBody>
          <a:bodyPr/>
          <a:lstStyle/>
          <a:p>
            <a:fld id="{1A594265-5876-4A98-95AA-380EE7404614}" type="slidenum">
              <a:rPr lang="en-GB" smtClean="0"/>
              <a:t>‹#›</a:t>
            </a:fld>
            <a:endParaRPr lang="en-GB"/>
          </a:p>
        </p:txBody>
      </p:sp>
    </p:spTree>
    <p:extLst>
      <p:ext uri="{BB962C8B-B14F-4D97-AF65-F5344CB8AC3E}">
        <p14:creationId xmlns:p14="http://schemas.microsoft.com/office/powerpoint/2010/main" val="515736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60234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1204685"/>
            <a:ext cx="7704667" cy="4963885"/>
          </a:xfrm>
        </p:spPr>
        <p:txBody>
          <a:bodyPr anchor="ct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7098479" y="6340402"/>
            <a:ext cx="1103324" cy="365125"/>
          </a:xfrm>
          <a:prstGeom prst="rect">
            <a:avLst/>
          </a:prstGeom>
        </p:spPr>
        <p:txBody>
          <a:bodyPr/>
          <a:lstStyle>
            <a:lvl1pPr algn="r">
              <a:defRPr sz="1400"/>
            </a:lvl1pPr>
          </a:lstStyle>
          <a:p>
            <a:r>
              <a:rPr lang="en-GB" dirty="0" smtClean="0"/>
              <a:t>26/10/2015</a:t>
            </a:r>
            <a:endParaRPr lang="en-GB" dirty="0"/>
          </a:p>
        </p:txBody>
      </p:sp>
      <p:sp>
        <p:nvSpPr>
          <p:cNvPr id="5" name="Footer Placeholder 4"/>
          <p:cNvSpPr>
            <a:spLocks noGrp="1"/>
          </p:cNvSpPr>
          <p:nvPr>
            <p:ph type="ftr" sz="quarter" idx="11"/>
          </p:nvPr>
        </p:nvSpPr>
        <p:spPr>
          <a:xfrm>
            <a:off x="1783961" y="6340402"/>
            <a:ext cx="5314517" cy="365125"/>
          </a:xfrm>
          <a:prstGeom prst="rect">
            <a:avLst/>
          </a:prstGeom>
        </p:spPr>
        <p:txBody>
          <a:bodyPr/>
          <a:lstStyle>
            <a:lvl1pPr algn="r">
              <a:defRPr sz="1400"/>
            </a:lvl1pPr>
          </a:lstStyle>
          <a:p>
            <a:r>
              <a:rPr lang="en-GB" b="1" dirty="0" smtClean="0"/>
              <a:t>EAI International Conference on Cloud, Networking for IoT systems</a:t>
            </a:r>
            <a:endParaRPr lang="en-GB" b="1" dirty="0"/>
          </a:p>
        </p:txBody>
      </p:sp>
      <p:sp>
        <p:nvSpPr>
          <p:cNvPr id="6" name="Slide Number Placeholder 5"/>
          <p:cNvSpPr>
            <a:spLocks noGrp="1"/>
          </p:cNvSpPr>
          <p:nvPr>
            <p:ph type="sldNum" sz="quarter" idx="12"/>
          </p:nvPr>
        </p:nvSpPr>
        <p:spPr>
          <a:xfrm>
            <a:off x="8258967" y="6340402"/>
            <a:ext cx="536690" cy="365125"/>
          </a:xfrm>
          <a:prstGeom prst="rect">
            <a:avLst/>
          </a:prstGeom>
        </p:spPr>
        <p:txBody>
          <a:bodyPr/>
          <a:lstStyle>
            <a:lvl1pPr>
              <a:defRPr sz="1400"/>
            </a:lvl1pPr>
          </a:lstStyle>
          <a:p>
            <a:fld id="{1A594265-5876-4A98-95AA-380EE7404614}" type="slidenum">
              <a:rPr lang="en-GB" smtClean="0"/>
              <a:pPr/>
              <a:t>‹#›</a:t>
            </a:fld>
            <a:endParaRPr lang="en-GB" dirty="0"/>
          </a:p>
        </p:txBody>
      </p:sp>
    </p:spTree>
    <p:extLst>
      <p:ext uri="{BB962C8B-B14F-4D97-AF65-F5344CB8AC3E}">
        <p14:creationId xmlns:p14="http://schemas.microsoft.com/office/powerpoint/2010/main" val="11585469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097486" y="6116070"/>
            <a:ext cx="1118667" cy="365125"/>
          </a:xfrm>
          <a:prstGeom prst="rect">
            <a:avLst/>
          </a:prstGeom>
        </p:spPr>
        <p:txBody>
          <a:bodyPr/>
          <a:lstStyle/>
          <a:p>
            <a:r>
              <a:rPr lang="en-GB" dirty="0" smtClean="0"/>
              <a:t>26/10/2015</a:t>
            </a:r>
            <a:endParaRPr lang="en-GB" dirty="0"/>
          </a:p>
        </p:txBody>
      </p:sp>
      <p:sp>
        <p:nvSpPr>
          <p:cNvPr id="5" name="Footer Placeholder 4"/>
          <p:cNvSpPr>
            <a:spLocks noGrp="1"/>
          </p:cNvSpPr>
          <p:nvPr>
            <p:ph type="ftr" sz="quarter" idx="11"/>
          </p:nvPr>
        </p:nvSpPr>
        <p:spPr>
          <a:xfrm>
            <a:off x="1783801" y="6116070"/>
            <a:ext cx="5314517" cy="365125"/>
          </a:xfrm>
          <a:prstGeom prst="rect">
            <a:avLst/>
          </a:prstGeom>
        </p:spPr>
        <p:txBody>
          <a:bodyPr/>
          <a:lstStyle/>
          <a:p>
            <a:r>
              <a:rPr lang="en-GB" dirty="0" smtClean="0"/>
              <a:t>EAI International Conference on Cloud, Networking for IoT systems</a:t>
            </a:r>
            <a:endParaRPr lang="en-GB" dirty="0"/>
          </a:p>
        </p:txBody>
      </p:sp>
      <p:sp>
        <p:nvSpPr>
          <p:cNvPr id="6" name="Slide Number Placeholder 5"/>
          <p:cNvSpPr>
            <a:spLocks noGrp="1"/>
          </p:cNvSpPr>
          <p:nvPr>
            <p:ph type="sldNum" sz="quarter" idx="12"/>
          </p:nvPr>
        </p:nvSpPr>
        <p:spPr>
          <a:xfrm>
            <a:off x="8273317" y="6116070"/>
            <a:ext cx="413483" cy="365125"/>
          </a:xfrm>
          <a:prstGeom prst="rect">
            <a:avLst/>
          </a:prstGeom>
        </p:spPr>
        <p:txBody>
          <a:bodyPr/>
          <a:lstStyle>
            <a:lvl1pPr>
              <a:defRPr sz="1400"/>
            </a:lvl1pPr>
          </a:lstStyle>
          <a:p>
            <a:fld id="{1A594265-5876-4A98-95AA-380EE7404614}" type="slidenum">
              <a:rPr lang="en-GB" smtClean="0"/>
              <a:pPr/>
              <a:t>‹#›</a:t>
            </a:fld>
            <a:endParaRPr lang="en-GB" dirty="0"/>
          </a:p>
        </p:txBody>
      </p:sp>
    </p:spTree>
    <p:extLst>
      <p:ext uri="{BB962C8B-B14F-4D97-AF65-F5344CB8AC3E}">
        <p14:creationId xmlns:p14="http://schemas.microsoft.com/office/powerpoint/2010/main" val="39234425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7358679" y="6116070"/>
            <a:ext cx="857473" cy="365125"/>
          </a:xfrm>
          <a:prstGeom prst="rect">
            <a:avLst/>
          </a:prstGeom>
        </p:spPr>
        <p:txBody>
          <a:bodyPr/>
          <a:lstStyle/>
          <a:p>
            <a:r>
              <a:rPr lang="en-GB" smtClean="0"/>
              <a:t>26/10/2015</a:t>
            </a:r>
            <a:endParaRPr lang="en-GB"/>
          </a:p>
        </p:txBody>
      </p:sp>
      <p:sp>
        <p:nvSpPr>
          <p:cNvPr id="6" name="Footer Placeholder 5"/>
          <p:cNvSpPr>
            <a:spLocks noGrp="1"/>
          </p:cNvSpPr>
          <p:nvPr>
            <p:ph type="ftr" sz="quarter" idx="11"/>
          </p:nvPr>
        </p:nvSpPr>
        <p:spPr>
          <a:xfrm>
            <a:off x="1986997" y="6116070"/>
            <a:ext cx="5314517" cy="365125"/>
          </a:xfrm>
          <a:prstGeom prst="rect">
            <a:avLst/>
          </a:prstGeom>
        </p:spPr>
        <p:txBody>
          <a:bodyPr/>
          <a:lstStyle/>
          <a:p>
            <a:r>
              <a:rPr lang="en-GB" smtClean="0"/>
              <a:t>EAI International Conference on Cloud, Networking for IoT systems</a:t>
            </a:r>
            <a:endParaRPr lang="en-GB"/>
          </a:p>
        </p:txBody>
      </p:sp>
      <p:sp>
        <p:nvSpPr>
          <p:cNvPr id="7" name="Slide Number Placeholder 6"/>
          <p:cNvSpPr>
            <a:spLocks noGrp="1"/>
          </p:cNvSpPr>
          <p:nvPr>
            <p:ph type="sldNum" sz="quarter" idx="12"/>
          </p:nvPr>
        </p:nvSpPr>
        <p:spPr>
          <a:xfrm>
            <a:off x="8273317" y="6116070"/>
            <a:ext cx="413483" cy="365125"/>
          </a:xfrm>
          <a:prstGeom prst="rect">
            <a:avLst/>
          </a:prstGeom>
        </p:spPr>
        <p:txBody>
          <a:bodyPr/>
          <a:lstStyle/>
          <a:p>
            <a:fld id="{1A594265-5876-4A98-95AA-380EE7404614}" type="slidenum">
              <a:rPr lang="en-GB" smtClean="0"/>
              <a:t>‹#›</a:t>
            </a:fld>
            <a:endParaRPr lang="en-GB"/>
          </a:p>
        </p:txBody>
      </p:sp>
    </p:spTree>
    <p:extLst>
      <p:ext uri="{BB962C8B-B14F-4D97-AF65-F5344CB8AC3E}">
        <p14:creationId xmlns:p14="http://schemas.microsoft.com/office/powerpoint/2010/main" val="252745566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7358679" y="6116070"/>
            <a:ext cx="857473" cy="365125"/>
          </a:xfrm>
          <a:prstGeom prst="rect">
            <a:avLst/>
          </a:prstGeom>
        </p:spPr>
        <p:txBody>
          <a:bodyPr/>
          <a:lstStyle/>
          <a:p>
            <a:r>
              <a:rPr lang="en-GB" smtClean="0"/>
              <a:t>26/10/2015</a:t>
            </a:r>
            <a:endParaRPr lang="en-GB"/>
          </a:p>
        </p:txBody>
      </p:sp>
      <p:sp>
        <p:nvSpPr>
          <p:cNvPr id="8" name="Footer Placeholder 7"/>
          <p:cNvSpPr>
            <a:spLocks noGrp="1"/>
          </p:cNvSpPr>
          <p:nvPr>
            <p:ph type="ftr" sz="quarter" idx="11"/>
          </p:nvPr>
        </p:nvSpPr>
        <p:spPr>
          <a:xfrm>
            <a:off x="1986997" y="6116070"/>
            <a:ext cx="5314517" cy="365125"/>
          </a:xfrm>
          <a:prstGeom prst="rect">
            <a:avLst/>
          </a:prstGeom>
        </p:spPr>
        <p:txBody>
          <a:bodyPr/>
          <a:lstStyle/>
          <a:p>
            <a:r>
              <a:rPr lang="en-GB" smtClean="0"/>
              <a:t>EAI International Conference on Cloud, Networking for IoT systems</a:t>
            </a:r>
            <a:endParaRPr lang="en-GB"/>
          </a:p>
        </p:txBody>
      </p:sp>
      <p:sp>
        <p:nvSpPr>
          <p:cNvPr id="9" name="Slide Number Placeholder 8"/>
          <p:cNvSpPr>
            <a:spLocks noGrp="1"/>
          </p:cNvSpPr>
          <p:nvPr>
            <p:ph type="sldNum" sz="quarter" idx="12"/>
          </p:nvPr>
        </p:nvSpPr>
        <p:spPr>
          <a:xfrm>
            <a:off x="8273317" y="6116070"/>
            <a:ext cx="413483" cy="365125"/>
          </a:xfrm>
          <a:prstGeom prst="rect">
            <a:avLst/>
          </a:prstGeom>
        </p:spPr>
        <p:txBody>
          <a:bodyPr/>
          <a:lstStyle/>
          <a:p>
            <a:fld id="{1A594265-5876-4A98-95AA-380EE7404614}" type="slidenum">
              <a:rPr lang="en-GB" smtClean="0"/>
              <a:t>‹#›</a:t>
            </a:fld>
            <a:endParaRPr lang="en-GB"/>
          </a:p>
        </p:txBody>
      </p:sp>
    </p:spTree>
    <p:extLst>
      <p:ext uri="{BB962C8B-B14F-4D97-AF65-F5344CB8AC3E}">
        <p14:creationId xmlns:p14="http://schemas.microsoft.com/office/powerpoint/2010/main" val="3726745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7358679" y="6116070"/>
            <a:ext cx="857473" cy="365125"/>
          </a:xfrm>
          <a:prstGeom prst="rect">
            <a:avLst/>
          </a:prstGeom>
        </p:spPr>
        <p:txBody>
          <a:bodyPr/>
          <a:lstStyle/>
          <a:p>
            <a:r>
              <a:rPr lang="en-GB" smtClean="0"/>
              <a:t>26/10/2015</a:t>
            </a:r>
            <a:endParaRPr lang="en-GB"/>
          </a:p>
        </p:txBody>
      </p:sp>
      <p:sp>
        <p:nvSpPr>
          <p:cNvPr id="4" name="Footer Placeholder 3"/>
          <p:cNvSpPr>
            <a:spLocks noGrp="1"/>
          </p:cNvSpPr>
          <p:nvPr>
            <p:ph type="ftr" sz="quarter" idx="11"/>
          </p:nvPr>
        </p:nvSpPr>
        <p:spPr>
          <a:xfrm>
            <a:off x="1986997" y="6116070"/>
            <a:ext cx="5314517" cy="365125"/>
          </a:xfrm>
          <a:prstGeom prst="rect">
            <a:avLst/>
          </a:prstGeom>
        </p:spPr>
        <p:txBody>
          <a:bodyPr/>
          <a:lstStyle/>
          <a:p>
            <a:r>
              <a:rPr lang="en-GB" smtClean="0"/>
              <a:t>EAI International Conference on Cloud, Networking for IoT systems</a:t>
            </a:r>
            <a:endParaRPr lang="en-GB"/>
          </a:p>
        </p:txBody>
      </p:sp>
      <p:sp>
        <p:nvSpPr>
          <p:cNvPr id="5" name="Slide Number Placeholder 4"/>
          <p:cNvSpPr>
            <a:spLocks noGrp="1"/>
          </p:cNvSpPr>
          <p:nvPr>
            <p:ph type="sldNum" sz="quarter" idx="12"/>
          </p:nvPr>
        </p:nvSpPr>
        <p:spPr>
          <a:xfrm>
            <a:off x="8273317" y="6116070"/>
            <a:ext cx="413483" cy="365125"/>
          </a:xfrm>
          <a:prstGeom prst="rect">
            <a:avLst/>
          </a:prstGeom>
        </p:spPr>
        <p:txBody>
          <a:bodyPr/>
          <a:lstStyle/>
          <a:p>
            <a:fld id="{1A594265-5876-4A98-95AA-380EE7404614}" type="slidenum">
              <a:rPr lang="en-GB" smtClean="0"/>
              <a:t>‹#›</a:t>
            </a:fld>
            <a:endParaRPr lang="en-GB"/>
          </a:p>
        </p:txBody>
      </p:sp>
    </p:spTree>
    <p:extLst>
      <p:ext uri="{BB962C8B-B14F-4D97-AF65-F5344CB8AC3E}">
        <p14:creationId xmlns:p14="http://schemas.microsoft.com/office/powerpoint/2010/main" val="1593044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58679" y="6116070"/>
            <a:ext cx="857473" cy="365125"/>
          </a:xfrm>
          <a:prstGeom prst="rect">
            <a:avLst/>
          </a:prstGeom>
        </p:spPr>
        <p:txBody>
          <a:bodyPr/>
          <a:lstStyle/>
          <a:p>
            <a:r>
              <a:rPr lang="en-GB" smtClean="0"/>
              <a:t>26/10/2015</a:t>
            </a:r>
            <a:endParaRPr lang="en-GB"/>
          </a:p>
        </p:txBody>
      </p:sp>
      <p:sp>
        <p:nvSpPr>
          <p:cNvPr id="3" name="Footer Placeholder 2"/>
          <p:cNvSpPr>
            <a:spLocks noGrp="1"/>
          </p:cNvSpPr>
          <p:nvPr>
            <p:ph type="ftr" sz="quarter" idx="11"/>
          </p:nvPr>
        </p:nvSpPr>
        <p:spPr>
          <a:xfrm>
            <a:off x="1986997" y="6116070"/>
            <a:ext cx="5314517" cy="365125"/>
          </a:xfrm>
          <a:prstGeom prst="rect">
            <a:avLst/>
          </a:prstGeom>
        </p:spPr>
        <p:txBody>
          <a:bodyPr/>
          <a:lstStyle/>
          <a:p>
            <a:r>
              <a:rPr lang="en-GB" smtClean="0"/>
              <a:t>EAI International Conference on Cloud, Networking for IoT systems</a:t>
            </a:r>
            <a:endParaRPr lang="en-GB"/>
          </a:p>
        </p:txBody>
      </p:sp>
      <p:sp>
        <p:nvSpPr>
          <p:cNvPr id="4" name="Slide Number Placeholder 3"/>
          <p:cNvSpPr>
            <a:spLocks noGrp="1"/>
          </p:cNvSpPr>
          <p:nvPr>
            <p:ph type="sldNum" sz="quarter" idx="12"/>
          </p:nvPr>
        </p:nvSpPr>
        <p:spPr>
          <a:xfrm>
            <a:off x="8273317" y="6116070"/>
            <a:ext cx="413483" cy="365125"/>
          </a:xfrm>
          <a:prstGeom prst="rect">
            <a:avLst/>
          </a:prstGeom>
        </p:spPr>
        <p:txBody>
          <a:bodyPr/>
          <a:lstStyle/>
          <a:p>
            <a:fld id="{1A594265-5876-4A98-95AA-380EE7404614}" type="slidenum">
              <a:rPr lang="en-GB" smtClean="0"/>
              <a:t>‹#›</a:t>
            </a:fld>
            <a:endParaRPr lang="en-GB"/>
          </a:p>
        </p:txBody>
      </p:sp>
    </p:spTree>
    <p:extLst>
      <p:ext uri="{BB962C8B-B14F-4D97-AF65-F5344CB8AC3E}">
        <p14:creationId xmlns:p14="http://schemas.microsoft.com/office/powerpoint/2010/main" val="1518980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7358679" y="6116070"/>
            <a:ext cx="857473" cy="365125"/>
          </a:xfrm>
          <a:prstGeom prst="rect">
            <a:avLst/>
          </a:prstGeom>
        </p:spPr>
        <p:txBody>
          <a:bodyPr/>
          <a:lstStyle/>
          <a:p>
            <a:r>
              <a:rPr lang="en-GB" smtClean="0"/>
              <a:t>26/10/2015</a:t>
            </a:r>
            <a:endParaRPr lang="en-GB"/>
          </a:p>
        </p:txBody>
      </p:sp>
      <p:sp>
        <p:nvSpPr>
          <p:cNvPr id="6" name="Footer Placeholder 5"/>
          <p:cNvSpPr>
            <a:spLocks noGrp="1"/>
          </p:cNvSpPr>
          <p:nvPr>
            <p:ph type="ftr" sz="quarter" idx="11"/>
          </p:nvPr>
        </p:nvSpPr>
        <p:spPr>
          <a:xfrm>
            <a:off x="1986997" y="6116070"/>
            <a:ext cx="5314517" cy="365125"/>
          </a:xfrm>
          <a:prstGeom prst="rect">
            <a:avLst/>
          </a:prstGeom>
        </p:spPr>
        <p:txBody>
          <a:bodyPr/>
          <a:lstStyle/>
          <a:p>
            <a:r>
              <a:rPr lang="en-GB" smtClean="0"/>
              <a:t>EAI International Conference on Cloud, Networking for IoT systems</a:t>
            </a:r>
            <a:endParaRPr lang="en-GB"/>
          </a:p>
        </p:txBody>
      </p:sp>
      <p:sp>
        <p:nvSpPr>
          <p:cNvPr id="7" name="Slide Number Placeholder 6"/>
          <p:cNvSpPr>
            <a:spLocks noGrp="1"/>
          </p:cNvSpPr>
          <p:nvPr>
            <p:ph type="sldNum" sz="quarter" idx="12"/>
          </p:nvPr>
        </p:nvSpPr>
        <p:spPr>
          <a:xfrm>
            <a:off x="8273317" y="6116070"/>
            <a:ext cx="413483" cy="365125"/>
          </a:xfrm>
          <a:prstGeom prst="rect">
            <a:avLst/>
          </a:prstGeom>
        </p:spPr>
        <p:txBody>
          <a:bodyPr/>
          <a:lstStyle/>
          <a:p>
            <a:fld id="{1A594265-5876-4A98-95AA-380EE7404614}" type="slidenum">
              <a:rPr lang="en-GB" smtClean="0"/>
              <a:t>‹#›</a:t>
            </a:fld>
            <a:endParaRPr lang="en-GB"/>
          </a:p>
        </p:txBody>
      </p:sp>
    </p:spTree>
    <p:extLst>
      <p:ext uri="{BB962C8B-B14F-4D97-AF65-F5344CB8AC3E}">
        <p14:creationId xmlns:p14="http://schemas.microsoft.com/office/powerpoint/2010/main" val="3397239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7358679" y="6116070"/>
            <a:ext cx="857473" cy="365125"/>
          </a:xfrm>
          <a:prstGeom prst="rect">
            <a:avLst/>
          </a:prstGeom>
        </p:spPr>
        <p:txBody>
          <a:bodyPr/>
          <a:lstStyle/>
          <a:p>
            <a:r>
              <a:rPr lang="en-GB" smtClean="0"/>
              <a:t>26/10/2015</a:t>
            </a:r>
            <a:endParaRPr lang="en-GB"/>
          </a:p>
        </p:txBody>
      </p:sp>
      <p:sp>
        <p:nvSpPr>
          <p:cNvPr id="6" name="Footer Placeholder 5"/>
          <p:cNvSpPr>
            <a:spLocks noGrp="1"/>
          </p:cNvSpPr>
          <p:nvPr>
            <p:ph type="ftr" sz="quarter" idx="11"/>
          </p:nvPr>
        </p:nvSpPr>
        <p:spPr>
          <a:xfrm>
            <a:off x="1986997" y="6116070"/>
            <a:ext cx="5314517" cy="365125"/>
          </a:xfrm>
          <a:prstGeom prst="rect">
            <a:avLst/>
          </a:prstGeom>
        </p:spPr>
        <p:txBody>
          <a:bodyPr/>
          <a:lstStyle/>
          <a:p>
            <a:r>
              <a:rPr lang="en-GB" smtClean="0"/>
              <a:t>EAI International Conference on Cloud, Networking for IoT systems</a:t>
            </a:r>
            <a:endParaRPr lang="en-GB"/>
          </a:p>
        </p:txBody>
      </p:sp>
      <p:sp>
        <p:nvSpPr>
          <p:cNvPr id="7" name="Slide Number Placeholder 6"/>
          <p:cNvSpPr>
            <a:spLocks noGrp="1"/>
          </p:cNvSpPr>
          <p:nvPr>
            <p:ph type="sldNum" sz="quarter" idx="12"/>
          </p:nvPr>
        </p:nvSpPr>
        <p:spPr>
          <a:xfrm>
            <a:off x="8273317" y="6116070"/>
            <a:ext cx="413483" cy="365125"/>
          </a:xfrm>
          <a:prstGeom prst="rect">
            <a:avLst/>
          </a:prstGeom>
        </p:spPr>
        <p:txBody>
          <a:bodyPr/>
          <a:lstStyle/>
          <a:p>
            <a:fld id="{1A594265-5876-4A98-95AA-380EE7404614}" type="slidenum">
              <a:rPr lang="en-GB" smtClean="0"/>
              <a:t>‹#›</a:t>
            </a:fld>
            <a:endParaRPr lang="en-GB"/>
          </a:p>
        </p:txBody>
      </p:sp>
    </p:spTree>
    <p:extLst>
      <p:ext uri="{BB962C8B-B14F-4D97-AF65-F5344CB8AC3E}">
        <p14:creationId xmlns:p14="http://schemas.microsoft.com/office/powerpoint/2010/main" val="2080870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Date Placeholder 3"/>
          <p:cNvSpPr>
            <a:spLocks noGrp="1"/>
          </p:cNvSpPr>
          <p:nvPr>
            <p:ph type="dt" sz="half" idx="2"/>
          </p:nvPr>
        </p:nvSpPr>
        <p:spPr>
          <a:xfrm>
            <a:off x="7098479" y="6340402"/>
            <a:ext cx="1103324" cy="365125"/>
          </a:xfrm>
          <a:prstGeom prst="rect">
            <a:avLst/>
          </a:prstGeom>
        </p:spPr>
        <p:txBody>
          <a:bodyPr/>
          <a:lstStyle>
            <a:lvl1pPr algn="r">
              <a:defRPr sz="1400"/>
            </a:lvl1pPr>
          </a:lstStyle>
          <a:p>
            <a:r>
              <a:rPr lang="en-GB" smtClean="0"/>
              <a:t>26/10/2015</a:t>
            </a:r>
            <a:endParaRPr lang="en-GB" dirty="0"/>
          </a:p>
        </p:txBody>
      </p:sp>
      <p:sp>
        <p:nvSpPr>
          <p:cNvPr id="25" name="Footer Placeholder 4"/>
          <p:cNvSpPr>
            <a:spLocks noGrp="1"/>
          </p:cNvSpPr>
          <p:nvPr>
            <p:ph type="ftr" sz="quarter" idx="3"/>
          </p:nvPr>
        </p:nvSpPr>
        <p:spPr>
          <a:xfrm>
            <a:off x="1783961" y="6340402"/>
            <a:ext cx="5314517" cy="365125"/>
          </a:xfrm>
          <a:prstGeom prst="rect">
            <a:avLst/>
          </a:prstGeom>
        </p:spPr>
        <p:txBody>
          <a:bodyPr/>
          <a:lstStyle>
            <a:lvl1pPr algn="r">
              <a:defRPr sz="1400"/>
            </a:lvl1pPr>
          </a:lstStyle>
          <a:p>
            <a:r>
              <a:rPr lang="en-GB" b="1" dirty="0" smtClean="0"/>
              <a:t>EAI International Conference on Cloud, Networking for IoT systems</a:t>
            </a:r>
            <a:endParaRPr lang="en-GB" b="1" dirty="0"/>
          </a:p>
        </p:txBody>
      </p:sp>
      <p:sp>
        <p:nvSpPr>
          <p:cNvPr id="26" name="Slide Number Placeholder 5"/>
          <p:cNvSpPr>
            <a:spLocks noGrp="1"/>
          </p:cNvSpPr>
          <p:nvPr>
            <p:ph type="sldNum" sz="quarter" idx="4"/>
          </p:nvPr>
        </p:nvSpPr>
        <p:spPr>
          <a:xfrm>
            <a:off x="8258967" y="6340402"/>
            <a:ext cx="536690" cy="365125"/>
          </a:xfrm>
          <a:prstGeom prst="rect">
            <a:avLst/>
          </a:prstGeom>
        </p:spPr>
        <p:txBody>
          <a:bodyPr/>
          <a:lstStyle>
            <a:lvl1pPr>
              <a:defRPr sz="1400"/>
            </a:lvl1pPr>
          </a:lstStyle>
          <a:p>
            <a:fld id="{1A594265-5876-4A98-95AA-380EE7404614}" type="slidenum">
              <a:rPr lang="en-GB" smtClean="0"/>
              <a:pPr/>
              <a:t>‹#›</a:t>
            </a:fld>
            <a:endParaRPr lang="en-GB" dirty="0"/>
          </a:p>
        </p:txBody>
      </p:sp>
    </p:spTree>
    <p:extLst>
      <p:ext uri="{BB962C8B-B14F-4D97-AF65-F5344CB8AC3E}">
        <p14:creationId xmlns:p14="http://schemas.microsoft.com/office/powerpoint/2010/main" val="21871274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iming>
    <p:tnLst>
      <p:par>
        <p:cTn id="1" dur="indefinite" restart="never" nodeType="tmRoot"/>
      </p:par>
    </p:tnLst>
  </p:timing>
  <p:hf hdr="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971" y="1415142"/>
            <a:ext cx="8186058" cy="1920724"/>
          </a:xfrm>
        </p:spPr>
        <p:txBody>
          <a:bodyPr>
            <a:normAutofit/>
          </a:bodyPr>
          <a:lstStyle/>
          <a:p>
            <a:r>
              <a:rPr lang="en-US" sz="3600" b="1" dirty="0" smtClean="0"/>
              <a:t>“To Water or not to Water”</a:t>
            </a:r>
            <a:br>
              <a:rPr lang="en-US" sz="3600" b="1" dirty="0" smtClean="0"/>
            </a:br>
            <a:r>
              <a:rPr lang="en-US" sz="3600" dirty="0" smtClean="0"/>
              <a:t> </a:t>
            </a:r>
            <a:r>
              <a:rPr lang="en-US" sz="3600" dirty="0"/>
              <a:t>The Arduino approach  </a:t>
            </a:r>
            <a:r>
              <a:rPr lang="en-US" sz="3600" dirty="0" smtClean="0"/>
              <a:t/>
            </a:r>
            <a:br>
              <a:rPr lang="en-US" sz="3600" dirty="0" smtClean="0"/>
            </a:br>
            <a:r>
              <a:rPr lang="en-US" sz="3600" dirty="0" smtClean="0"/>
              <a:t>for optimize</a:t>
            </a:r>
            <a:r>
              <a:rPr lang="en-US" sz="3600" dirty="0"/>
              <a:t> </a:t>
            </a:r>
            <a:r>
              <a:rPr lang="en-US" sz="3600" dirty="0" smtClean="0"/>
              <a:t>irrigation </a:t>
            </a:r>
            <a:endParaRPr lang="en-GB" sz="3600" dirty="0"/>
          </a:p>
        </p:txBody>
      </p:sp>
      <p:sp>
        <p:nvSpPr>
          <p:cNvPr id="3" name="Subtitle 2"/>
          <p:cNvSpPr>
            <a:spLocks noGrp="1"/>
          </p:cNvSpPr>
          <p:nvPr>
            <p:ph type="subTitle" idx="1"/>
          </p:nvPr>
        </p:nvSpPr>
        <p:spPr>
          <a:xfrm>
            <a:off x="2924238" y="3690257"/>
            <a:ext cx="5762563" cy="2367116"/>
          </a:xfrm>
        </p:spPr>
        <p:txBody>
          <a:bodyPr>
            <a:normAutofit fontScale="77500" lnSpcReduction="20000"/>
          </a:bodyPr>
          <a:lstStyle/>
          <a:p>
            <a:r>
              <a:rPr lang="en-GB" dirty="0" smtClean="0"/>
              <a:t> </a:t>
            </a:r>
            <a:r>
              <a:rPr lang="en-GB" b="1" dirty="0"/>
              <a:t>Panagiotis </a:t>
            </a:r>
            <a:r>
              <a:rPr lang="en-GB" b="1" dirty="0" smtClean="0"/>
              <a:t>Karkazis</a:t>
            </a:r>
          </a:p>
          <a:p>
            <a:r>
              <a:rPr lang="en-GB" dirty="0" smtClean="0"/>
              <a:t>Panagiotis </a:t>
            </a:r>
            <a:r>
              <a:rPr lang="en-GB" dirty="0" err="1" smtClean="0"/>
              <a:t>Balourdos</a:t>
            </a:r>
            <a:endParaRPr lang="en-GB" dirty="0" smtClean="0"/>
          </a:p>
          <a:p>
            <a:r>
              <a:rPr lang="de-DE" dirty="0"/>
              <a:t>George </a:t>
            </a:r>
            <a:r>
              <a:rPr lang="de-DE" dirty="0" err="1"/>
              <a:t>Pitsiakos</a:t>
            </a:r>
            <a:endParaRPr lang="de-DE" dirty="0"/>
          </a:p>
          <a:p>
            <a:r>
              <a:rPr lang="en-GB" dirty="0" err="1" smtClean="0"/>
              <a:t>Konstaninos</a:t>
            </a:r>
            <a:r>
              <a:rPr lang="en-GB" dirty="0" smtClean="0"/>
              <a:t> </a:t>
            </a:r>
            <a:r>
              <a:rPr lang="en-GB" dirty="0" err="1" smtClean="0"/>
              <a:t>Asimakopoulos</a:t>
            </a:r>
            <a:endParaRPr lang="en-GB" dirty="0" smtClean="0"/>
          </a:p>
          <a:p>
            <a:r>
              <a:rPr lang="en-GB" dirty="0" err="1" smtClean="0"/>
              <a:t>Ioannis</a:t>
            </a:r>
            <a:r>
              <a:rPr lang="en-GB" dirty="0" smtClean="0"/>
              <a:t> </a:t>
            </a:r>
            <a:r>
              <a:rPr lang="en-GB" dirty="0" err="1" smtClean="0"/>
              <a:t>Saranteas</a:t>
            </a:r>
            <a:endParaRPr lang="en-GB" dirty="0" smtClean="0"/>
          </a:p>
          <a:p>
            <a:r>
              <a:rPr lang="en-GB" dirty="0" smtClean="0"/>
              <a:t> </a:t>
            </a:r>
            <a:r>
              <a:rPr lang="de-DE" dirty="0"/>
              <a:t>Thomais </a:t>
            </a:r>
            <a:r>
              <a:rPr lang="de-DE" dirty="0" err="1" smtClean="0"/>
              <a:t>Spiliou</a:t>
            </a:r>
            <a:endParaRPr lang="de-DE" dirty="0" smtClean="0"/>
          </a:p>
          <a:p>
            <a:r>
              <a:rPr lang="de-DE" dirty="0"/>
              <a:t>Dimitra </a:t>
            </a:r>
            <a:r>
              <a:rPr lang="de-DE" dirty="0" err="1"/>
              <a:t>Roussou</a:t>
            </a:r>
            <a:endParaRPr lang="de-DE" dirty="0" smtClean="0"/>
          </a:p>
          <a:p>
            <a:r>
              <a:rPr lang="en-US" dirty="0" smtClean="0"/>
              <a:t>ROBOESL project </a:t>
            </a:r>
            <a:r>
              <a:rPr lang="en-US" dirty="0"/>
              <a:t>/6th Lab Center of Piraeus </a:t>
            </a:r>
            <a:endParaRPr lang="en-GB" dirty="0"/>
          </a:p>
        </p:txBody>
      </p:sp>
      <p:sp>
        <p:nvSpPr>
          <p:cNvPr id="5" name="Footer Placeholder 4"/>
          <p:cNvSpPr>
            <a:spLocks noGrp="1"/>
          </p:cNvSpPr>
          <p:nvPr>
            <p:ph type="ftr" sz="quarter" idx="11"/>
          </p:nvPr>
        </p:nvSpPr>
        <p:spPr>
          <a:xfrm>
            <a:off x="3482134" y="6340402"/>
            <a:ext cx="5314517" cy="365125"/>
          </a:xfrm>
        </p:spPr>
        <p:txBody>
          <a:bodyPr/>
          <a:lstStyle/>
          <a:p>
            <a:r>
              <a:rPr lang="en-GB" b="1" dirty="0" err="1" smtClean="0"/>
              <a:t>RoboEsl</a:t>
            </a:r>
            <a:r>
              <a:rPr lang="en-GB" b="1" dirty="0" smtClean="0"/>
              <a:t> Conference, 12 May 2017, Riga  </a:t>
            </a:r>
            <a:endParaRPr lang="en-GB" b="1" dirty="0"/>
          </a:p>
        </p:txBody>
      </p:sp>
    </p:spTree>
    <p:extLst>
      <p:ext uri="{BB962C8B-B14F-4D97-AF65-F5344CB8AC3E}">
        <p14:creationId xmlns:p14="http://schemas.microsoft.com/office/powerpoint/2010/main" val="33679858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Ορθογώνιο 11"/>
          <p:cNvSpPr/>
          <p:nvPr/>
        </p:nvSpPr>
        <p:spPr>
          <a:xfrm>
            <a:off x="5022932" y="1215025"/>
            <a:ext cx="3407765" cy="50479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The automated system [3/3]</a:t>
            </a:r>
            <a:endParaRPr lang="en-US" dirty="0"/>
          </a:p>
        </p:txBody>
      </p:sp>
      <p:sp>
        <p:nvSpPr>
          <p:cNvPr id="3" name="Content Placeholder 2"/>
          <p:cNvSpPr>
            <a:spLocks noGrp="1"/>
          </p:cNvSpPr>
          <p:nvPr>
            <p:ph idx="1"/>
          </p:nvPr>
        </p:nvSpPr>
        <p:spPr>
          <a:xfrm>
            <a:off x="982134" y="1204685"/>
            <a:ext cx="3940596" cy="4807808"/>
          </a:xfrm>
        </p:spPr>
        <p:txBody>
          <a:bodyPr>
            <a:normAutofit fontScale="85000" lnSpcReduction="10000"/>
          </a:bodyPr>
          <a:lstStyle/>
          <a:p>
            <a:pPr marL="0" indent="0">
              <a:buNone/>
            </a:pPr>
            <a:r>
              <a:rPr lang="en-US" u="sng" dirty="0" smtClean="0"/>
              <a:t>Software logic</a:t>
            </a:r>
          </a:p>
          <a:p>
            <a:r>
              <a:rPr lang="en-US" dirty="0"/>
              <a:t>The tank </a:t>
            </a:r>
            <a:r>
              <a:rPr lang="en-US" dirty="0" smtClean="0"/>
              <a:t>refills </a:t>
            </a:r>
            <a:r>
              <a:rPr lang="en-US" dirty="0"/>
              <a:t>whenever the water level drops below 90% </a:t>
            </a:r>
            <a:r>
              <a:rPr lang="en-US" sz="2200" dirty="0"/>
              <a:t>(Supply valve opens</a:t>
            </a:r>
            <a:r>
              <a:rPr lang="en-US" sz="2200" dirty="0" smtClean="0"/>
              <a:t>)</a:t>
            </a:r>
          </a:p>
          <a:p>
            <a:r>
              <a:rPr lang="en-US" dirty="0"/>
              <a:t>The water </a:t>
            </a:r>
            <a:r>
              <a:rPr lang="en-US" dirty="0" smtClean="0"/>
              <a:t>refill stops </a:t>
            </a:r>
            <a:r>
              <a:rPr lang="en-US" dirty="0"/>
              <a:t>whenever the </a:t>
            </a:r>
            <a:r>
              <a:rPr lang="en-US" dirty="0" smtClean="0"/>
              <a:t>tank </a:t>
            </a:r>
            <a:r>
              <a:rPr lang="en-US" dirty="0"/>
              <a:t>level gets above 95% </a:t>
            </a:r>
            <a:br>
              <a:rPr lang="en-US" dirty="0"/>
            </a:br>
            <a:r>
              <a:rPr lang="en-US" sz="2200" dirty="0" smtClean="0"/>
              <a:t>(</a:t>
            </a:r>
            <a:r>
              <a:rPr lang="en-US" sz="2200" dirty="0"/>
              <a:t>Supply valve closes</a:t>
            </a:r>
            <a:r>
              <a:rPr lang="en-US" sz="2200" dirty="0" smtClean="0"/>
              <a:t>)</a:t>
            </a:r>
            <a:endParaRPr lang="en-US" dirty="0" smtClean="0"/>
          </a:p>
          <a:p>
            <a:r>
              <a:rPr lang="en-US" dirty="0" smtClean="0"/>
              <a:t>Irrigation </a:t>
            </a:r>
            <a:r>
              <a:rPr lang="en-US" dirty="0"/>
              <a:t>begins </a:t>
            </a:r>
            <a:r>
              <a:rPr lang="en-US" dirty="0" smtClean="0"/>
              <a:t>when </a:t>
            </a:r>
            <a:r>
              <a:rPr lang="en-US" dirty="0"/>
              <a:t>it is dark and at least 23 hours have passed since the last watering </a:t>
            </a:r>
            <a:r>
              <a:rPr lang="en-US" sz="2200" dirty="0"/>
              <a:t>(Watering valve opens</a:t>
            </a:r>
            <a:r>
              <a:rPr lang="en-US" sz="2200" dirty="0" smtClean="0"/>
              <a:t>)</a:t>
            </a:r>
          </a:p>
          <a:p>
            <a:r>
              <a:rPr lang="en-US" dirty="0"/>
              <a:t>Watering stops when the water level drops below 50%.  </a:t>
            </a:r>
            <a:r>
              <a:rPr lang="en-US" sz="2200" dirty="0"/>
              <a:t>(Watering valve closes</a:t>
            </a:r>
            <a:r>
              <a:rPr lang="en-US" sz="2200" dirty="0" smtClean="0"/>
              <a:t>)</a:t>
            </a:r>
            <a:endParaRPr lang="en-US" sz="2200" dirty="0"/>
          </a:p>
        </p:txBody>
      </p:sp>
      <p:sp>
        <p:nvSpPr>
          <p:cNvPr id="5" name="Footer Placeholder 4"/>
          <p:cNvSpPr>
            <a:spLocks noGrp="1"/>
          </p:cNvSpPr>
          <p:nvPr>
            <p:ph type="ftr" sz="quarter" idx="11"/>
          </p:nvPr>
        </p:nvSpPr>
        <p:spPr/>
        <p:txBody>
          <a:bodyPr/>
          <a:lstStyle/>
          <a:p>
            <a:pPr algn="ctr"/>
            <a:r>
              <a:rPr lang="en-GB" b="1" dirty="0" err="1"/>
              <a:t>RoboEsl</a:t>
            </a:r>
            <a:r>
              <a:rPr lang="en-GB" b="1" dirty="0"/>
              <a:t> Conference, 12 May 2017, Riga</a:t>
            </a:r>
          </a:p>
        </p:txBody>
      </p:sp>
      <p:sp>
        <p:nvSpPr>
          <p:cNvPr id="6" name="Slide Number Placeholder 5"/>
          <p:cNvSpPr>
            <a:spLocks noGrp="1"/>
          </p:cNvSpPr>
          <p:nvPr>
            <p:ph type="sldNum" sz="quarter" idx="12"/>
          </p:nvPr>
        </p:nvSpPr>
        <p:spPr/>
        <p:txBody>
          <a:bodyPr/>
          <a:lstStyle/>
          <a:p>
            <a:fld id="{1A594265-5876-4A98-95AA-380EE7404614}" type="slidenum">
              <a:rPr lang="en-GB" smtClean="0"/>
              <a:pPr/>
              <a:t>10</a:t>
            </a:fld>
            <a:endParaRPr lang="en-GB"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2199" y="1215025"/>
            <a:ext cx="3318498" cy="5047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18091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water or not.wmv">
            <a:hlinkClick r:id="" action="ppaction://media"/>
          </p:cNvPr>
          <p:cNvPicPr preferRelativeResize="0">
            <a:picLocks noGrp="1" noChangeAspect="1"/>
          </p:cNvPicPr>
          <p:nvPr>
            <p:ph idx="1"/>
            <a:videoFile r:link="rId1"/>
            <p:extLst>
              <p:ext uri="{DAA4B4D4-6D71-4841-9C94-3DE7FCFB9230}">
                <p14:media xmlns:p14="http://schemas.microsoft.com/office/powerpoint/2010/main" r:embed="rId2">
                  <p14:trim end="8147.1568"/>
                </p14:media>
              </p:ext>
            </p:extLst>
          </p:nvPr>
        </p:nvPicPr>
        <p:blipFill>
          <a:blip r:embed="rId5"/>
          <a:stretch>
            <a:fillRect/>
          </a:stretch>
        </p:blipFill>
        <p:spPr>
          <a:xfrm>
            <a:off x="892025" y="1108996"/>
            <a:ext cx="7726696" cy="4640008"/>
          </a:xfrm>
        </p:spPr>
      </p:pic>
      <p:sp>
        <p:nvSpPr>
          <p:cNvPr id="2" name="Title 1"/>
          <p:cNvSpPr>
            <a:spLocks noGrp="1"/>
          </p:cNvSpPr>
          <p:nvPr>
            <p:ph type="title"/>
          </p:nvPr>
        </p:nvSpPr>
        <p:spPr/>
        <p:txBody>
          <a:bodyPr>
            <a:normAutofit fontScale="90000"/>
          </a:bodyPr>
          <a:lstStyle/>
          <a:p>
            <a:r>
              <a:rPr lang="en-US" dirty="0" smtClean="0"/>
              <a:t>System Construction </a:t>
            </a:r>
            <a:endParaRPr lang="en-US" dirty="0"/>
          </a:p>
        </p:txBody>
      </p:sp>
      <p:sp>
        <p:nvSpPr>
          <p:cNvPr id="5" name="Footer Placeholder 4"/>
          <p:cNvSpPr>
            <a:spLocks noGrp="1"/>
          </p:cNvSpPr>
          <p:nvPr>
            <p:ph type="ftr" sz="quarter" idx="11"/>
          </p:nvPr>
        </p:nvSpPr>
        <p:spPr/>
        <p:txBody>
          <a:bodyPr/>
          <a:lstStyle/>
          <a:p>
            <a:pPr algn="ctr"/>
            <a:r>
              <a:rPr lang="en-GB" b="1" dirty="0" err="1"/>
              <a:t>RoboEsl</a:t>
            </a:r>
            <a:r>
              <a:rPr lang="en-GB" b="1" dirty="0"/>
              <a:t> Conference, 12 May 2017, Riga</a:t>
            </a:r>
          </a:p>
        </p:txBody>
      </p:sp>
      <p:sp>
        <p:nvSpPr>
          <p:cNvPr id="6" name="Slide Number Placeholder 5"/>
          <p:cNvSpPr>
            <a:spLocks noGrp="1"/>
          </p:cNvSpPr>
          <p:nvPr>
            <p:ph type="sldNum" sz="quarter" idx="12"/>
          </p:nvPr>
        </p:nvSpPr>
        <p:spPr/>
        <p:txBody>
          <a:bodyPr/>
          <a:lstStyle/>
          <a:p>
            <a:fld id="{1A594265-5876-4A98-95AA-380EE7404614}" type="slidenum">
              <a:rPr lang="en-GB" smtClean="0"/>
              <a:pPr/>
              <a:t>11</a:t>
            </a:fld>
            <a:endParaRPr lang="en-GB" dirty="0"/>
          </a:p>
        </p:txBody>
      </p:sp>
    </p:spTree>
    <p:extLst>
      <p:ext uri="{BB962C8B-B14F-4D97-AF65-F5344CB8AC3E}">
        <p14:creationId xmlns:p14="http://schemas.microsoft.com/office/powerpoint/2010/main" val="228115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19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Outcomes</a:t>
            </a:r>
            <a:endParaRPr lang="en-GB" dirty="0"/>
          </a:p>
        </p:txBody>
      </p:sp>
      <p:sp>
        <p:nvSpPr>
          <p:cNvPr id="3" name="Content Placeholder 2"/>
          <p:cNvSpPr>
            <a:spLocks noGrp="1"/>
          </p:cNvSpPr>
          <p:nvPr>
            <p:ph idx="1"/>
          </p:nvPr>
        </p:nvSpPr>
        <p:spPr/>
        <p:txBody>
          <a:bodyPr>
            <a:normAutofit/>
          </a:bodyPr>
          <a:lstStyle/>
          <a:p>
            <a:pPr marL="0" indent="0" algn="just">
              <a:buNone/>
            </a:pPr>
            <a:r>
              <a:rPr lang="en-US" dirty="0"/>
              <a:t>The proposed educational activity was based on the principles of the constructionism and used the Arduino Uno platform within the Erasmus </a:t>
            </a:r>
            <a:r>
              <a:rPr lang="en-US" dirty="0" err="1"/>
              <a:t>RoboESL</a:t>
            </a:r>
            <a:r>
              <a:rPr lang="en-US" dirty="0"/>
              <a:t> Program</a:t>
            </a:r>
            <a:endParaRPr lang="en-GB" dirty="0"/>
          </a:p>
          <a:p>
            <a:r>
              <a:rPr lang="en-GB" dirty="0" smtClean="0"/>
              <a:t>Results from Students side:</a:t>
            </a:r>
          </a:p>
          <a:p>
            <a:pPr lvl="1"/>
            <a:r>
              <a:rPr lang="en-GB" dirty="0" smtClean="0"/>
              <a:t>High </a:t>
            </a:r>
            <a:r>
              <a:rPr lang="en-GB" dirty="0"/>
              <a:t>enthusiasm </a:t>
            </a:r>
          </a:p>
          <a:p>
            <a:pPr lvl="1"/>
            <a:r>
              <a:rPr lang="en-US" dirty="0"/>
              <a:t>D</a:t>
            </a:r>
            <a:r>
              <a:rPr lang="en-US" dirty="0" smtClean="0"/>
              <a:t>eveloped </a:t>
            </a:r>
            <a:r>
              <a:rPr lang="en-US" dirty="0"/>
              <a:t>teamwork spirit by exchanging ideas and potential solutions from different technological fields</a:t>
            </a:r>
            <a:endParaRPr lang="en-GB" dirty="0"/>
          </a:p>
          <a:p>
            <a:pPr lvl="1"/>
            <a:r>
              <a:rPr lang="en-US" dirty="0" smtClean="0"/>
              <a:t>Discovered </a:t>
            </a:r>
            <a:r>
              <a:rPr lang="en-US" dirty="0"/>
              <a:t>the importance and the power of “learning how to learn”</a:t>
            </a:r>
            <a:endParaRPr lang="en-GB" dirty="0" smtClean="0"/>
          </a:p>
          <a:p>
            <a:r>
              <a:rPr lang="en-GB" dirty="0" smtClean="0"/>
              <a:t>From Teachers side:</a:t>
            </a:r>
          </a:p>
          <a:p>
            <a:pPr lvl="1"/>
            <a:r>
              <a:rPr lang="en-US" dirty="0"/>
              <a:t>W</a:t>
            </a:r>
            <a:r>
              <a:rPr lang="en-US" dirty="0" smtClean="0"/>
              <a:t>ork </a:t>
            </a:r>
            <a:r>
              <a:rPr lang="en-US" dirty="0"/>
              <a:t>exclusively with students who have learning </a:t>
            </a:r>
            <a:r>
              <a:rPr lang="en-US" dirty="0" smtClean="0"/>
              <a:t>difficulties</a:t>
            </a:r>
          </a:p>
        </p:txBody>
      </p:sp>
      <p:sp>
        <p:nvSpPr>
          <p:cNvPr id="5" name="Footer Placeholder 4"/>
          <p:cNvSpPr>
            <a:spLocks noGrp="1"/>
          </p:cNvSpPr>
          <p:nvPr>
            <p:ph type="ftr" sz="quarter" idx="11"/>
          </p:nvPr>
        </p:nvSpPr>
        <p:spPr/>
        <p:txBody>
          <a:bodyPr/>
          <a:lstStyle/>
          <a:p>
            <a:pPr algn="ctr"/>
            <a:r>
              <a:rPr lang="en-GB" b="1" dirty="0" err="1"/>
              <a:t>RoboEsl</a:t>
            </a:r>
            <a:r>
              <a:rPr lang="en-GB" b="1" dirty="0"/>
              <a:t> Conference, 12 May 2017, Riga</a:t>
            </a:r>
          </a:p>
        </p:txBody>
      </p:sp>
      <p:sp>
        <p:nvSpPr>
          <p:cNvPr id="6" name="Slide Number Placeholder 5"/>
          <p:cNvSpPr>
            <a:spLocks noGrp="1"/>
          </p:cNvSpPr>
          <p:nvPr>
            <p:ph type="sldNum" sz="quarter" idx="12"/>
          </p:nvPr>
        </p:nvSpPr>
        <p:spPr/>
        <p:txBody>
          <a:bodyPr/>
          <a:lstStyle/>
          <a:p>
            <a:fld id="{1A594265-5876-4A98-95AA-380EE7404614}" type="slidenum">
              <a:rPr lang="en-GB" smtClean="0"/>
              <a:pPr/>
              <a:t>12</a:t>
            </a:fld>
            <a:endParaRPr lang="en-GB" dirty="0"/>
          </a:p>
        </p:txBody>
      </p:sp>
    </p:spTree>
    <p:extLst>
      <p:ext uri="{BB962C8B-B14F-4D97-AF65-F5344CB8AC3E}">
        <p14:creationId xmlns:p14="http://schemas.microsoft.com/office/powerpoint/2010/main" val="30370564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Θέση περιεχομένου 6"/>
          <p:cNvSpPr>
            <a:spLocks noGrp="1"/>
          </p:cNvSpPr>
          <p:nvPr>
            <p:ph idx="1"/>
          </p:nvPr>
        </p:nvSpPr>
        <p:spPr/>
        <p:txBody>
          <a:bodyPr/>
          <a:lstStyle/>
          <a:p>
            <a:pPr marL="0" indent="0">
              <a:buNone/>
            </a:pPr>
            <a:endParaRPr lang="en-US" dirty="0"/>
          </a:p>
        </p:txBody>
      </p:sp>
      <p:sp>
        <p:nvSpPr>
          <p:cNvPr id="2" name="Title 1"/>
          <p:cNvSpPr>
            <a:spLocks noGrp="1"/>
          </p:cNvSpPr>
          <p:nvPr>
            <p:ph type="title"/>
          </p:nvPr>
        </p:nvSpPr>
        <p:spPr>
          <a:xfrm>
            <a:off x="0" y="3429000"/>
            <a:ext cx="9143999" cy="602342"/>
          </a:xfrm>
        </p:spPr>
        <p:txBody>
          <a:bodyPr>
            <a:normAutofit fontScale="90000"/>
          </a:bodyPr>
          <a:lstStyle/>
          <a:p>
            <a:r>
              <a:rPr lang="en-US" dirty="0" smtClean="0"/>
              <a:t>Thank you</a:t>
            </a:r>
            <a:endParaRPr lang="en-GB" dirty="0"/>
          </a:p>
        </p:txBody>
      </p:sp>
      <p:sp>
        <p:nvSpPr>
          <p:cNvPr id="5" name="Footer Placeholder 4"/>
          <p:cNvSpPr>
            <a:spLocks noGrp="1"/>
          </p:cNvSpPr>
          <p:nvPr>
            <p:ph type="ftr" sz="quarter" idx="11"/>
          </p:nvPr>
        </p:nvSpPr>
        <p:spPr/>
        <p:txBody>
          <a:bodyPr/>
          <a:lstStyle/>
          <a:p>
            <a:pPr algn="ctr"/>
            <a:r>
              <a:rPr lang="en-GB" b="1" dirty="0" err="1"/>
              <a:t>RoboEsl</a:t>
            </a:r>
            <a:r>
              <a:rPr lang="en-GB" b="1" dirty="0"/>
              <a:t> Conference, 12 May 2017, Riga</a:t>
            </a:r>
          </a:p>
        </p:txBody>
      </p:sp>
      <p:sp>
        <p:nvSpPr>
          <p:cNvPr id="6" name="Slide Number Placeholder 5"/>
          <p:cNvSpPr>
            <a:spLocks noGrp="1"/>
          </p:cNvSpPr>
          <p:nvPr>
            <p:ph type="sldNum" sz="quarter" idx="12"/>
          </p:nvPr>
        </p:nvSpPr>
        <p:spPr/>
        <p:txBody>
          <a:bodyPr/>
          <a:lstStyle/>
          <a:p>
            <a:fld id="{1A594265-5876-4A98-95AA-380EE7404614}" type="slidenum">
              <a:rPr lang="en-GB" smtClean="0"/>
              <a:pPr/>
              <a:t>13</a:t>
            </a:fld>
            <a:endParaRPr lang="en-GB" dirty="0"/>
          </a:p>
        </p:txBody>
      </p:sp>
    </p:spTree>
    <p:extLst>
      <p:ext uri="{BB962C8B-B14F-4D97-AF65-F5344CB8AC3E}">
        <p14:creationId xmlns:p14="http://schemas.microsoft.com/office/powerpoint/2010/main" val="5252908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Overview</a:t>
            </a:r>
            <a:endParaRPr lang="en-GB" sz="3600" dirty="0"/>
          </a:p>
        </p:txBody>
      </p:sp>
      <p:sp>
        <p:nvSpPr>
          <p:cNvPr id="3" name="Content Placeholder 2"/>
          <p:cNvSpPr>
            <a:spLocks noGrp="1"/>
          </p:cNvSpPr>
          <p:nvPr>
            <p:ph idx="1"/>
          </p:nvPr>
        </p:nvSpPr>
        <p:spPr/>
        <p:txBody>
          <a:bodyPr/>
          <a:lstStyle/>
          <a:p>
            <a:r>
              <a:rPr lang="en-US" dirty="0" smtClean="0"/>
              <a:t>Early School Leaving and ROBOESL Project</a:t>
            </a:r>
          </a:p>
          <a:p>
            <a:r>
              <a:rPr lang="en-US" dirty="0" smtClean="0"/>
              <a:t>Proposed learning activity</a:t>
            </a:r>
          </a:p>
          <a:p>
            <a:r>
              <a:rPr lang="en-US" dirty="0" smtClean="0"/>
              <a:t>Educational approach</a:t>
            </a:r>
          </a:p>
          <a:p>
            <a:r>
              <a:rPr lang="en-US" dirty="0" smtClean="0"/>
              <a:t>Automated System Design </a:t>
            </a:r>
          </a:p>
          <a:p>
            <a:r>
              <a:rPr lang="en-US" dirty="0" smtClean="0"/>
              <a:t>Automated System Construction </a:t>
            </a:r>
          </a:p>
          <a:p>
            <a:r>
              <a:rPr lang="en-US" dirty="0" smtClean="0"/>
              <a:t>Outcomes</a:t>
            </a:r>
          </a:p>
          <a:p>
            <a:endParaRPr lang="en-GB" dirty="0"/>
          </a:p>
        </p:txBody>
      </p:sp>
      <p:sp>
        <p:nvSpPr>
          <p:cNvPr id="5" name="Footer Placeholder 4"/>
          <p:cNvSpPr>
            <a:spLocks noGrp="1"/>
          </p:cNvSpPr>
          <p:nvPr>
            <p:ph type="ftr" sz="quarter" idx="11"/>
          </p:nvPr>
        </p:nvSpPr>
        <p:spPr/>
        <p:txBody>
          <a:bodyPr/>
          <a:lstStyle/>
          <a:p>
            <a:pPr algn="ctr"/>
            <a:r>
              <a:rPr lang="en-GB" b="1" dirty="0" err="1"/>
              <a:t>RoboEsl</a:t>
            </a:r>
            <a:r>
              <a:rPr lang="en-GB" b="1" dirty="0"/>
              <a:t> Conference, 12 May 2017, Riga  </a:t>
            </a:r>
          </a:p>
        </p:txBody>
      </p:sp>
      <p:sp>
        <p:nvSpPr>
          <p:cNvPr id="6" name="Slide Number Placeholder 5"/>
          <p:cNvSpPr>
            <a:spLocks noGrp="1"/>
          </p:cNvSpPr>
          <p:nvPr>
            <p:ph type="sldNum" sz="quarter" idx="12"/>
          </p:nvPr>
        </p:nvSpPr>
        <p:spPr/>
        <p:txBody>
          <a:bodyPr/>
          <a:lstStyle/>
          <a:p>
            <a:fld id="{1A594265-5876-4A98-95AA-380EE7404614}" type="slidenum">
              <a:rPr lang="en-GB" smtClean="0"/>
              <a:pPr/>
              <a:t>2</a:t>
            </a:fld>
            <a:endParaRPr lang="en-GB" dirty="0"/>
          </a:p>
        </p:txBody>
      </p:sp>
    </p:spTree>
    <p:extLst>
      <p:ext uri="{BB962C8B-B14F-4D97-AF65-F5344CB8AC3E}">
        <p14:creationId xmlns:p14="http://schemas.microsoft.com/office/powerpoint/2010/main" val="33207288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Early School Leaving in vocational education</a:t>
            </a:r>
          </a:p>
        </p:txBody>
      </p:sp>
      <p:sp>
        <p:nvSpPr>
          <p:cNvPr id="3" name="Content Placeholder 2"/>
          <p:cNvSpPr>
            <a:spLocks noGrp="1"/>
          </p:cNvSpPr>
          <p:nvPr>
            <p:ph idx="1"/>
          </p:nvPr>
        </p:nvSpPr>
        <p:spPr>
          <a:xfrm>
            <a:off x="993018" y="1270000"/>
            <a:ext cx="7704667" cy="4488544"/>
          </a:xfrm>
        </p:spPr>
        <p:txBody>
          <a:bodyPr>
            <a:normAutofit lnSpcReduction="10000"/>
          </a:bodyPr>
          <a:lstStyle/>
          <a:p>
            <a:r>
              <a:rPr lang="en-US" dirty="0" smtClean="0"/>
              <a:t>Early School Leaving (ESL) challenges European education system and economies.  </a:t>
            </a:r>
          </a:p>
          <a:p>
            <a:r>
              <a:rPr lang="en-US" dirty="0" smtClean="0"/>
              <a:t>In 2013 5,5 million young people did not complete the secondary education EU.   </a:t>
            </a:r>
            <a:endParaRPr lang="en-US" dirty="0"/>
          </a:p>
          <a:p>
            <a:endParaRPr lang="en-US" dirty="0" smtClean="0"/>
          </a:p>
          <a:p>
            <a:r>
              <a:rPr lang="en-US" dirty="0" smtClean="0"/>
              <a:t>Reasons of ESL:</a:t>
            </a:r>
          </a:p>
          <a:p>
            <a:pPr lvl="1"/>
            <a:r>
              <a:rPr lang="en-US" dirty="0" smtClean="0"/>
              <a:t>Result of a long process of school disappointment.</a:t>
            </a:r>
          </a:p>
          <a:p>
            <a:pPr lvl="1"/>
            <a:r>
              <a:rPr lang="en-US" dirty="0" smtClean="0"/>
              <a:t>Social and economic problems.</a:t>
            </a:r>
          </a:p>
          <a:p>
            <a:pPr lvl="1"/>
            <a:r>
              <a:rPr lang="en-US" dirty="0" smtClean="0"/>
              <a:t>Educational difficulties.</a:t>
            </a:r>
          </a:p>
          <a:p>
            <a:pPr lvl="1"/>
            <a:r>
              <a:rPr lang="en-US" dirty="0" smtClean="0"/>
              <a:t>Boring </a:t>
            </a:r>
            <a:r>
              <a:rPr lang="en-US" dirty="0"/>
              <a:t>e</a:t>
            </a:r>
            <a:r>
              <a:rPr lang="en-US" dirty="0" smtClean="0"/>
              <a:t>ducational content and practices.</a:t>
            </a:r>
          </a:p>
        </p:txBody>
      </p:sp>
      <p:sp>
        <p:nvSpPr>
          <p:cNvPr id="5" name="Footer Placeholder 4"/>
          <p:cNvSpPr>
            <a:spLocks noGrp="1"/>
          </p:cNvSpPr>
          <p:nvPr>
            <p:ph type="ftr" sz="quarter" idx="11"/>
          </p:nvPr>
        </p:nvSpPr>
        <p:spPr/>
        <p:txBody>
          <a:bodyPr/>
          <a:lstStyle/>
          <a:p>
            <a:pPr algn="ctr"/>
            <a:r>
              <a:rPr lang="en-GB" b="1" dirty="0" err="1"/>
              <a:t>RoboEsl</a:t>
            </a:r>
            <a:r>
              <a:rPr lang="en-GB" b="1" dirty="0"/>
              <a:t> Conference, 12 May 2017, Riga</a:t>
            </a:r>
          </a:p>
        </p:txBody>
      </p:sp>
      <p:sp>
        <p:nvSpPr>
          <p:cNvPr id="6" name="Slide Number Placeholder 5"/>
          <p:cNvSpPr>
            <a:spLocks noGrp="1"/>
          </p:cNvSpPr>
          <p:nvPr>
            <p:ph type="sldNum" sz="quarter" idx="12"/>
          </p:nvPr>
        </p:nvSpPr>
        <p:spPr/>
        <p:txBody>
          <a:bodyPr/>
          <a:lstStyle/>
          <a:p>
            <a:fld id="{1A594265-5876-4A98-95AA-380EE7404614}" type="slidenum">
              <a:rPr lang="en-GB" smtClean="0"/>
              <a:pPr/>
              <a:t>3</a:t>
            </a:fld>
            <a:endParaRPr lang="en-GB" dirty="0"/>
          </a:p>
        </p:txBody>
      </p:sp>
    </p:spTree>
    <p:extLst>
      <p:ext uri="{BB962C8B-B14F-4D97-AF65-F5344CB8AC3E}">
        <p14:creationId xmlns:p14="http://schemas.microsoft.com/office/powerpoint/2010/main" val="33408408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Proposed Learning Activity</a:t>
            </a:r>
            <a:endParaRPr lang="en-US" dirty="0"/>
          </a:p>
        </p:txBody>
      </p:sp>
      <p:sp>
        <p:nvSpPr>
          <p:cNvPr id="3" name="Content Placeholder 2"/>
          <p:cNvSpPr>
            <a:spLocks noGrp="1"/>
          </p:cNvSpPr>
          <p:nvPr>
            <p:ph idx="1"/>
          </p:nvPr>
        </p:nvSpPr>
        <p:spPr/>
        <p:txBody>
          <a:bodyPr>
            <a:normAutofit/>
          </a:bodyPr>
          <a:lstStyle/>
          <a:p>
            <a:pPr marL="0" indent="0">
              <a:buNone/>
            </a:pPr>
            <a:r>
              <a:rPr lang="en-US" dirty="0"/>
              <a:t>S</a:t>
            </a:r>
            <a:r>
              <a:rPr lang="en-US" dirty="0" smtClean="0"/>
              <a:t>tudents </a:t>
            </a:r>
            <a:r>
              <a:rPr lang="en-US" dirty="0"/>
              <a:t>came up with a proposal of a new "project" related to the optimization of the irrigation </a:t>
            </a:r>
            <a:r>
              <a:rPr lang="en-US" dirty="0" smtClean="0"/>
              <a:t>procedure by designing </a:t>
            </a:r>
            <a:r>
              <a:rPr lang="en-US" dirty="0"/>
              <a:t>and </a:t>
            </a:r>
            <a:r>
              <a:rPr lang="en-US" dirty="0" smtClean="0"/>
              <a:t>implementing  </a:t>
            </a:r>
            <a:r>
              <a:rPr lang="en-US" dirty="0"/>
              <a:t>an automated </a:t>
            </a:r>
            <a:r>
              <a:rPr lang="en-US" dirty="0" smtClean="0"/>
              <a:t>system </a:t>
            </a:r>
            <a:r>
              <a:rPr lang="en-US" dirty="0"/>
              <a:t>for </a:t>
            </a:r>
            <a:r>
              <a:rPr lang="en-US" dirty="0" smtClean="0"/>
              <a:t>water management based on an </a:t>
            </a:r>
            <a:r>
              <a:rPr lang="en-US" dirty="0"/>
              <a:t>Arduino Uno programing </a:t>
            </a:r>
            <a:r>
              <a:rPr lang="en-US" dirty="0" smtClean="0"/>
              <a:t>platform.</a:t>
            </a:r>
          </a:p>
          <a:p>
            <a:pPr marL="0" indent="0">
              <a:buNone/>
            </a:pPr>
            <a:r>
              <a:rPr lang="en-US" dirty="0" smtClean="0"/>
              <a:t>The fundamental operations are:</a:t>
            </a:r>
          </a:p>
          <a:p>
            <a:r>
              <a:rPr lang="en-US" dirty="0" smtClean="0"/>
              <a:t>The </a:t>
            </a:r>
            <a:r>
              <a:rPr lang="en-US" dirty="0"/>
              <a:t>automatic replenishment of water in the water tank and the observation of the water </a:t>
            </a:r>
            <a:r>
              <a:rPr lang="en-US" dirty="0" smtClean="0"/>
              <a:t>level</a:t>
            </a:r>
          </a:p>
          <a:p>
            <a:r>
              <a:rPr lang="en-US" dirty="0" smtClean="0"/>
              <a:t>Control of the irrigation process  (every night)</a:t>
            </a:r>
          </a:p>
          <a:p>
            <a:pPr marL="457200" indent="-457200">
              <a:buFont typeface="+mj-lt"/>
              <a:buAutoNum type="alphaLcParenR"/>
            </a:pPr>
            <a:endParaRPr lang="en-US" dirty="0" smtClean="0"/>
          </a:p>
          <a:p>
            <a:pPr marL="0" indent="0">
              <a:buNone/>
            </a:pPr>
            <a:endParaRPr lang="en-US" dirty="0" smtClean="0"/>
          </a:p>
        </p:txBody>
      </p:sp>
      <p:sp>
        <p:nvSpPr>
          <p:cNvPr id="5" name="Footer Placeholder 4"/>
          <p:cNvSpPr>
            <a:spLocks noGrp="1"/>
          </p:cNvSpPr>
          <p:nvPr>
            <p:ph type="ftr" sz="quarter" idx="11"/>
          </p:nvPr>
        </p:nvSpPr>
        <p:spPr/>
        <p:txBody>
          <a:bodyPr/>
          <a:lstStyle/>
          <a:p>
            <a:pPr algn="ctr"/>
            <a:r>
              <a:rPr lang="en-GB" b="1" dirty="0" err="1"/>
              <a:t>RoboEsl</a:t>
            </a:r>
            <a:r>
              <a:rPr lang="en-GB" b="1" dirty="0"/>
              <a:t> Conference, 12 May 2017, Riga</a:t>
            </a:r>
          </a:p>
        </p:txBody>
      </p:sp>
      <p:sp>
        <p:nvSpPr>
          <p:cNvPr id="6" name="Slide Number Placeholder 5"/>
          <p:cNvSpPr>
            <a:spLocks noGrp="1"/>
          </p:cNvSpPr>
          <p:nvPr>
            <p:ph type="sldNum" sz="quarter" idx="12"/>
          </p:nvPr>
        </p:nvSpPr>
        <p:spPr/>
        <p:txBody>
          <a:bodyPr/>
          <a:lstStyle/>
          <a:p>
            <a:fld id="{1A594265-5876-4A98-95AA-380EE7404614}" type="slidenum">
              <a:rPr lang="en-GB" smtClean="0"/>
              <a:pPr/>
              <a:t>4</a:t>
            </a:fld>
            <a:endParaRPr lang="en-GB" dirty="0"/>
          </a:p>
        </p:txBody>
      </p:sp>
    </p:spTree>
    <p:extLst>
      <p:ext uri="{BB962C8B-B14F-4D97-AF65-F5344CB8AC3E}">
        <p14:creationId xmlns:p14="http://schemas.microsoft.com/office/powerpoint/2010/main" val="35589231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Educational Approach [1/3]</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The proposed activity uses </a:t>
            </a:r>
            <a:r>
              <a:rPr lang="en-US" dirty="0"/>
              <a:t>Robotics within the context of </a:t>
            </a:r>
            <a:r>
              <a:rPr lang="en-US" dirty="0" smtClean="0"/>
              <a:t>education</a:t>
            </a:r>
            <a:r>
              <a:rPr lang="en-US" dirty="0"/>
              <a:t> </a:t>
            </a:r>
            <a:r>
              <a:rPr lang="en-US" dirty="0" smtClean="0"/>
              <a:t>and was based on </a:t>
            </a:r>
            <a:r>
              <a:rPr lang="en-US" dirty="0"/>
              <a:t>contemporary theories of learning (constructivism, project-based learning) </a:t>
            </a:r>
            <a:r>
              <a:rPr lang="en-US" dirty="0" smtClean="0"/>
              <a:t>and student </a:t>
            </a:r>
            <a:r>
              <a:rPr lang="en-US" dirty="0"/>
              <a:t>centered </a:t>
            </a:r>
            <a:r>
              <a:rPr lang="en-US" dirty="0" smtClean="0"/>
              <a:t>approach. </a:t>
            </a:r>
          </a:p>
          <a:p>
            <a:pPr marL="0" indent="0">
              <a:buNone/>
            </a:pPr>
            <a:r>
              <a:rPr lang="en-US" dirty="0"/>
              <a:t>After completing the activity, the students will be able to:</a:t>
            </a:r>
            <a:endParaRPr lang="en-US" dirty="0" smtClean="0"/>
          </a:p>
          <a:p>
            <a:r>
              <a:rPr lang="en-US" sz="2000" dirty="0" smtClean="0"/>
              <a:t>Identify </a:t>
            </a:r>
            <a:r>
              <a:rPr lang="en-US" sz="2000" dirty="0"/>
              <a:t>the basic components </a:t>
            </a:r>
            <a:r>
              <a:rPr lang="en-US" sz="2000" dirty="0" smtClean="0"/>
              <a:t>of automation systems</a:t>
            </a:r>
          </a:p>
          <a:p>
            <a:r>
              <a:rPr lang="en-US" sz="2000" dirty="0"/>
              <a:t>Design and construct a mechanism </a:t>
            </a:r>
            <a:r>
              <a:rPr lang="en-US" sz="2000" dirty="0" smtClean="0"/>
              <a:t>for water management</a:t>
            </a:r>
          </a:p>
          <a:p>
            <a:r>
              <a:rPr lang="en-US" sz="2000" dirty="0"/>
              <a:t>Use appropriate software </a:t>
            </a:r>
            <a:r>
              <a:rPr lang="en-US" sz="2000" dirty="0" smtClean="0"/>
              <a:t> </a:t>
            </a:r>
            <a:r>
              <a:rPr lang="en-US" sz="2000" dirty="0"/>
              <a:t>platforms in order to control the </a:t>
            </a:r>
            <a:r>
              <a:rPr lang="en-US" sz="2000" dirty="0" smtClean="0"/>
              <a:t>automation</a:t>
            </a:r>
          </a:p>
          <a:p>
            <a:r>
              <a:rPr lang="en-US" sz="2000" dirty="0"/>
              <a:t>Compare and evaluate suggested solutions both for the construction as well </a:t>
            </a:r>
            <a:r>
              <a:rPr lang="en-US" sz="2000" dirty="0" smtClean="0"/>
              <a:t>as for </a:t>
            </a:r>
            <a:r>
              <a:rPr lang="en-US" sz="2000" dirty="0"/>
              <a:t>the </a:t>
            </a:r>
            <a:r>
              <a:rPr lang="en-US" sz="2000" dirty="0" smtClean="0"/>
              <a:t>software programming</a:t>
            </a:r>
          </a:p>
        </p:txBody>
      </p:sp>
      <p:sp>
        <p:nvSpPr>
          <p:cNvPr id="5" name="Footer Placeholder 4"/>
          <p:cNvSpPr>
            <a:spLocks noGrp="1"/>
          </p:cNvSpPr>
          <p:nvPr>
            <p:ph type="ftr" sz="quarter" idx="11"/>
          </p:nvPr>
        </p:nvSpPr>
        <p:spPr/>
        <p:txBody>
          <a:bodyPr/>
          <a:lstStyle/>
          <a:p>
            <a:pPr algn="ctr"/>
            <a:r>
              <a:rPr lang="en-GB" b="1" dirty="0" err="1"/>
              <a:t>RoboEsl</a:t>
            </a:r>
            <a:r>
              <a:rPr lang="en-GB" b="1" dirty="0"/>
              <a:t> Conference, 12 May 2017, Riga</a:t>
            </a:r>
          </a:p>
        </p:txBody>
      </p:sp>
      <p:sp>
        <p:nvSpPr>
          <p:cNvPr id="6" name="Slide Number Placeholder 5"/>
          <p:cNvSpPr>
            <a:spLocks noGrp="1"/>
          </p:cNvSpPr>
          <p:nvPr>
            <p:ph type="sldNum" sz="quarter" idx="12"/>
          </p:nvPr>
        </p:nvSpPr>
        <p:spPr/>
        <p:txBody>
          <a:bodyPr/>
          <a:lstStyle/>
          <a:p>
            <a:fld id="{1A594265-5876-4A98-95AA-380EE7404614}" type="slidenum">
              <a:rPr lang="en-GB" smtClean="0"/>
              <a:pPr/>
              <a:t>5</a:t>
            </a:fld>
            <a:endParaRPr lang="en-GB" dirty="0"/>
          </a:p>
        </p:txBody>
      </p:sp>
    </p:spTree>
    <p:extLst>
      <p:ext uri="{BB962C8B-B14F-4D97-AF65-F5344CB8AC3E}">
        <p14:creationId xmlns:p14="http://schemas.microsoft.com/office/powerpoint/2010/main" val="28680469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Educational Approach [2/3]</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The proposed activity was executed and evaluated  on five phases:</a:t>
            </a:r>
          </a:p>
          <a:p>
            <a:r>
              <a:rPr lang="en-US" dirty="0" smtClean="0"/>
              <a:t>Problem definition phase</a:t>
            </a:r>
          </a:p>
          <a:p>
            <a:pPr marL="457200" lvl="1" indent="0">
              <a:buNone/>
            </a:pPr>
            <a:r>
              <a:rPr lang="en-US" dirty="0"/>
              <a:t>This is the initial phase of the process were the students try to define the irrigation problem and all the related factors which can have positive or negative impact on the given </a:t>
            </a:r>
            <a:r>
              <a:rPr lang="en-US" dirty="0" smtClean="0"/>
              <a:t>problem</a:t>
            </a:r>
            <a:endParaRPr lang="en-US" dirty="0"/>
          </a:p>
          <a:p>
            <a:pPr marL="342900" lvl="1" indent="-342900"/>
            <a:r>
              <a:rPr lang="en-US" sz="2400" dirty="0"/>
              <a:t>Experimental</a:t>
            </a:r>
            <a:r>
              <a:rPr lang="en-US" dirty="0" smtClean="0"/>
              <a:t> </a:t>
            </a:r>
            <a:r>
              <a:rPr lang="en-US" sz="2400" dirty="0"/>
              <a:t>phase</a:t>
            </a:r>
          </a:p>
          <a:p>
            <a:pPr marL="450850" lvl="1" indent="0">
              <a:buNone/>
            </a:pPr>
            <a:r>
              <a:rPr lang="en-US" dirty="0"/>
              <a:t>	The students experimented on the Arduino platform tools based on their observations from the previous phase and </a:t>
            </a:r>
            <a:r>
              <a:rPr lang="en-US" dirty="0" smtClean="0"/>
              <a:t>tried </a:t>
            </a:r>
            <a:r>
              <a:rPr lang="en-US" dirty="0"/>
              <a:t>to find solutions to the problems</a:t>
            </a:r>
          </a:p>
        </p:txBody>
      </p:sp>
      <p:sp>
        <p:nvSpPr>
          <p:cNvPr id="5" name="Footer Placeholder 4"/>
          <p:cNvSpPr>
            <a:spLocks noGrp="1"/>
          </p:cNvSpPr>
          <p:nvPr>
            <p:ph type="ftr" sz="quarter" idx="11"/>
          </p:nvPr>
        </p:nvSpPr>
        <p:spPr/>
        <p:txBody>
          <a:bodyPr/>
          <a:lstStyle/>
          <a:p>
            <a:pPr algn="ctr"/>
            <a:r>
              <a:rPr lang="en-GB" b="1" dirty="0" err="1"/>
              <a:t>RoboEsl</a:t>
            </a:r>
            <a:r>
              <a:rPr lang="en-GB" b="1" dirty="0"/>
              <a:t> Conference, 12 May 2017, Riga</a:t>
            </a:r>
          </a:p>
        </p:txBody>
      </p:sp>
      <p:sp>
        <p:nvSpPr>
          <p:cNvPr id="6" name="Slide Number Placeholder 5"/>
          <p:cNvSpPr>
            <a:spLocks noGrp="1"/>
          </p:cNvSpPr>
          <p:nvPr>
            <p:ph type="sldNum" sz="quarter" idx="12"/>
          </p:nvPr>
        </p:nvSpPr>
        <p:spPr/>
        <p:txBody>
          <a:bodyPr/>
          <a:lstStyle/>
          <a:p>
            <a:fld id="{1A594265-5876-4A98-95AA-380EE7404614}" type="slidenum">
              <a:rPr lang="en-GB" smtClean="0"/>
              <a:pPr/>
              <a:t>6</a:t>
            </a:fld>
            <a:endParaRPr lang="en-GB" dirty="0"/>
          </a:p>
        </p:txBody>
      </p:sp>
    </p:spTree>
    <p:extLst>
      <p:ext uri="{BB962C8B-B14F-4D97-AF65-F5344CB8AC3E}">
        <p14:creationId xmlns:p14="http://schemas.microsoft.com/office/powerpoint/2010/main" val="37006383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Educational Approach [3/3]</a:t>
            </a:r>
            <a:endParaRPr lang="en-US" dirty="0"/>
          </a:p>
        </p:txBody>
      </p:sp>
      <p:sp>
        <p:nvSpPr>
          <p:cNvPr id="3" name="Content Placeholder 2"/>
          <p:cNvSpPr>
            <a:spLocks noGrp="1"/>
          </p:cNvSpPr>
          <p:nvPr>
            <p:ph idx="1"/>
          </p:nvPr>
        </p:nvSpPr>
        <p:spPr/>
        <p:txBody>
          <a:bodyPr>
            <a:normAutofit lnSpcReduction="10000"/>
          </a:bodyPr>
          <a:lstStyle/>
          <a:p>
            <a:r>
              <a:rPr lang="en-US" dirty="0" smtClean="0"/>
              <a:t>Design phase</a:t>
            </a:r>
          </a:p>
          <a:p>
            <a:pPr marL="457200" lvl="1" indent="0">
              <a:buNone/>
            </a:pPr>
            <a:r>
              <a:rPr lang="en-US" dirty="0" smtClean="0"/>
              <a:t>Students divided </a:t>
            </a:r>
            <a:r>
              <a:rPr lang="en-US" dirty="0"/>
              <a:t>the problem into smaller individual “sub-problems” and </a:t>
            </a:r>
            <a:r>
              <a:rPr lang="en-US" dirty="0" smtClean="0"/>
              <a:t>tried </a:t>
            </a:r>
            <a:r>
              <a:rPr lang="en-US" dirty="0"/>
              <a:t>to find solutions </a:t>
            </a:r>
            <a:r>
              <a:rPr lang="en-US" dirty="0" smtClean="0"/>
              <a:t>by forming </a:t>
            </a:r>
            <a:r>
              <a:rPr lang="en-US" dirty="0"/>
              <a:t>groups of 2 or </a:t>
            </a:r>
            <a:r>
              <a:rPr lang="en-US" dirty="0" smtClean="0"/>
              <a:t>3</a:t>
            </a:r>
            <a:endParaRPr lang="en-US" dirty="0"/>
          </a:p>
          <a:p>
            <a:pPr marL="342900" lvl="1" indent="-342900"/>
            <a:r>
              <a:rPr lang="en-US" sz="2400" dirty="0"/>
              <a:t>Construction phase</a:t>
            </a:r>
            <a:endParaRPr lang="en-US" sz="2400" dirty="0" smtClean="0"/>
          </a:p>
          <a:p>
            <a:pPr marL="450850" lvl="1" indent="0">
              <a:buNone/>
            </a:pPr>
            <a:r>
              <a:rPr lang="en-US" dirty="0"/>
              <a:t>	After solving individual “sub-problems” and developing </a:t>
            </a:r>
            <a:r>
              <a:rPr lang="en-US" dirty="0" smtClean="0"/>
              <a:t>the </a:t>
            </a:r>
            <a:r>
              <a:rPr lang="en-US" dirty="0"/>
              <a:t>"subsystems" of </a:t>
            </a:r>
            <a:r>
              <a:rPr lang="en-US" dirty="0" smtClean="0"/>
              <a:t>the automation, students made the interconnections between them, based on the design</a:t>
            </a:r>
          </a:p>
          <a:p>
            <a:pPr marL="342900" lvl="1" indent="-342900"/>
            <a:r>
              <a:rPr lang="en-US" sz="2400" dirty="0" smtClean="0"/>
              <a:t>Evaluation phase</a:t>
            </a:r>
            <a:endParaRPr lang="en-US" sz="2400" dirty="0"/>
          </a:p>
          <a:p>
            <a:pPr marL="450850" lvl="1" indent="0">
              <a:buNone/>
            </a:pPr>
            <a:r>
              <a:rPr lang="en-US" dirty="0" smtClean="0"/>
              <a:t>Each group presented their outcomes based on:</a:t>
            </a:r>
          </a:p>
          <a:p>
            <a:pPr marL="908050" lvl="1" indent="-457200"/>
            <a:r>
              <a:rPr lang="en-US" dirty="0" smtClean="0"/>
              <a:t>The performance of the system</a:t>
            </a:r>
          </a:p>
          <a:p>
            <a:pPr marL="908050" lvl="1" indent="-457200"/>
            <a:r>
              <a:rPr lang="en-US" dirty="0" smtClean="0"/>
              <a:t>The </a:t>
            </a:r>
            <a:r>
              <a:rPr lang="en-US" dirty="0"/>
              <a:t>problems faced during their </a:t>
            </a:r>
            <a:r>
              <a:rPr lang="en-US" dirty="0" smtClean="0"/>
              <a:t>work</a:t>
            </a:r>
          </a:p>
          <a:p>
            <a:pPr marL="908050" lvl="1" indent="-457200"/>
            <a:r>
              <a:rPr lang="en-US" dirty="0" smtClean="0"/>
              <a:t>Collaboration within the working group</a:t>
            </a:r>
            <a:endParaRPr lang="en-US" dirty="0"/>
          </a:p>
          <a:p>
            <a:pPr marL="0" lvl="1" indent="0">
              <a:buNone/>
            </a:pPr>
            <a:endParaRPr lang="en-US" dirty="0" smtClean="0"/>
          </a:p>
        </p:txBody>
      </p:sp>
      <p:sp>
        <p:nvSpPr>
          <p:cNvPr id="5" name="Footer Placeholder 4"/>
          <p:cNvSpPr>
            <a:spLocks noGrp="1"/>
          </p:cNvSpPr>
          <p:nvPr>
            <p:ph type="ftr" sz="quarter" idx="11"/>
          </p:nvPr>
        </p:nvSpPr>
        <p:spPr/>
        <p:txBody>
          <a:bodyPr/>
          <a:lstStyle/>
          <a:p>
            <a:pPr algn="ctr"/>
            <a:r>
              <a:rPr lang="en-GB" b="1" dirty="0" err="1"/>
              <a:t>RoboEsl</a:t>
            </a:r>
            <a:r>
              <a:rPr lang="en-GB" b="1" dirty="0"/>
              <a:t> Conference, 12 May 2017, Riga</a:t>
            </a:r>
          </a:p>
        </p:txBody>
      </p:sp>
      <p:sp>
        <p:nvSpPr>
          <p:cNvPr id="6" name="Slide Number Placeholder 5"/>
          <p:cNvSpPr>
            <a:spLocks noGrp="1"/>
          </p:cNvSpPr>
          <p:nvPr>
            <p:ph type="sldNum" sz="quarter" idx="12"/>
          </p:nvPr>
        </p:nvSpPr>
        <p:spPr/>
        <p:txBody>
          <a:bodyPr/>
          <a:lstStyle/>
          <a:p>
            <a:fld id="{1A594265-5876-4A98-95AA-380EE7404614}" type="slidenum">
              <a:rPr lang="en-GB" smtClean="0"/>
              <a:pPr/>
              <a:t>7</a:t>
            </a:fld>
            <a:endParaRPr lang="en-GB" dirty="0"/>
          </a:p>
        </p:txBody>
      </p:sp>
    </p:spTree>
    <p:extLst>
      <p:ext uri="{BB962C8B-B14F-4D97-AF65-F5344CB8AC3E}">
        <p14:creationId xmlns:p14="http://schemas.microsoft.com/office/powerpoint/2010/main" val="15042456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Ορθογώνιο 6"/>
          <p:cNvSpPr/>
          <p:nvPr/>
        </p:nvSpPr>
        <p:spPr>
          <a:xfrm>
            <a:off x="1014608" y="1778696"/>
            <a:ext cx="7220038" cy="40709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The automated system [1/3]</a:t>
            </a:r>
            <a:endParaRPr lang="en-US" dirty="0"/>
          </a:p>
        </p:txBody>
      </p:sp>
      <p:sp>
        <p:nvSpPr>
          <p:cNvPr id="3" name="Content Placeholder 2"/>
          <p:cNvSpPr>
            <a:spLocks noGrp="1"/>
          </p:cNvSpPr>
          <p:nvPr>
            <p:ph idx="1"/>
          </p:nvPr>
        </p:nvSpPr>
        <p:spPr>
          <a:xfrm>
            <a:off x="982133" y="1204685"/>
            <a:ext cx="7704667" cy="586537"/>
          </a:xfrm>
        </p:spPr>
        <p:txBody>
          <a:bodyPr>
            <a:normAutofit/>
          </a:bodyPr>
          <a:lstStyle/>
          <a:p>
            <a:pPr marL="0" indent="0">
              <a:buNone/>
            </a:pPr>
            <a:r>
              <a:rPr lang="en-US" dirty="0" smtClean="0"/>
              <a:t>System Design</a:t>
            </a:r>
          </a:p>
        </p:txBody>
      </p:sp>
      <p:sp>
        <p:nvSpPr>
          <p:cNvPr id="5" name="Footer Placeholder 4"/>
          <p:cNvSpPr>
            <a:spLocks noGrp="1"/>
          </p:cNvSpPr>
          <p:nvPr>
            <p:ph type="ftr" sz="quarter" idx="11"/>
          </p:nvPr>
        </p:nvSpPr>
        <p:spPr/>
        <p:txBody>
          <a:bodyPr/>
          <a:lstStyle/>
          <a:p>
            <a:pPr algn="ctr"/>
            <a:r>
              <a:rPr lang="en-GB" b="1" dirty="0" err="1"/>
              <a:t>RoboEsl</a:t>
            </a:r>
            <a:r>
              <a:rPr lang="en-GB" b="1" dirty="0"/>
              <a:t> Conference, 12 May 2017, Riga</a:t>
            </a:r>
          </a:p>
        </p:txBody>
      </p:sp>
      <p:sp>
        <p:nvSpPr>
          <p:cNvPr id="6" name="Slide Number Placeholder 5"/>
          <p:cNvSpPr>
            <a:spLocks noGrp="1"/>
          </p:cNvSpPr>
          <p:nvPr>
            <p:ph type="sldNum" sz="quarter" idx="12"/>
          </p:nvPr>
        </p:nvSpPr>
        <p:spPr/>
        <p:txBody>
          <a:bodyPr/>
          <a:lstStyle/>
          <a:p>
            <a:fld id="{1A594265-5876-4A98-95AA-380EE7404614}" type="slidenum">
              <a:rPr lang="en-GB" smtClean="0"/>
              <a:pPr/>
              <a:t>8</a:t>
            </a:fld>
            <a:endParaRPr lang="en-GB"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528" y="2145279"/>
            <a:ext cx="8106472" cy="3879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65332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290" y="4496843"/>
            <a:ext cx="7090798" cy="1590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The automated system [2/3]</a:t>
            </a:r>
            <a:endParaRPr lang="en-US" dirty="0"/>
          </a:p>
        </p:txBody>
      </p:sp>
      <p:sp>
        <p:nvSpPr>
          <p:cNvPr id="3" name="Content Placeholder 2"/>
          <p:cNvSpPr>
            <a:spLocks noGrp="1"/>
          </p:cNvSpPr>
          <p:nvPr>
            <p:ph idx="1"/>
          </p:nvPr>
        </p:nvSpPr>
        <p:spPr>
          <a:xfrm>
            <a:off x="982133" y="1204685"/>
            <a:ext cx="7704667" cy="3129320"/>
          </a:xfrm>
        </p:spPr>
        <p:txBody>
          <a:bodyPr>
            <a:normAutofit/>
          </a:bodyPr>
          <a:lstStyle/>
          <a:p>
            <a:pPr marL="0" indent="0">
              <a:buNone/>
            </a:pPr>
            <a:r>
              <a:rPr lang="en-US" u="sng" dirty="0" smtClean="0"/>
              <a:t>System peripherals</a:t>
            </a:r>
          </a:p>
          <a:p>
            <a:r>
              <a:rPr lang="en-US" dirty="0"/>
              <a:t>Arduino Uno microcontroller </a:t>
            </a:r>
            <a:r>
              <a:rPr lang="en-US" dirty="0" smtClean="0"/>
              <a:t>board</a:t>
            </a:r>
          </a:p>
          <a:p>
            <a:r>
              <a:rPr lang="en-US" dirty="0"/>
              <a:t>Solenoid </a:t>
            </a:r>
            <a:r>
              <a:rPr lang="en-US" dirty="0" smtClean="0"/>
              <a:t>Valves</a:t>
            </a:r>
          </a:p>
          <a:p>
            <a:r>
              <a:rPr lang="en-US" dirty="0" smtClean="0"/>
              <a:t>Electronic components and devices(DC power supply, transistors, resistors, Photo resistors </a:t>
            </a:r>
            <a:r>
              <a:rPr lang="en-US" dirty="0" err="1" smtClean="0"/>
              <a:t>etc</a:t>
            </a:r>
            <a:r>
              <a:rPr lang="en-US" dirty="0" smtClean="0"/>
              <a:t>)</a:t>
            </a:r>
          </a:p>
          <a:p>
            <a:r>
              <a:rPr lang="en-US" dirty="0" smtClean="0"/>
              <a:t>Ultrasonic </a:t>
            </a:r>
            <a:r>
              <a:rPr lang="en-US" dirty="0"/>
              <a:t>sensor (</a:t>
            </a:r>
            <a:r>
              <a:rPr lang="en-US" dirty="0" smtClean="0"/>
              <a:t>HC-SR04)</a:t>
            </a:r>
          </a:p>
        </p:txBody>
      </p:sp>
      <p:sp>
        <p:nvSpPr>
          <p:cNvPr id="5" name="Footer Placeholder 4"/>
          <p:cNvSpPr>
            <a:spLocks noGrp="1"/>
          </p:cNvSpPr>
          <p:nvPr>
            <p:ph type="ftr" sz="quarter" idx="11"/>
          </p:nvPr>
        </p:nvSpPr>
        <p:spPr/>
        <p:txBody>
          <a:bodyPr/>
          <a:lstStyle/>
          <a:p>
            <a:pPr algn="ctr"/>
            <a:r>
              <a:rPr lang="en-GB" b="1" dirty="0" err="1"/>
              <a:t>RoboEsl</a:t>
            </a:r>
            <a:r>
              <a:rPr lang="en-GB" b="1" dirty="0"/>
              <a:t> Conference, 12 May 2017, Riga</a:t>
            </a:r>
          </a:p>
        </p:txBody>
      </p:sp>
      <p:sp>
        <p:nvSpPr>
          <p:cNvPr id="6" name="Slide Number Placeholder 5"/>
          <p:cNvSpPr>
            <a:spLocks noGrp="1"/>
          </p:cNvSpPr>
          <p:nvPr>
            <p:ph type="sldNum" sz="quarter" idx="12"/>
          </p:nvPr>
        </p:nvSpPr>
        <p:spPr/>
        <p:txBody>
          <a:bodyPr/>
          <a:lstStyle/>
          <a:p>
            <a:fld id="{1A594265-5876-4A98-95AA-380EE7404614}" type="slidenum">
              <a:rPr lang="en-GB" smtClean="0"/>
              <a:pPr/>
              <a:t>9</a:t>
            </a:fld>
            <a:endParaRPr lang="en-GB"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8263" y="4594342"/>
            <a:ext cx="1855071" cy="1395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5576" y="4566758"/>
            <a:ext cx="1984024" cy="1423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9912" y="4594342"/>
            <a:ext cx="2147160" cy="1395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905590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Parallax</Template>
  <TotalTime>839</TotalTime>
  <Words>636</Words>
  <Application>Microsoft Office PowerPoint</Application>
  <PresentationFormat>Προβολή στην οθόνη (4:3)</PresentationFormat>
  <Paragraphs>113</Paragraphs>
  <Slides>13</Slides>
  <Notes>10</Notes>
  <HiddenSlides>0</HiddenSlides>
  <MMClips>1</MMClips>
  <ScaleCrop>false</ScaleCrop>
  <HeadingPairs>
    <vt:vector size="4" baseType="variant">
      <vt:variant>
        <vt:lpstr>Θέμα</vt:lpstr>
      </vt:variant>
      <vt:variant>
        <vt:i4>1</vt:i4>
      </vt:variant>
      <vt:variant>
        <vt:lpstr>Τίτλοι διαφανειών</vt:lpstr>
      </vt:variant>
      <vt:variant>
        <vt:i4>13</vt:i4>
      </vt:variant>
    </vt:vector>
  </HeadingPairs>
  <TitlesOfParts>
    <vt:vector size="14" baseType="lpstr">
      <vt:lpstr>Parallax</vt:lpstr>
      <vt:lpstr>“To Water or not to Water”  The Arduino approach   for optimize irrigation </vt:lpstr>
      <vt:lpstr>Overview</vt:lpstr>
      <vt:lpstr>Early School Leaving in vocational education</vt:lpstr>
      <vt:lpstr>Proposed Learning Activity</vt:lpstr>
      <vt:lpstr>Educational Approach [1/3]</vt:lpstr>
      <vt:lpstr>Educational Approach [2/3]</vt:lpstr>
      <vt:lpstr>Educational Approach [3/3]</vt:lpstr>
      <vt:lpstr>The automated system [1/3]</vt:lpstr>
      <vt:lpstr>The automated system [2/3]</vt:lpstr>
      <vt:lpstr>The automated system [3/3]</vt:lpstr>
      <vt:lpstr>System Construction </vt:lpstr>
      <vt:lpstr>Outcomes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the Minimization of the Energy Consumption in Federated Data Centers</dc:title>
  <dc:creator>Artemis Voulkidis</dc:creator>
  <cp:lastModifiedBy>Panos</cp:lastModifiedBy>
  <cp:revision>64</cp:revision>
  <dcterms:created xsi:type="dcterms:W3CDTF">2015-10-21T10:34:37Z</dcterms:created>
  <dcterms:modified xsi:type="dcterms:W3CDTF">2017-05-08T12:08:27Z</dcterms:modified>
</cp:coreProperties>
</file>