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331" r:id="rId3"/>
    <p:sldId id="330" r:id="rId4"/>
    <p:sldId id="292" r:id="rId5"/>
    <p:sldId id="291" r:id="rId6"/>
    <p:sldId id="293" r:id="rId7"/>
    <p:sldId id="294" r:id="rId8"/>
    <p:sldId id="295" r:id="rId9"/>
    <p:sldId id="299" r:id="rId10"/>
    <p:sldId id="300" r:id="rId11"/>
    <p:sldId id="297" r:id="rId12"/>
    <p:sldId id="296" r:id="rId13"/>
    <p:sldId id="302" r:id="rId14"/>
    <p:sldId id="304" r:id="rId15"/>
    <p:sldId id="305" r:id="rId16"/>
    <p:sldId id="301" r:id="rId17"/>
    <p:sldId id="307" r:id="rId18"/>
    <p:sldId id="328" r:id="rId19"/>
    <p:sldId id="329" r:id="rId20"/>
    <p:sldId id="308" r:id="rId21"/>
    <p:sldId id="310" r:id="rId22"/>
    <p:sldId id="326" r:id="rId23"/>
    <p:sldId id="327" r:id="rId24"/>
    <p:sldId id="311" r:id="rId25"/>
    <p:sldId id="312" r:id="rId26"/>
    <p:sldId id="315" r:id="rId27"/>
    <p:sldId id="321" r:id="rId28"/>
    <p:sldId id="313" r:id="rId29"/>
    <p:sldId id="314" r:id="rId30"/>
    <p:sldId id="316" r:id="rId31"/>
    <p:sldId id="298" r:id="rId32"/>
    <p:sldId id="319" r:id="rId33"/>
    <p:sldId id="317" r:id="rId34"/>
    <p:sldId id="323" r:id="rId35"/>
    <p:sldId id="324" r:id="rId36"/>
    <p:sldId id="325" r:id="rId37"/>
    <p:sldId id="306" r:id="rId38"/>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33"/>
    <a:srgbClr val="12254D"/>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21324" autoAdjust="0"/>
    <p:restoredTop sz="94660"/>
  </p:normalViewPr>
  <p:slideViewPr>
    <p:cSldViewPr snapToGrid="0">
      <p:cViewPr>
        <p:scale>
          <a:sx n="70" d="100"/>
          <a:sy n="70" d="100"/>
        </p:scale>
        <p:origin x="-246" y="-192"/>
      </p:cViewPr>
      <p:guideLst>
        <p:guide orient="horz" pos="2160"/>
        <p:guide pos="3840"/>
      </p:guideLst>
    </p:cSldViewPr>
  </p:slideViewPr>
  <p:notesTextViewPr>
    <p:cViewPr>
      <p:scale>
        <a:sx n="1" d="1"/>
        <a:sy n="1" d="1"/>
      </p:scale>
      <p:origin x="0" y="0"/>
    </p:cViewPr>
  </p:notesTextViewPr>
  <p:sorterViewPr>
    <p:cViewPr>
      <p:scale>
        <a:sx n="90" d="100"/>
        <a:sy n="90" d="100"/>
      </p:scale>
      <p:origin x="0" y="7494"/>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l-G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fld id="{C1671CF7-57DD-4BD1-92BB-4A6CD9995926}" type="datetimeFigureOut">
              <a:rPr lang="el-GR" smtClean="0"/>
              <a:pPr/>
              <a:t>12/5/2017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CD4079C-5D1C-4A88-9BD5-467B63A15907}" type="slidenum">
              <a:rPr lang="el-GR" smtClean="0"/>
              <a:pPr/>
              <a:t>‹#›</a:t>
            </a:fld>
            <a:endParaRPr lang="el-GR"/>
          </a:p>
        </p:txBody>
      </p:sp>
    </p:spTree>
    <p:extLst>
      <p:ext uri="{BB962C8B-B14F-4D97-AF65-F5344CB8AC3E}">
        <p14:creationId xmlns="" xmlns:p14="http://schemas.microsoft.com/office/powerpoint/2010/main" val="17880578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C1671CF7-57DD-4BD1-92BB-4A6CD9995926}" type="datetimeFigureOut">
              <a:rPr lang="el-GR" smtClean="0"/>
              <a:pPr/>
              <a:t>12/5/2017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CD4079C-5D1C-4A88-9BD5-467B63A15907}" type="slidenum">
              <a:rPr lang="el-GR" smtClean="0"/>
              <a:pPr/>
              <a:t>‹#›</a:t>
            </a:fld>
            <a:endParaRPr lang="el-GR"/>
          </a:p>
        </p:txBody>
      </p:sp>
    </p:spTree>
    <p:extLst>
      <p:ext uri="{BB962C8B-B14F-4D97-AF65-F5344CB8AC3E}">
        <p14:creationId xmlns="" xmlns:p14="http://schemas.microsoft.com/office/powerpoint/2010/main" val="33124652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C1671CF7-57DD-4BD1-92BB-4A6CD9995926}" type="datetimeFigureOut">
              <a:rPr lang="el-GR" smtClean="0"/>
              <a:pPr/>
              <a:t>12/5/2017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CD4079C-5D1C-4A88-9BD5-467B63A15907}" type="slidenum">
              <a:rPr lang="el-GR" smtClean="0"/>
              <a:pPr/>
              <a:t>‹#›</a:t>
            </a:fld>
            <a:endParaRPr lang="el-GR"/>
          </a:p>
        </p:txBody>
      </p:sp>
    </p:spTree>
    <p:extLst>
      <p:ext uri="{BB962C8B-B14F-4D97-AF65-F5344CB8AC3E}">
        <p14:creationId xmlns="" xmlns:p14="http://schemas.microsoft.com/office/powerpoint/2010/main" val="196708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C1671CF7-57DD-4BD1-92BB-4A6CD9995926}" type="datetimeFigureOut">
              <a:rPr lang="el-GR" smtClean="0"/>
              <a:pPr/>
              <a:t>12/5/2017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CD4079C-5D1C-4A88-9BD5-467B63A15907}" type="slidenum">
              <a:rPr lang="el-GR" smtClean="0"/>
              <a:pPr/>
              <a:t>‹#›</a:t>
            </a:fld>
            <a:endParaRPr lang="el-GR"/>
          </a:p>
        </p:txBody>
      </p:sp>
    </p:spTree>
    <p:extLst>
      <p:ext uri="{BB962C8B-B14F-4D97-AF65-F5344CB8AC3E}">
        <p14:creationId xmlns="" xmlns:p14="http://schemas.microsoft.com/office/powerpoint/2010/main" val="689164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smtClean="0"/>
              <a:t>Click to edit Master title style</a:t>
            </a:r>
            <a:endParaRPr lang="el-GR"/>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tint val="75000"/>
                  </a:schemeClr>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1671CF7-57DD-4BD1-92BB-4A6CD9995926}" type="datetimeFigureOut">
              <a:rPr lang="el-GR" smtClean="0"/>
              <a:pPr/>
              <a:t>12/5/2017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CD4079C-5D1C-4A88-9BD5-467B63A15907}" type="slidenum">
              <a:rPr lang="el-GR" smtClean="0"/>
              <a:pPr/>
              <a:t>‹#›</a:t>
            </a:fld>
            <a:endParaRPr lang="el-GR"/>
          </a:p>
        </p:txBody>
      </p:sp>
    </p:spTree>
    <p:extLst>
      <p:ext uri="{BB962C8B-B14F-4D97-AF65-F5344CB8AC3E}">
        <p14:creationId xmlns="" xmlns:p14="http://schemas.microsoft.com/office/powerpoint/2010/main" val="2068865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p:txBody>
          <a:bodyPr/>
          <a:lstStyle/>
          <a:p>
            <a:fld id="{C1671CF7-57DD-4BD1-92BB-4A6CD9995926}" type="datetimeFigureOut">
              <a:rPr lang="el-GR" smtClean="0"/>
              <a:pPr/>
              <a:t>12/5/2017</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DCD4079C-5D1C-4A88-9BD5-467B63A15907}" type="slidenum">
              <a:rPr lang="el-GR" smtClean="0"/>
              <a:pPr/>
              <a:t>‹#›</a:t>
            </a:fld>
            <a:endParaRPr lang="el-GR"/>
          </a:p>
        </p:txBody>
      </p:sp>
    </p:spTree>
    <p:extLst>
      <p:ext uri="{BB962C8B-B14F-4D97-AF65-F5344CB8AC3E}">
        <p14:creationId xmlns="" xmlns:p14="http://schemas.microsoft.com/office/powerpoint/2010/main" val="17892991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smtClean="0"/>
              <a:t>Click to edit Master title style</a:t>
            </a:r>
            <a:endParaRPr lang="el-GR"/>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fld id="{C1671CF7-57DD-4BD1-92BB-4A6CD9995926}" type="datetimeFigureOut">
              <a:rPr lang="el-GR" smtClean="0"/>
              <a:pPr/>
              <a:t>12/5/2017</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DCD4079C-5D1C-4A88-9BD5-467B63A15907}" type="slidenum">
              <a:rPr lang="el-GR" smtClean="0"/>
              <a:pPr/>
              <a:t>‹#›</a:t>
            </a:fld>
            <a:endParaRPr lang="el-GR"/>
          </a:p>
        </p:txBody>
      </p:sp>
    </p:spTree>
    <p:extLst>
      <p:ext uri="{BB962C8B-B14F-4D97-AF65-F5344CB8AC3E}">
        <p14:creationId xmlns="" xmlns:p14="http://schemas.microsoft.com/office/powerpoint/2010/main" val="39774528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p>
            <a:fld id="{C1671CF7-57DD-4BD1-92BB-4A6CD9995926}" type="datetimeFigureOut">
              <a:rPr lang="el-GR" smtClean="0"/>
              <a:pPr/>
              <a:t>12/5/2017</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DCD4079C-5D1C-4A88-9BD5-467B63A15907}" type="slidenum">
              <a:rPr lang="el-GR" smtClean="0"/>
              <a:pPr/>
              <a:t>‹#›</a:t>
            </a:fld>
            <a:endParaRPr lang="el-GR"/>
          </a:p>
        </p:txBody>
      </p:sp>
    </p:spTree>
    <p:extLst>
      <p:ext uri="{BB962C8B-B14F-4D97-AF65-F5344CB8AC3E}">
        <p14:creationId xmlns="" xmlns:p14="http://schemas.microsoft.com/office/powerpoint/2010/main" val="31529795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671CF7-57DD-4BD1-92BB-4A6CD9995926}" type="datetimeFigureOut">
              <a:rPr lang="el-GR" smtClean="0"/>
              <a:pPr/>
              <a:t>12/5/2017</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DCD4079C-5D1C-4A88-9BD5-467B63A15907}" type="slidenum">
              <a:rPr lang="el-GR" smtClean="0"/>
              <a:pPr/>
              <a:t>‹#›</a:t>
            </a:fld>
            <a:endParaRPr lang="el-GR"/>
          </a:p>
        </p:txBody>
      </p:sp>
    </p:spTree>
    <p:extLst>
      <p:ext uri="{BB962C8B-B14F-4D97-AF65-F5344CB8AC3E}">
        <p14:creationId xmlns="" xmlns:p14="http://schemas.microsoft.com/office/powerpoint/2010/main" val="21799754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l-GR"/>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1671CF7-57DD-4BD1-92BB-4A6CD9995926}" type="datetimeFigureOut">
              <a:rPr lang="el-GR" smtClean="0"/>
              <a:pPr/>
              <a:t>12/5/2017</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DCD4079C-5D1C-4A88-9BD5-467B63A15907}" type="slidenum">
              <a:rPr lang="el-GR" smtClean="0"/>
              <a:pPr/>
              <a:t>‹#›</a:t>
            </a:fld>
            <a:endParaRPr lang="el-GR"/>
          </a:p>
        </p:txBody>
      </p:sp>
    </p:spTree>
    <p:extLst>
      <p:ext uri="{BB962C8B-B14F-4D97-AF65-F5344CB8AC3E}">
        <p14:creationId xmlns="" xmlns:p14="http://schemas.microsoft.com/office/powerpoint/2010/main" val="18483866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l-GR"/>
          </a:p>
        </p:txBody>
      </p:sp>
      <p:sp>
        <p:nvSpPr>
          <p:cNvPr id="3" name="Picture Placeholder 2"/>
          <p:cNvSpPr>
            <a:spLocks noGrp="1"/>
          </p:cNvSpPr>
          <p:nvPr>
            <p:ph type="pic" idx="1"/>
          </p:nvPr>
        </p:nvSpPr>
        <p:spPr>
          <a:xfrm>
            <a:off x="5183188" y="987427"/>
            <a:ext cx="6172200" cy="4873625"/>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l-G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1671CF7-57DD-4BD1-92BB-4A6CD9995926}" type="datetimeFigureOut">
              <a:rPr lang="el-GR" smtClean="0"/>
              <a:pPr/>
              <a:t>12/5/2017</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DCD4079C-5D1C-4A88-9BD5-467B63A15907}" type="slidenum">
              <a:rPr lang="el-GR" smtClean="0"/>
              <a:pPr/>
              <a:t>‹#›</a:t>
            </a:fld>
            <a:endParaRPr lang="el-GR"/>
          </a:p>
        </p:txBody>
      </p:sp>
    </p:spTree>
    <p:extLst>
      <p:ext uri="{BB962C8B-B14F-4D97-AF65-F5344CB8AC3E}">
        <p14:creationId xmlns="" xmlns:p14="http://schemas.microsoft.com/office/powerpoint/2010/main" val="34473007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smtClean="0"/>
              <a:t>Click to edit Master title style</a:t>
            </a:r>
            <a:endParaRPr lang="el-G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671CF7-57DD-4BD1-92BB-4A6CD9995926}" type="datetimeFigureOut">
              <a:rPr lang="el-GR" smtClean="0"/>
              <a:pPr/>
              <a:t>12/5/2017</a:t>
            </a:fld>
            <a:endParaRPr lang="el-GR"/>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D4079C-5D1C-4A88-9BD5-467B63A15907}" type="slidenum">
              <a:rPr lang="el-GR" smtClean="0"/>
              <a:pPr/>
              <a:t>‹#›</a:t>
            </a:fld>
            <a:endParaRPr lang="el-GR"/>
          </a:p>
        </p:txBody>
      </p:sp>
    </p:spTree>
    <p:extLst>
      <p:ext uri="{BB962C8B-B14F-4D97-AF65-F5344CB8AC3E}">
        <p14:creationId xmlns="" xmlns:p14="http://schemas.microsoft.com/office/powerpoint/2010/main" val="33420130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www.edumotiva.eu/" TargetMode="External"/><Relationship Id="rId2" Type="http://schemas.openxmlformats.org/officeDocument/2006/relationships/hyperlink" Target="http://www.roboesl.eu/" TargetMode="External"/><Relationship Id="rId1" Type="http://schemas.openxmlformats.org/officeDocument/2006/relationships/slideLayout" Target="../slideLayouts/slideLayout2.xml"/><Relationship Id="rId4" Type="http://schemas.openxmlformats.org/officeDocument/2006/relationships/hyperlink" Target="mailto:info@edumotiva.eu"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688525"/>
          </a:xfrm>
          <a:solidFill>
            <a:schemeClr val="accent1">
              <a:lumMod val="75000"/>
            </a:schemeClr>
          </a:solidFill>
        </p:spPr>
        <p:txBody>
          <a:bodyPr>
            <a:normAutofit/>
          </a:bodyPr>
          <a:lstStyle/>
          <a:p>
            <a:r>
              <a:rPr lang="en-GB" b="1" dirty="0" smtClean="0">
                <a:solidFill>
                  <a:schemeClr val="bg1"/>
                </a:solidFill>
              </a:rPr>
              <a:t>ATEE Spring Conference 2017</a:t>
            </a:r>
            <a:r>
              <a:rPr lang="en-GB" b="1" dirty="0" smtClean="0"/>
              <a:t/>
            </a:r>
            <a:br>
              <a:rPr lang="en-GB" b="1" dirty="0" smtClean="0"/>
            </a:br>
            <a:r>
              <a:rPr lang="en-US" b="1" spc="300" dirty="0" smtClean="0">
                <a:solidFill>
                  <a:schemeClr val="bg1"/>
                </a:solidFill>
              </a:rPr>
              <a:t>ROBOESL Conference</a:t>
            </a:r>
            <a:br>
              <a:rPr lang="en-US" b="1" spc="300" dirty="0" smtClean="0">
                <a:solidFill>
                  <a:schemeClr val="bg1"/>
                </a:solidFill>
              </a:rPr>
            </a:br>
            <a:r>
              <a:rPr lang="en-US" sz="2400" b="1" spc="300" dirty="0" smtClean="0">
                <a:solidFill>
                  <a:schemeClr val="bg1"/>
                </a:solidFill>
              </a:rPr>
              <a:t>12.05.2017| Riga</a:t>
            </a:r>
            <a:endParaRPr lang="el-GR" sz="2400" b="1" spc="300" dirty="0">
              <a:solidFill>
                <a:schemeClr val="bg1"/>
              </a:solidFill>
            </a:endParaRPr>
          </a:p>
        </p:txBody>
      </p:sp>
      <p:pic>
        <p:nvPicPr>
          <p:cNvPr id="6" name="Picture 5"/>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6291408" y="4392118"/>
            <a:ext cx="4585980" cy="1310826"/>
          </a:xfrm>
          <a:prstGeom prst="rect">
            <a:avLst/>
          </a:prstGeom>
        </p:spPr>
      </p:pic>
      <p:pic>
        <p:nvPicPr>
          <p:cNvPr id="7" name="Picture 6"/>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2220803" y="4272197"/>
            <a:ext cx="2456128" cy="1628558"/>
          </a:xfrm>
          <a:prstGeom prst="rect">
            <a:avLst/>
          </a:prstGeom>
        </p:spPr>
      </p:pic>
      <p:sp>
        <p:nvSpPr>
          <p:cNvPr id="8" name="TextBox 7"/>
          <p:cNvSpPr txBox="1"/>
          <p:nvPr/>
        </p:nvSpPr>
        <p:spPr>
          <a:xfrm>
            <a:off x="1041191" y="2373793"/>
            <a:ext cx="10109616" cy="1569660"/>
          </a:xfrm>
          <a:prstGeom prst="rect">
            <a:avLst/>
          </a:prstGeom>
          <a:noFill/>
        </p:spPr>
        <p:txBody>
          <a:bodyPr wrap="square" rtlCol="0">
            <a:spAutoFit/>
          </a:bodyPr>
          <a:lstStyle/>
          <a:p>
            <a:pPr algn="ctr"/>
            <a:r>
              <a:rPr lang="en-US" sz="3200" dirty="0" smtClean="0"/>
              <a:t> </a:t>
            </a:r>
            <a:r>
              <a:rPr lang="en-US" sz="3200" b="1" dirty="0" smtClean="0"/>
              <a:t>Teacher Education in Educational Robotics: </a:t>
            </a:r>
          </a:p>
          <a:p>
            <a:pPr algn="ctr"/>
            <a:r>
              <a:rPr lang="en-US" sz="3200" b="1" dirty="0" smtClean="0"/>
              <a:t>the ROBOESL Project discourse</a:t>
            </a:r>
          </a:p>
          <a:p>
            <a:endParaRPr lang="el-GR" sz="3200" b="1" dirty="0">
              <a:solidFill>
                <a:schemeClr val="accent5">
                  <a:lumMod val="75000"/>
                </a:schemeClr>
              </a:solidFill>
              <a:latin typeface="+mj-lt"/>
            </a:endParaRPr>
          </a:p>
        </p:txBody>
      </p:sp>
      <p:sp>
        <p:nvSpPr>
          <p:cNvPr id="12" name="TextBox 11"/>
          <p:cNvSpPr txBox="1"/>
          <p:nvPr/>
        </p:nvSpPr>
        <p:spPr>
          <a:xfrm>
            <a:off x="2780050" y="3574234"/>
            <a:ext cx="6948566" cy="523220"/>
          </a:xfrm>
          <a:prstGeom prst="rect">
            <a:avLst/>
          </a:prstGeom>
          <a:noFill/>
        </p:spPr>
        <p:txBody>
          <a:bodyPr wrap="square" rtlCol="0">
            <a:spAutoFit/>
          </a:bodyPr>
          <a:lstStyle/>
          <a:p>
            <a:r>
              <a:rPr lang="en-US" sz="2800" dirty="0" smtClean="0"/>
              <a:t>Dr. Dimitris Alimisis, EDUMOTIVA, Greece</a:t>
            </a:r>
            <a:endParaRPr lang="el-GR" sz="2800" b="1" spc="300" dirty="0">
              <a:solidFill>
                <a:schemeClr val="accent1"/>
              </a:solidFill>
              <a:latin typeface="+mj-lt"/>
            </a:endParaRPr>
          </a:p>
        </p:txBody>
      </p:sp>
      <p:sp>
        <p:nvSpPr>
          <p:cNvPr id="13" name="Rectangle 12"/>
          <p:cNvSpPr/>
          <p:nvPr/>
        </p:nvSpPr>
        <p:spPr>
          <a:xfrm>
            <a:off x="3056865" y="6274299"/>
            <a:ext cx="6078267" cy="400110"/>
          </a:xfrm>
          <a:prstGeom prst="rect">
            <a:avLst/>
          </a:prstGeom>
        </p:spPr>
        <p:txBody>
          <a:bodyPr wrap="none">
            <a:spAutoFit/>
          </a:bodyPr>
          <a:lstStyle/>
          <a:p>
            <a:r>
              <a:rPr lang="en-US" sz="2000" dirty="0">
                <a:solidFill>
                  <a:schemeClr val="accent1">
                    <a:lumMod val="75000"/>
                  </a:schemeClr>
                </a:solidFill>
              </a:rPr>
              <a:t>ERASMUS+ Project </a:t>
            </a:r>
            <a:r>
              <a:rPr lang="en-US" sz="2000" dirty="0" err="1">
                <a:solidFill>
                  <a:schemeClr val="accent1">
                    <a:lumMod val="75000"/>
                  </a:schemeClr>
                </a:solidFill>
              </a:rPr>
              <a:t>RoboESL</a:t>
            </a:r>
            <a:r>
              <a:rPr lang="en-US" sz="2000" dirty="0">
                <a:solidFill>
                  <a:schemeClr val="accent1">
                    <a:lumMod val="75000"/>
                  </a:schemeClr>
                </a:solidFill>
              </a:rPr>
              <a:t>: 2015-1-IT02-KA201-015141</a:t>
            </a:r>
            <a:endParaRPr lang="el-GR" sz="2000" dirty="0">
              <a:solidFill>
                <a:schemeClr val="accent1">
                  <a:lumMod val="75000"/>
                </a:schemeClr>
              </a:solidFill>
            </a:endParaRPr>
          </a:p>
        </p:txBody>
      </p:sp>
      <p:pic>
        <p:nvPicPr>
          <p:cNvPr id="9" name="Picture 0" descr="logo_EDUMOTIVA.jpg"/>
          <p:cNvPicPr/>
          <p:nvPr/>
        </p:nvPicPr>
        <p:blipFill>
          <a:blip r:embed="rId4" cstate="print"/>
          <a:stretch>
            <a:fillRect/>
          </a:stretch>
        </p:blipFill>
        <p:spPr>
          <a:xfrm>
            <a:off x="9255546" y="2995001"/>
            <a:ext cx="2017505" cy="1317691"/>
          </a:xfrm>
          <a:prstGeom prst="rect">
            <a:avLst/>
          </a:prstGeom>
        </p:spPr>
      </p:pic>
    </p:spTree>
    <p:extLst>
      <p:ext uri="{BB962C8B-B14F-4D97-AF65-F5344CB8AC3E}">
        <p14:creationId xmlns="" xmlns:p14="http://schemas.microsoft.com/office/powerpoint/2010/main" val="21528725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8"/>
            <a:ext cx="10515600" cy="726693"/>
          </a:xfrm>
        </p:spPr>
        <p:txBody>
          <a:bodyPr/>
          <a:lstStyle/>
          <a:p>
            <a:r>
              <a:rPr lang="en-US" b="1" dirty="0" smtClean="0"/>
              <a:t>The role of the teacher</a:t>
            </a:r>
            <a:endParaRPr lang="el-GR" dirty="0"/>
          </a:p>
        </p:txBody>
      </p:sp>
      <p:sp>
        <p:nvSpPr>
          <p:cNvPr id="3" name="Content Placeholder 2"/>
          <p:cNvSpPr>
            <a:spLocks noGrp="1"/>
          </p:cNvSpPr>
          <p:nvPr>
            <p:ph idx="1"/>
          </p:nvPr>
        </p:nvSpPr>
        <p:spPr>
          <a:xfrm>
            <a:off x="838200" y="1050878"/>
            <a:ext cx="10515600" cy="5404513"/>
          </a:xfrm>
        </p:spPr>
        <p:txBody>
          <a:bodyPr>
            <a:normAutofit fontScale="85000" lnSpcReduction="20000"/>
          </a:bodyPr>
          <a:lstStyle/>
          <a:p>
            <a:r>
              <a:rPr lang="en-US" sz="3300" dirty="0" smtClean="0"/>
              <a:t>acts as an organizer, coordinator and facilitator of the learning process.</a:t>
            </a:r>
          </a:p>
          <a:p>
            <a:r>
              <a:rPr lang="en-US" sz="3300" dirty="0" smtClean="0"/>
              <a:t>organizes the learning environment,</a:t>
            </a:r>
          </a:p>
          <a:p>
            <a:r>
              <a:rPr lang="en-US" sz="3300" dirty="0" smtClean="0"/>
              <a:t>raises the tasks / problems to be solved</a:t>
            </a:r>
          </a:p>
          <a:p>
            <a:r>
              <a:rPr lang="en-US" sz="3300" dirty="0" smtClean="0"/>
              <a:t>offers resources </a:t>
            </a:r>
          </a:p>
          <a:p>
            <a:r>
              <a:rPr lang="en-US" sz="3300" dirty="0" smtClean="0"/>
              <a:t>supports students’ engagement in the ROBOESL interdisciplinary projects</a:t>
            </a:r>
          </a:p>
          <a:p>
            <a:r>
              <a:rPr lang="en-US" sz="3300" dirty="0" smtClean="0"/>
              <a:t>discreetly helps where and when necessary</a:t>
            </a:r>
          </a:p>
          <a:p>
            <a:r>
              <a:rPr lang="en-US" sz="3300" dirty="0" smtClean="0"/>
              <a:t>encourages students to try out different ideas and solutions and to work in teams </a:t>
            </a:r>
          </a:p>
          <a:p>
            <a:r>
              <a:rPr lang="en-US" sz="3300" dirty="0" smtClean="0"/>
              <a:t>organizes the evaluation of the activity in collaboration with the students. </a:t>
            </a:r>
          </a:p>
          <a:p>
            <a:r>
              <a:rPr lang="en-US" sz="3300" dirty="0" smtClean="0"/>
              <a:t>ensures a playful, open, non-judgmental, and collaborative classroom environment that fosters creativity and collaboration</a:t>
            </a:r>
            <a:endParaRPr lang="el-GR" sz="3300" dirty="0" smtClean="0"/>
          </a:p>
          <a:p>
            <a:endParaRPr lang="el-G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Educational methodology</a:t>
            </a:r>
            <a:endParaRPr lang="el-GR" dirty="0"/>
          </a:p>
        </p:txBody>
      </p:sp>
      <p:sp>
        <p:nvSpPr>
          <p:cNvPr id="3" name="Content Placeholder 2"/>
          <p:cNvSpPr>
            <a:spLocks noGrp="1"/>
          </p:cNvSpPr>
          <p:nvPr>
            <p:ph idx="1"/>
          </p:nvPr>
        </p:nvSpPr>
        <p:spPr>
          <a:xfrm>
            <a:off x="838200" y="1588957"/>
            <a:ext cx="10515600" cy="4588006"/>
          </a:xfrm>
        </p:spPr>
        <p:txBody>
          <a:bodyPr>
            <a:normAutofit/>
          </a:bodyPr>
          <a:lstStyle/>
          <a:p>
            <a:r>
              <a:rPr lang="en-US" sz="4000" dirty="0" smtClean="0"/>
              <a:t>constructivist/constructionist pedagogy (Piaget, Papert) </a:t>
            </a:r>
          </a:p>
          <a:p>
            <a:r>
              <a:rPr lang="en-US" sz="4000" dirty="0" smtClean="0"/>
              <a:t>project-based learning approach </a:t>
            </a:r>
          </a:p>
          <a:p>
            <a:r>
              <a:rPr lang="en-US" sz="4000" dirty="0" smtClean="0"/>
              <a:t>active reflection upon the task</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Educational methodology</a:t>
            </a:r>
            <a:endParaRPr lang="el-GR" dirty="0"/>
          </a:p>
        </p:txBody>
      </p:sp>
      <p:sp>
        <p:nvSpPr>
          <p:cNvPr id="3" name="Content Placeholder 2"/>
          <p:cNvSpPr>
            <a:spLocks noGrp="1"/>
          </p:cNvSpPr>
          <p:nvPr>
            <p:ph idx="1"/>
          </p:nvPr>
        </p:nvSpPr>
        <p:spPr>
          <a:xfrm>
            <a:off x="838200" y="1469036"/>
            <a:ext cx="10515600" cy="4707927"/>
          </a:xfrm>
        </p:spPr>
        <p:txBody>
          <a:bodyPr/>
          <a:lstStyle/>
          <a:p>
            <a:r>
              <a:rPr lang="en-US" sz="4000" dirty="0" smtClean="0"/>
              <a:t>experiential learning and learning by making </a:t>
            </a:r>
          </a:p>
          <a:p>
            <a:r>
              <a:rPr lang="en-US" sz="4000" dirty="0" smtClean="0"/>
              <a:t>instead of giving step-by-step instructions, teachers/learners are advised to try and figure out how to do it themselves</a:t>
            </a:r>
            <a:endParaRPr lang="el-GR" sz="4000" dirty="0" smtClean="0"/>
          </a:p>
          <a:p>
            <a:endParaRPr lang="el-G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The curriculum: aim</a:t>
            </a:r>
            <a:endParaRPr lang="el-GR" dirty="0"/>
          </a:p>
        </p:txBody>
      </p:sp>
      <p:sp>
        <p:nvSpPr>
          <p:cNvPr id="3" name="Content Placeholder 2"/>
          <p:cNvSpPr>
            <a:spLocks noGrp="1"/>
          </p:cNvSpPr>
          <p:nvPr>
            <p:ph idx="1"/>
          </p:nvPr>
        </p:nvSpPr>
        <p:spPr>
          <a:xfrm>
            <a:off x="838200" y="1439056"/>
            <a:ext cx="10515600" cy="4737907"/>
          </a:xfrm>
        </p:spPr>
        <p:txBody>
          <a:bodyPr>
            <a:normAutofit lnSpcReduction="10000"/>
          </a:bodyPr>
          <a:lstStyle/>
          <a:p>
            <a:r>
              <a:rPr lang="en-US" sz="4000" dirty="0" smtClean="0"/>
              <a:t>enabling teachers to master the technical and pedagogical skills</a:t>
            </a:r>
          </a:p>
          <a:p>
            <a:r>
              <a:rPr lang="en-US" sz="4000" dirty="0" smtClean="0"/>
              <a:t>to become able to develop their own robotics activities </a:t>
            </a:r>
          </a:p>
          <a:p>
            <a:r>
              <a:rPr lang="en-US" sz="4000" dirty="0" smtClean="0"/>
              <a:t>Learn to use innovative, student-centered and constructivist pedagogical approaches </a:t>
            </a:r>
          </a:p>
          <a:p>
            <a:r>
              <a:rPr lang="en-US" sz="4000" dirty="0" smtClean="0"/>
              <a:t>focus on preventing School Failure and Early School Leaving.  </a:t>
            </a:r>
            <a:endParaRPr lang="el-GR" sz="4000" dirty="0" smtClean="0"/>
          </a:p>
          <a:p>
            <a:pPr>
              <a:buNone/>
            </a:pPr>
            <a:endParaRPr lang="el-G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Main objectives…</a:t>
            </a:r>
            <a:endParaRPr lang="el-GR" dirty="0"/>
          </a:p>
        </p:txBody>
      </p:sp>
      <p:sp>
        <p:nvSpPr>
          <p:cNvPr id="3" name="Content Placeholder 2"/>
          <p:cNvSpPr>
            <a:spLocks noGrp="1"/>
          </p:cNvSpPr>
          <p:nvPr>
            <p:ph idx="1"/>
          </p:nvPr>
        </p:nvSpPr>
        <p:spPr>
          <a:xfrm>
            <a:off x="838200" y="1528997"/>
            <a:ext cx="10515600" cy="4647966"/>
          </a:xfrm>
        </p:spPr>
        <p:txBody>
          <a:bodyPr>
            <a:normAutofit/>
          </a:bodyPr>
          <a:lstStyle/>
          <a:p>
            <a:pPr lvl="0"/>
            <a:r>
              <a:rPr lang="en-US" dirty="0" smtClean="0"/>
              <a:t>To promote learning through interaction of the trainee with the robotics technologies </a:t>
            </a:r>
            <a:endParaRPr lang="el-GR" dirty="0" smtClean="0"/>
          </a:p>
          <a:p>
            <a:pPr lvl="0"/>
            <a:r>
              <a:rPr lang="en-US" dirty="0" smtClean="0"/>
              <a:t>To support self-directed action allowing trainees to learn independently.</a:t>
            </a:r>
            <a:endParaRPr lang="el-GR" dirty="0" smtClean="0"/>
          </a:p>
          <a:p>
            <a:pPr lvl="0"/>
            <a:r>
              <a:rPr lang="en-US" dirty="0" smtClean="0"/>
              <a:t>To support the development of “real” training scenarios encouraging the engagement of the trainee in authentic problem solving .</a:t>
            </a:r>
            <a:endParaRPr lang="el-GR" dirty="0" smtClean="0"/>
          </a:p>
          <a:p>
            <a:pPr lvl="0"/>
            <a:r>
              <a:rPr lang="en-US" dirty="0" smtClean="0"/>
              <a:t>To adjust training to trainee’s needs and interests by offering training tasks with options to advance to different levels of difficulty </a:t>
            </a:r>
            <a:endParaRPr lang="el-GR" dirty="0" smtClean="0"/>
          </a:p>
          <a:p>
            <a:pPr lvl="0"/>
            <a:r>
              <a:rPr lang="en-US" dirty="0" smtClean="0"/>
              <a:t>Finally to provide methodology and tools for the overall evaluation of the training program.</a:t>
            </a:r>
            <a:endParaRPr lang="el-GR" dirty="0" smtClean="0"/>
          </a:p>
          <a:p>
            <a:endParaRPr lang="el-G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content</a:t>
            </a:r>
            <a:endParaRPr lang="el-GR" dirty="0"/>
          </a:p>
        </p:txBody>
      </p:sp>
      <p:sp>
        <p:nvSpPr>
          <p:cNvPr id="3" name="Content Placeholder 2"/>
          <p:cNvSpPr>
            <a:spLocks noGrp="1"/>
          </p:cNvSpPr>
          <p:nvPr>
            <p:ph idx="1"/>
          </p:nvPr>
        </p:nvSpPr>
        <p:spPr>
          <a:xfrm>
            <a:off x="838200" y="1394085"/>
            <a:ext cx="10515600" cy="4782878"/>
          </a:xfrm>
        </p:spPr>
        <p:txBody>
          <a:bodyPr>
            <a:normAutofit fontScale="92500" lnSpcReduction="10000"/>
          </a:bodyPr>
          <a:lstStyle/>
          <a:p>
            <a:r>
              <a:rPr lang="en-US" b="1" dirty="0" smtClean="0"/>
              <a:t>pedagogical approaches to cope with school failure/ESL</a:t>
            </a:r>
            <a:endParaRPr lang="el-GR" dirty="0" smtClean="0"/>
          </a:p>
          <a:p>
            <a:r>
              <a:rPr lang="en-US" b="1" dirty="0" smtClean="0"/>
              <a:t>robotics-based learning methodologies  inspired from constructivism and project-based learning principles </a:t>
            </a:r>
            <a:endParaRPr lang="el-GR" dirty="0" smtClean="0"/>
          </a:p>
          <a:p>
            <a:r>
              <a:rPr lang="en-US" b="1" dirty="0" smtClean="0"/>
              <a:t>training activities for </a:t>
            </a:r>
            <a:r>
              <a:rPr lang="en-US" b="1" dirty="0" err="1" smtClean="0"/>
              <a:t>familiarisation</a:t>
            </a:r>
            <a:r>
              <a:rPr lang="en-US" b="1" dirty="0" smtClean="0"/>
              <a:t> with educational robotics using robotics kits and software </a:t>
            </a:r>
            <a:endParaRPr lang="el-GR" dirty="0" smtClean="0"/>
          </a:p>
          <a:p>
            <a:r>
              <a:rPr lang="en-US" b="1" dirty="0" smtClean="0"/>
              <a:t>guidelines for using resources </a:t>
            </a:r>
            <a:endParaRPr lang="el-GR" dirty="0" smtClean="0"/>
          </a:p>
          <a:p>
            <a:r>
              <a:rPr lang="en-US" b="1" dirty="0" smtClean="0"/>
              <a:t>Worksheets for exemplary robotics-based learning activities </a:t>
            </a:r>
            <a:endParaRPr lang="el-GR" b="1" dirty="0" smtClean="0"/>
          </a:p>
          <a:p>
            <a:r>
              <a:rPr lang="en-US" b="1" dirty="0" smtClean="0"/>
              <a:t>evaluation guidelines and tools (to be used in O3) for validating the impact of robotics-based learning activities on the prevention of school failure/ESL</a:t>
            </a:r>
            <a:endParaRPr lang="el-GR" dirty="0" smtClean="0"/>
          </a:p>
          <a:p>
            <a:r>
              <a:rPr lang="en-US" b="1" dirty="0" smtClean="0"/>
              <a:t>validation criteria and tools for validating the impact of the curriculum on the participant teachers.</a:t>
            </a:r>
            <a:endParaRPr lang="el-GR"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Training activity 1</a:t>
            </a:r>
            <a:endParaRPr lang="el-GR" dirty="0"/>
          </a:p>
        </p:txBody>
      </p:sp>
      <p:sp>
        <p:nvSpPr>
          <p:cNvPr id="3" name="Content Placeholder 2"/>
          <p:cNvSpPr>
            <a:spLocks noGrp="1"/>
          </p:cNvSpPr>
          <p:nvPr>
            <p:ph idx="1"/>
          </p:nvPr>
        </p:nvSpPr>
        <p:spPr>
          <a:xfrm>
            <a:off x="838200" y="1454046"/>
            <a:ext cx="10515600" cy="4722917"/>
          </a:xfrm>
        </p:spPr>
        <p:txBody>
          <a:bodyPr>
            <a:normAutofit fontScale="92500" lnSpcReduction="10000"/>
          </a:bodyPr>
          <a:lstStyle/>
          <a:p>
            <a:pPr>
              <a:buNone/>
            </a:pPr>
            <a:r>
              <a:rPr lang="en-US" b="1" dirty="0" smtClean="0"/>
              <a:t>3 different teaching practices </a:t>
            </a:r>
            <a:endParaRPr lang="el-GR" dirty="0" smtClean="0"/>
          </a:p>
          <a:p>
            <a:r>
              <a:rPr lang="en-US" dirty="0" smtClean="0"/>
              <a:t>Three teachers introduce for first time robotics in their class.</a:t>
            </a:r>
            <a:endParaRPr lang="el-GR" dirty="0" smtClean="0"/>
          </a:p>
          <a:p>
            <a:r>
              <a:rPr lang="en-US" b="1" dirty="0" smtClean="0"/>
              <a:t>Teacher A </a:t>
            </a:r>
            <a:r>
              <a:rPr lang="en-US" dirty="0" smtClean="0"/>
              <a:t>starts with a presentation of the Lego Mindstorms kit together with projection of slides that show in detail the content of the kit and demonstrates in front of the class how to make a first robotic construction</a:t>
            </a:r>
            <a:endParaRPr lang="el-GR" dirty="0" smtClean="0"/>
          </a:p>
          <a:p>
            <a:r>
              <a:rPr lang="en-US" b="1" dirty="0" smtClean="0"/>
              <a:t>Teacher B </a:t>
            </a:r>
            <a:r>
              <a:rPr lang="en-US" dirty="0" smtClean="0"/>
              <a:t>divides the class in groups of 3-4 students,</a:t>
            </a:r>
            <a:r>
              <a:rPr lang="en-US" b="1" dirty="0" smtClean="0"/>
              <a:t> </a:t>
            </a:r>
            <a:r>
              <a:rPr lang="en-US" dirty="0" smtClean="0"/>
              <a:t>provides a Lego Mindstorms kit for each group and a handbook with step by step instructions to make a robotic car.</a:t>
            </a:r>
            <a:endParaRPr lang="el-GR" dirty="0" smtClean="0"/>
          </a:p>
          <a:p>
            <a:r>
              <a:rPr lang="en-US" b="1" dirty="0" smtClean="0"/>
              <a:t>Teacher C </a:t>
            </a:r>
            <a:r>
              <a:rPr lang="en-US" dirty="0" smtClean="0"/>
              <a:t>divides the class in groups of 3-4 students,</a:t>
            </a:r>
            <a:r>
              <a:rPr lang="en-US" b="1" dirty="0" smtClean="0"/>
              <a:t> </a:t>
            </a:r>
            <a:r>
              <a:rPr lang="en-US" dirty="0" smtClean="0"/>
              <a:t>provides a Lego Mindstorms kit for each group, then encourages and help students to explore the content of the kit, and invite them to try out a first robotic construction of their own choice</a:t>
            </a:r>
            <a:endParaRPr lang="el-GR"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Scenario</a:t>
            </a:r>
            <a:r>
              <a:rPr lang="el-GR" b="1" i="1" dirty="0" smtClean="0"/>
              <a:t/>
            </a:r>
            <a:br>
              <a:rPr lang="el-GR" b="1" i="1" dirty="0" smtClean="0"/>
            </a:br>
            <a:endParaRPr lang="el-GR" dirty="0"/>
          </a:p>
        </p:txBody>
      </p:sp>
      <p:sp>
        <p:nvSpPr>
          <p:cNvPr id="3" name="Content Placeholder 2"/>
          <p:cNvSpPr>
            <a:spLocks noGrp="1"/>
          </p:cNvSpPr>
          <p:nvPr>
            <p:ph idx="1"/>
          </p:nvPr>
        </p:nvSpPr>
        <p:spPr>
          <a:xfrm>
            <a:off x="838200" y="1228299"/>
            <a:ext cx="10515600" cy="4948664"/>
          </a:xfrm>
        </p:spPr>
        <p:txBody>
          <a:bodyPr/>
          <a:lstStyle/>
          <a:p>
            <a:r>
              <a:rPr lang="en-US" sz="3600" dirty="0" smtClean="0"/>
              <a:t>Imagine a train travelling in a straight rail. The distance between two successive stations is the same. A train runs over this rail travelling at constant speed on the track between two stations, and stops for some time at each station before leaving again. When it reaches the end of line, it waits a bit longer and then it comes back in reverse way towards the starting station. </a:t>
            </a:r>
          </a:p>
          <a:p>
            <a:r>
              <a:rPr lang="en-US" sz="3600" dirty="0" smtClean="0"/>
              <a:t>Make a robot to emulate the train on the monorail. ..</a:t>
            </a:r>
            <a:endParaRPr lang="el-GR" sz="3600" dirty="0" smtClean="0"/>
          </a:p>
          <a:p>
            <a:pPr>
              <a:buNone/>
            </a:pPr>
            <a:endParaRPr lang="el-G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 within your group the scenario…</a:t>
            </a:r>
            <a:endParaRPr lang="el-GR" dirty="0"/>
          </a:p>
        </p:txBody>
      </p:sp>
      <p:sp>
        <p:nvSpPr>
          <p:cNvPr id="3" name="Content Placeholder 2"/>
          <p:cNvSpPr>
            <a:spLocks noGrp="1"/>
          </p:cNvSpPr>
          <p:nvPr>
            <p:ph idx="1"/>
          </p:nvPr>
        </p:nvSpPr>
        <p:spPr>
          <a:xfrm>
            <a:off x="838200" y="1583140"/>
            <a:ext cx="10515600" cy="4593823"/>
          </a:xfrm>
        </p:spPr>
        <p:txBody>
          <a:bodyPr>
            <a:normAutofit/>
          </a:bodyPr>
          <a:lstStyle/>
          <a:p>
            <a:pPr>
              <a:buNone/>
            </a:pPr>
            <a:r>
              <a:rPr lang="en-US" sz="3600" dirty="0" smtClean="0"/>
              <a:t>How can you make the robot to follow the sides of a regular polygon of 6 sides and to collect some data, namely the color code of a piece of paper or tape put on each vertex reporting the maximum value?  </a:t>
            </a:r>
          </a:p>
        </p:txBody>
      </p:sp>
      <p:sp>
        <p:nvSpPr>
          <p:cNvPr id="4" name="Rectangle 3"/>
          <p:cNvSpPr/>
          <p:nvPr/>
        </p:nvSpPr>
        <p:spPr>
          <a:xfrm>
            <a:off x="1094281" y="3562066"/>
            <a:ext cx="9892167" cy="270382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7"/>
            <a:ext cx="10515600" cy="1613798"/>
          </a:xfrm>
        </p:spPr>
        <p:txBody>
          <a:bodyPr>
            <a:normAutofit fontScale="90000"/>
          </a:bodyPr>
          <a:lstStyle/>
          <a:p>
            <a:r>
              <a:rPr lang="en-US" dirty="0" smtClean="0"/>
              <a:t/>
            </a:r>
            <a:br>
              <a:rPr lang="en-US" dirty="0" smtClean="0"/>
            </a:br>
            <a:r>
              <a:rPr lang="en-US" b="1" dirty="0" smtClean="0"/>
              <a:t>Thinking before acting</a:t>
            </a:r>
            <a:r>
              <a:rPr lang="en-US" dirty="0" smtClean="0"/>
              <a:t>…</a:t>
            </a:r>
            <a:br>
              <a:rPr lang="en-US" dirty="0" smtClean="0"/>
            </a:br>
            <a:r>
              <a:rPr lang="en-US" dirty="0" smtClean="0"/>
              <a:t/>
            </a:r>
            <a:br>
              <a:rPr lang="en-US" dirty="0" smtClean="0"/>
            </a:br>
            <a:r>
              <a:rPr lang="en-US" dirty="0" smtClean="0"/>
              <a:t>Form and write down a methodology to solve this problem…</a:t>
            </a:r>
            <a:endParaRPr lang="el-GR" dirty="0"/>
          </a:p>
        </p:txBody>
      </p:sp>
      <p:sp>
        <p:nvSpPr>
          <p:cNvPr id="6145" name="Rectangle 1"/>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smtClean="0">
              <a:ln>
                <a:noFill/>
              </a:ln>
              <a:solidFill>
                <a:schemeClr val="tx1"/>
              </a:solidFill>
              <a:effectLst/>
              <a:latin typeface="Arial" pitchFamily="34" charset="0"/>
              <a:cs typeface="Arial" pitchFamily="34" charset="0"/>
            </a:endParaRPr>
          </a:p>
        </p:txBody>
      </p:sp>
      <p:sp>
        <p:nvSpPr>
          <p:cNvPr id="6" name="Rectangle 5"/>
          <p:cNvSpPr/>
          <p:nvPr/>
        </p:nvSpPr>
        <p:spPr>
          <a:xfrm>
            <a:off x="1004341" y="2623279"/>
            <a:ext cx="9024079" cy="29530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178" name="Picture 2" descr="Slide Image"/>
          <p:cNvPicPr>
            <a:picLocks noChangeAspect="1" noChangeArrowheads="1"/>
          </p:cNvPicPr>
          <p:nvPr/>
        </p:nvPicPr>
        <p:blipFill>
          <a:blip r:embed="rId2" cstate="print"/>
          <a:srcRect/>
          <a:stretch>
            <a:fillRect/>
          </a:stretch>
        </p:blipFill>
        <p:spPr bwMode="auto">
          <a:xfrm>
            <a:off x="245660" y="367327"/>
            <a:ext cx="11641540" cy="6039051"/>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Making a mock up…</a:t>
            </a:r>
            <a:endParaRPr lang="el-GR" dirty="0"/>
          </a:p>
        </p:txBody>
      </p:sp>
      <p:sp>
        <p:nvSpPr>
          <p:cNvPr id="3" name="Content Placeholder 2"/>
          <p:cNvSpPr>
            <a:spLocks noGrp="1"/>
          </p:cNvSpPr>
          <p:nvPr>
            <p:ph idx="1"/>
          </p:nvPr>
        </p:nvSpPr>
        <p:spPr>
          <a:xfrm>
            <a:off x="838199" y="1825625"/>
            <a:ext cx="10298373" cy="4351338"/>
          </a:xfrm>
        </p:spPr>
        <p:txBody>
          <a:bodyPr>
            <a:normAutofit/>
          </a:bodyPr>
          <a:lstStyle/>
          <a:p>
            <a:pPr>
              <a:buNone/>
            </a:pPr>
            <a:r>
              <a:rPr lang="en-US" sz="3600" dirty="0" smtClean="0"/>
              <a:t>Draw the rail with a straight line and some stations in the same distance on a long sheet of paper and put it on the table or on the floor or put directly on the table or on the floor some short pieces of tape in same distance to stand for the stations.</a:t>
            </a:r>
            <a:endParaRPr lang="el-GR" sz="36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Explorations…</a:t>
            </a:r>
            <a:endParaRPr lang="el-GR" dirty="0"/>
          </a:p>
        </p:txBody>
      </p:sp>
      <p:sp>
        <p:nvSpPr>
          <p:cNvPr id="3" name="Content Placeholder 2"/>
          <p:cNvSpPr>
            <a:spLocks noGrp="1"/>
          </p:cNvSpPr>
          <p:nvPr>
            <p:ph idx="1"/>
          </p:nvPr>
        </p:nvSpPr>
        <p:spPr>
          <a:xfrm>
            <a:off x="838200" y="1487606"/>
            <a:ext cx="6117236" cy="4689357"/>
          </a:xfrm>
        </p:spPr>
        <p:txBody>
          <a:bodyPr>
            <a:normAutofit lnSpcReduction="10000"/>
          </a:bodyPr>
          <a:lstStyle/>
          <a:p>
            <a:r>
              <a:rPr lang="en-US" sz="3200" dirty="0" smtClean="0"/>
              <a:t>Examine how the block Move Steering works </a:t>
            </a:r>
            <a:endParaRPr lang="el-GR" sz="3200" dirty="0" smtClean="0"/>
          </a:p>
          <a:p>
            <a:r>
              <a:rPr lang="en-US" sz="3200" dirty="0" smtClean="0"/>
              <a:t> Exploration: Set the duration in seconds. How many seconds the train needs to travel from one station to the next one?</a:t>
            </a:r>
            <a:endParaRPr lang="el-GR" sz="3200" dirty="0" smtClean="0"/>
          </a:p>
          <a:p>
            <a:r>
              <a:rPr lang="en-US" sz="3200" dirty="0" smtClean="0"/>
              <a:t>Write your answer here ………………………….  </a:t>
            </a:r>
            <a:endParaRPr lang="el-GR" sz="3200" dirty="0" smtClean="0"/>
          </a:p>
          <a:p>
            <a:r>
              <a:rPr lang="en-US" sz="3200" dirty="0" smtClean="0"/>
              <a:t>How did you find this answer? ……………………</a:t>
            </a:r>
            <a:endParaRPr lang="el-GR" sz="3200" dirty="0" smtClean="0"/>
          </a:p>
          <a:p>
            <a:pPr>
              <a:buNone/>
            </a:pPr>
            <a:endParaRPr lang="el-GR" dirty="0" smtClean="0"/>
          </a:p>
          <a:p>
            <a:endParaRPr lang="el-GR" dirty="0"/>
          </a:p>
        </p:txBody>
      </p:sp>
      <p:pic>
        <p:nvPicPr>
          <p:cNvPr id="4" name="Picture 3"/>
          <p:cNvPicPr/>
          <p:nvPr/>
        </p:nvPicPr>
        <p:blipFill>
          <a:blip r:embed="rId2" cstate="print"/>
          <a:srcRect/>
          <a:stretch>
            <a:fillRect/>
          </a:stretch>
        </p:blipFill>
        <p:spPr bwMode="auto">
          <a:xfrm>
            <a:off x="7778400" y="1828245"/>
            <a:ext cx="3614124" cy="229404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Only the necessary guidance</a:t>
            </a:r>
            <a:endParaRPr lang="el-GR" dirty="0"/>
          </a:p>
        </p:txBody>
      </p:sp>
      <p:grpSp>
        <p:nvGrpSpPr>
          <p:cNvPr id="3" name="Group 24"/>
          <p:cNvGrpSpPr>
            <a:grpSpLocks/>
          </p:cNvGrpSpPr>
          <p:nvPr/>
        </p:nvGrpSpPr>
        <p:grpSpPr bwMode="auto">
          <a:xfrm>
            <a:off x="824459" y="2986736"/>
            <a:ext cx="9983448" cy="2739507"/>
            <a:chOff x="1993" y="12692"/>
            <a:chExt cx="9142" cy="2005"/>
          </a:xfrm>
        </p:grpSpPr>
        <p:pic>
          <p:nvPicPr>
            <p:cNvPr id="25" name="Picture 6"/>
            <p:cNvPicPr>
              <a:picLocks noChangeAspect="1" noChangeArrowheads="1"/>
            </p:cNvPicPr>
            <p:nvPr/>
          </p:nvPicPr>
          <p:blipFill>
            <a:blip r:embed="rId2" cstate="print"/>
            <a:srcRect/>
            <a:stretch>
              <a:fillRect/>
            </a:stretch>
          </p:blipFill>
          <p:spPr bwMode="auto">
            <a:xfrm>
              <a:off x="4672" y="12782"/>
              <a:ext cx="2949" cy="1330"/>
            </a:xfrm>
            <a:prstGeom prst="rect">
              <a:avLst/>
            </a:prstGeom>
            <a:noFill/>
          </p:spPr>
        </p:pic>
        <p:sp>
          <p:nvSpPr>
            <p:cNvPr id="26" name="AutoShape 7"/>
            <p:cNvSpPr>
              <a:spLocks noChangeArrowheads="1"/>
            </p:cNvSpPr>
            <p:nvPr/>
          </p:nvSpPr>
          <p:spPr bwMode="auto">
            <a:xfrm>
              <a:off x="2336" y="12692"/>
              <a:ext cx="1194" cy="668"/>
            </a:xfrm>
            <a:prstGeom prst="wedgeRoundRectCallout">
              <a:avLst>
                <a:gd name="adj1" fmla="val 161389"/>
                <a:gd name="adj2" fmla="val 114370"/>
                <a:gd name="adj3" fmla="val 16667"/>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it-IT" sz="1000" b="0" i="0" u="none" strike="noStrike" cap="none" normalizeH="0" baseline="0" smtClean="0">
                  <a:ln>
                    <a:noFill/>
                  </a:ln>
                  <a:solidFill>
                    <a:schemeClr val="tx1"/>
                  </a:solidFill>
                  <a:effectLst/>
                  <a:latin typeface="Calibri" pitchFamily="34" charset="0"/>
                  <a:cs typeface="Arial" pitchFamily="34" charset="0"/>
                </a:rPr>
                <a:t>Type: Play note</a:t>
              </a:r>
              <a:endParaRPr kumimoji="0" lang="el-GR" sz="1800" b="0" i="0" u="none" strike="noStrike" cap="none" normalizeH="0" baseline="0" smtClean="0">
                <a:ln>
                  <a:noFill/>
                </a:ln>
                <a:solidFill>
                  <a:schemeClr val="tx1"/>
                </a:solidFill>
                <a:effectLst/>
                <a:latin typeface="Arial" pitchFamily="34" charset="0"/>
                <a:cs typeface="Arial" pitchFamily="34" charset="0"/>
              </a:endParaRPr>
            </a:p>
          </p:txBody>
        </p:sp>
        <p:sp>
          <p:nvSpPr>
            <p:cNvPr id="27" name="AutoShape 8"/>
            <p:cNvSpPr>
              <a:spLocks noChangeArrowheads="1"/>
            </p:cNvSpPr>
            <p:nvPr/>
          </p:nvSpPr>
          <p:spPr bwMode="auto">
            <a:xfrm>
              <a:off x="1993" y="14029"/>
              <a:ext cx="1612" cy="668"/>
            </a:xfrm>
            <a:prstGeom prst="wedgeRoundRectCallout">
              <a:avLst>
                <a:gd name="adj1" fmla="val 169977"/>
                <a:gd name="adj2" fmla="val -67815"/>
                <a:gd name="adj3" fmla="val 16667"/>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it-IT" sz="1000" b="0" i="0" u="none" strike="noStrike" cap="none" normalizeH="0" baseline="0" smtClean="0">
                  <a:ln>
                    <a:noFill/>
                  </a:ln>
                  <a:solidFill>
                    <a:schemeClr val="tx1"/>
                  </a:solidFill>
                  <a:effectLst/>
                  <a:latin typeface="Calibri" pitchFamily="34" charset="0"/>
                  <a:cs typeface="Arial" pitchFamily="34" charset="0"/>
                </a:rPr>
                <a:t>Note textual code</a:t>
              </a:r>
              <a:endParaRPr kumimoji="0" lang="el-GR" sz="1800" b="0" i="0" u="none" strike="noStrike" cap="none" normalizeH="0" baseline="0" smtClean="0">
                <a:ln>
                  <a:noFill/>
                </a:ln>
                <a:solidFill>
                  <a:schemeClr val="tx1"/>
                </a:solidFill>
                <a:effectLst/>
                <a:latin typeface="Arial" pitchFamily="34" charset="0"/>
                <a:cs typeface="Arial" pitchFamily="34" charset="0"/>
              </a:endParaRPr>
            </a:p>
          </p:txBody>
        </p:sp>
        <p:sp>
          <p:nvSpPr>
            <p:cNvPr id="28" name="AutoShape 9"/>
            <p:cNvSpPr>
              <a:spLocks noChangeArrowheads="1"/>
            </p:cNvSpPr>
            <p:nvPr/>
          </p:nvSpPr>
          <p:spPr bwMode="auto">
            <a:xfrm>
              <a:off x="7901" y="12692"/>
              <a:ext cx="1194" cy="463"/>
            </a:xfrm>
            <a:prstGeom prst="wedgeRoundRectCallout">
              <a:avLst>
                <a:gd name="adj1" fmla="val -189449"/>
                <a:gd name="adj2" fmla="val 185421"/>
                <a:gd name="adj3" fmla="val 16667"/>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it-IT" sz="1000" b="0" i="0" u="none" strike="noStrike" cap="none" normalizeH="0" baseline="0" smtClean="0">
                  <a:ln>
                    <a:noFill/>
                  </a:ln>
                  <a:solidFill>
                    <a:schemeClr val="tx1"/>
                  </a:solidFill>
                  <a:effectLst/>
                  <a:latin typeface="Calibri" pitchFamily="34" charset="0"/>
                  <a:cs typeface="Arial" pitchFamily="34" charset="0"/>
                </a:rPr>
                <a:t>Duration</a:t>
              </a:r>
              <a:endParaRPr kumimoji="0" lang="el-GR" sz="1800" b="0" i="0" u="none" strike="noStrike" cap="none" normalizeH="0" baseline="0" smtClean="0">
                <a:ln>
                  <a:noFill/>
                </a:ln>
                <a:solidFill>
                  <a:schemeClr val="tx1"/>
                </a:solidFill>
                <a:effectLst/>
                <a:latin typeface="Arial" pitchFamily="34" charset="0"/>
                <a:cs typeface="Arial" pitchFamily="34" charset="0"/>
              </a:endParaRPr>
            </a:p>
          </p:txBody>
        </p:sp>
        <p:sp>
          <p:nvSpPr>
            <p:cNvPr id="29" name="AutoShape 10"/>
            <p:cNvSpPr>
              <a:spLocks noChangeArrowheads="1"/>
            </p:cNvSpPr>
            <p:nvPr/>
          </p:nvSpPr>
          <p:spPr bwMode="auto">
            <a:xfrm>
              <a:off x="7901" y="13705"/>
              <a:ext cx="1194" cy="463"/>
            </a:xfrm>
            <a:prstGeom prst="wedgeRoundRectCallout">
              <a:avLst>
                <a:gd name="adj1" fmla="val -156116"/>
                <a:gd name="adj2" fmla="val -3347"/>
                <a:gd name="adj3" fmla="val 16667"/>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it-IT" sz="1000" b="0" i="0" u="none" strike="noStrike" cap="none" normalizeH="0" baseline="0" smtClean="0">
                  <a:ln>
                    <a:noFill/>
                  </a:ln>
                  <a:solidFill>
                    <a:schemeClr val="tx1"/>
                  </a:solidFill>
                  <a:effectLst/>
                  <a:latin typeface="Calibri" pitchFamily="34" charset="0"/>
                  <a:cs typeface="Arial" pitchFamily="34" charset="0"/>
                </a:rPr>
                <a:t>Volume</a:t>
              </a:r>
              <a:endParaRPr kumimoji="0" lang="el-GR" sz="1800" b="0" i="0" u="none" strike="noStrike" cap="none" normalizeH="0" baseline="0" smtClean="0">
                <a:ln>
                  <a:noFill/>
                </a:ln>
                <a:solidFill>
                  <a:schemeClr val="tx1"/>
                </a:solidFill>
                <a:effectLst/>
                <a:latin typeface="Arial" pitchFamily="34" charset="0"/>
                <a:cs typeface="Arial" pitchFamily="34" charset="0"/>
              </a:endParaRPr>
            </a:p>
          </p:txBody>
        </p:sp>
        <p:sp>
          <p:nvSpPr>
            <p:cNvPr id="30" name="AutoShape 11"/>
            <p:cNvSpPr>
              <a:spLocks noChangeArrowheads="1"/>
            </p:cNvSpPr>
            <p:nvPr/>
          </p:nvSpPr>
          <p:spPr bwMode="auto">
            <a:xfrm>
              <a:off x="9433" y="12692"/>
              <a:ext cx="1702" cy="678"/>
            </a:xfrm>
            <a:prstGeom prst="wedgeRoundRectCallout">
              <a:avLst>
                <a:gd name="adj1" fmla="val -189306"/>
                <a:gd name="adj2" fmla="val 106491"/>
                <a:gd name="adj3" fmla="val 16667"/>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it-IT" sz="1000" b="0" i="0" u="none" strike="noStrike" cap="none" normalizeH="0" baseline="0" smtClean="0">
                  <a:ln>
                    <a:noFill/>
                  </a:ln>
                  <a:solidFill>
                    <a:schemeClr val="tx1"/>
                  </a:solidFill>
                  <a:effectLst/>
                  <a:latin typeface="Calibri" pitchFamily="34" charset="0"/>
                  <a:cs typeface="Arial" pitchFamily="34" charset="0"/>
                </a:rPr>
                <a:t>Wait for completion</a:t>
              </a:r>
              <a:endParaRPr kumimoji="0" lang="el-GR" sz="1800" b="0" i="0" u="none" strike="noStrike" cap="none" normalizeH="0" baseline="0" smtClean="0">
                <a:ln>
                  <a:noFill/>
                </a:ln>
                <a:solidFill>
                  <a:schemeClr val="tx1"/>
                </a:solidFill>
                <a:effectLst/>
                <a:latin typeface="Arial" pitchFamily="34" charset="0"/>
                <a:cs typeface="Arial" pitchFamily="34" charset="0"/>
              </a:endParaRPr>
            </a:p>
          </p:txBody>
        </p:sp>
      </p:grpSp>
      <p:sp>
        <p:nvSpPr>
          <p:cNvPr id="38921" name="Rectangle 9"/>
          <p:cNvSpPr>
            <a:spLocks noChangeArrowheads="1"/>
          </p:cNvSpPr>
          <p:nvPr/>
        </p:nvSpPr>
        <p:spPr bwMode="auto">
          <a:xfrm>
            <a:off x="464696" y="1734833"/>
            <a:ext cx="11424502"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Task 7. Here comes the sound! </a:t>
            </a:r>
            <a:r>
              <a:rPr kumimoji="0" lang="en-US"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Experiment with the sound block to make the robot play sounds.</a:t>
            </a:r>
            <a:r>
              <a:rPr kumimoji="0" lang="en-US" sz="28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8298" y="290176"/>
            <a:ext cx="10515600" cy="1325563"/>
          </a:xfrm>
        </p:spPr>
        <p:txBody>
          <a:bodyPr/>
          <a:lstStyle/>
          <a:p>
            <a:r>
              <a:rPr lang="en-US" b="1" dirty="0" smtClean="0"/>
              <a:t>“Half-baked” solutions…</a:t>
            </a:r>
            <a:endParaRPr lang="el-GR" dirty="0"/>
          </a:p>
        </p:txBody>
      </p:sp>
      <p:sp>
        <p:nvSpPr>
          <p:cNvPr id="47105" name="Rectangle 1"/>
          <p:cNvSpPr>
            <a:spLocks noChangeArrowheads="1"/>
          </p:cNvSpPr>
          <p:nvPr/>
        </p:nvSpPr>
        <p:spPr bwMode="auto">
          <a:xfrm>
            <a:off x="209862" y="1288129"/>
            <a:ext cx="11689603"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Below you can find a “half-baked” solution. This means that some parts are missing and some values needs to be adjusted. Can you complete the algorithmic solution?</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p:txBody>
      </p:sp>
      <p:pic>
        <p:nvPicPr>
          <p:cNvPr id="7" name="Picture 6"/>
          <p:cNvPicPr/>
          <p:nvPr/>
        </p:nvPicPr>
        <p:blipFill rotWithShape="1">
          <a:blip r:embed="rId2" cstate="print">
            <a:extLst>
              <a:ext uri="{28A0092B-C50C-407E-A947-70E740481C1C}">
                <a14:useLocalDpi xmlns:lc="http://schemas.openxmlformats.org/drawingml/2006/lockedCanvas" xmlns:pic="http://schemas.openxmlformats.org/drawingml/2006/picture"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ps="http://schemas.microsoft.com/office/word/2010/wordprocessingShape" xmlns:a14="http://schemas.microsoft.com/office/drawing/2010/main" xmlns:wne="http://schemas.microsoft.com/office/word/2006/wordml" xmlns:wp="http://schemas.openxmlformats.org/drawingml/2006/wordprocessingDrawing" xmlns:m="http://schemas.openxmlformats.org/officeDocument/2006/math" xmlns:ve="http://schemas.openxmlformats.org/markup-compatibility/2006" val="0"/>
              </a:ext>
            </a:extLst>
          </a:blip>
          <a:srcRect r="7681"/>
          <a:stretch/>
        </p:blipFill>
        <p:spPr bwMode="auto">
          <a:xfrm>
            <a:off x="2443397" y="2728211"/>
            <a:ext cx="7674964" cy="3897442"/>
          </a:xfrm>
          <a:prstGeom prst="rect">
            <a:avLst/>
          </a:prstGeom>
          <a:noFill/>
          <a:ln>
            <a:noFill/>
          </a:ln>
          <a:extLst>
            <a:ext uri="{53640926-AAD7-44D8-BBD7-CCE9431645EC}">
              <a14:shadowObscured xmlns:lc="http://schemas.openxmlformats.org/drawingml/2006/lockedCanvas" xmlns:pic="http://schemas.openxmlformats.org/drawingml/2006/picture"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ps="http://schemas.microsoft.com/office/word/2010/wordprocessingShape" xmlns:a14="http://schemas.microsoft.com/office/drawing/2010/main" xmlns:wne="http://schemas.microsoft.com/office/word/2006/wordml" xmlns:wp="http://schemas.openxmlformats.org/drawingml/2006/wordprocessingDrawing" xmlns:m="http://schemas.openxmlformats.org/officeDocument/2006/math" xmlns:ve="http://schemas.openxmlformats.org/markup-compatibility/2006"/>
            </a:ext>
          </a:extLst>
        </p:spPr>
      </p:pic>
      <p:grpSp>
        <p:nvGrpSpPr>
          <p:cNvPr id="3" name="Group 5"/>
          <p:cNvGrpSpPr>
            <a:grpSpLocks/>
          </p:cNvGrpSpPr>
          <p:nvPr/>
        </p:nvGrpSpPr>
        <p:grpSpPr bwMode="auto">
          <a:xfrm>
            <a:off x="3987385" y="3822492"/>
            <a:ext cx="4197246" cy="1469036"/>
            <a:chOff x="3255" y="6898"/>
            <a:chExt cx="3836" cy="932"/>
          </a:xfrm>
        </p:grpSpPr>
        <p:sp>
          <p:nvSpPr>
            <p:cNvPr id="47110" name="Rectangle 33"/>
            <p:cNvSpPr>
              <a:spLocks/>
            </p:cNvSpPr>
            <p:nvPr/>
          </p:nvSpPr>
          <p:spPr bwMode="auto">
            <a:xfrm>
              <a:off x="3255" y="6971"/>
              <a:ext cx="847" cy="859"/>
            </a:xfrm>
            <a:prstGeom prst="rect">
              <a:avLst/>
            </a:prstGeom>
            <a:solidFill>
              <a:srgbClr val="FFFFFF"/>
            </a:solidFill>
            <a:ln w="12700">
              <a:solidFill>
                <a:srgbClr val="FF0000"/>
              </a:solidFill>
              <a:prstDash val="dashDot"/>
              <a:miter lim="800000"/>
              <a:headEnd/>
              <a:tailEnd/>
            </a:ln>
          </p:spPr>
          <p:txBody>
            <a:bodyPr vert="horz" wrap="square" lIns="91440" tIns="45720" rIns="91440" bIns="45720" numCol="1" anchor="ctr" anchorCtr="0" compatLnSpc="1">
              <a:prstTxWarp prst="textNoShape">
                <a:avLst/>
              </a:prstTxWarp>
            </a:bodyPr>
            <a:lstStyle/>
            <a:p>
              <a:endParaRPr lang="el-GR"/>
            </a:p>
          </p:txBody>
        </p:sp>
        <p:sp>
          <p:nvSpPr>
            <p:cNvPr id="47111" name="Rectangle 36"/>
            <p:cNvSpPr>
              <a:spLocks/>
            </p:cNvSpPr>
            <p:nvPr/>
          </p:nvSpPr>
          <p:spPr bwMode="auto">
            <a:xfrm>
              <a:off x="5385" y="6898"/>
              <a:ext cx="1706" cy="932"/>
            </a:xfrm>
            <a:prstGeom prst="rect">
              <a:avLst/>
            </a:prstGeom>
            <a:solidFill>
              <a:srgbClr val="FFFFFF"/>
            </a:solidFill>
            <a:ln w="12700">
              <a:solidFill>
                <a:srgbClr val="FF0000"/>
              </a:solidFill>
              <a:prstDash val="dashDot"/>
              <a:miter lim="800000"/>
              <a:headEnd/>
              <a:tailEnd/>
            </a:ln>
          </p:spPr>
          <p:txBody>
            <a:bodyPr vert="horz" wrap="square" lIns="91440" tIns="45720" rIns="91440" bIns="45720" numCol="1" anchor="ctr" anchorCtr="0" compatLnSpc="1">
              <a:prstTxWarp prst="textNoShape">
                <a:avLst/>
              </a:prstTxWarp>
            </a:bodyPr>
            <a:lstStyle/>
            <a:p>
              <a:endParaRPr lang="el-GR"/>
            </a:p>
          </p:txBody>
        </p:sp>
      </p:gr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 revealing answers…</a:t>
            </a:r>
            <a:endParaRPr lang="el-GR" dirty="0"/>
          </a:p>
        </p:txBody>
      </p:sp>
      <p:sp>
        <p:nvSpPr>
          <p:cNvPr id="3" name="Content Placeholder 2"/>
          <p:cNvSpPr>
            <a:spLocks noGrp="1"/>
          </p:cNvSpPr>
          <p:nvPr>
            <p:ph idx="1"/>
          </p:nvPr>
        </p:nvSpPr>
        <p:spPr>
          <a:xfrm>
            <a:off x="838200" y="1555845"/>
            <a:ext cx="10515600" cy="4621118"/>
          </a:xfrm>
        </p:spPr>
        <p:txBody>
          <a:bodyPr/>
          <a:lstStyle/>
          <a:p>
            <a:r>
              <a:rPr lang="en-US" sz="3600" dirty="0" smtClean="0"/>
              <a:t>Now make your train to travel all the line stopping in each station for some seconds.</a:t>
            </a:r>
            <a:endParaRPr lang="el-GR" sz="3600" dirty="0" smtClean="0"/>
          </a:p>
          <a:p>
            <a:r>
              <a:rPr lang="en-US" sz="3600" dirty="0" smtClean="0"/>
              <a:t>Can you think of a command that would help to make the programming task easier?</a:t>
            </a:r>
            <a:endParaRPr lang="el-GR" sz="3600" dirty="0" smtClean="0"/>
          </a:p>
          <a:p>
            <a:r>
              <a:rPr lang="en-US" sz="3600" dirty="0" smtClean="0"/>
              <a:t>Write your idea here ……………………</a:t>
            </a:r>
            <a:endParaRPr lang="el-GR" sz="3600" dirty="0" smtClean="0"/>
          </a:p>
          <a:p>
            <a:endParaRPr lang="el-G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10904" y="1282890"/>
            <a:ext cx="6162207" cy="5358097"/>
          </a:xfrm>
        </p:spPr>
        <p:txBody>
          <a:bodyPr>
            <a:normAutofit/>
          </a:bodyPr>
          <a:lstStyle/>
          <a:p>
            <a:r>
              <a:rPr lang="en-US" sz="4000" dirty="0" smtClean="0"/>
              <a:t>Here is the Loop block to repeat the motion as many times as you wish.</a:t>
            </a:r>
            <a:endParaRPr lang="el-GR" sz="4000" dirty="0" smtClean="0"/>
          </a:p>
          <a:p>
            <a:r>
              <a:rPr lang="en-US" sz="4000" dirty="0" smtClean="0"/>
              <a:t>You can insert your blocks inside one Loop block.</a:t>
            </a:r>
            <a:endParaRPr lang="el-GR" sz="4000" dirty="0" smtClean="0"/>
          </a:p>
          <a:p>
            <a:r>
              <a:rPr lang="en-US" sz="4000" dirty="0" smtClean="0"/>
              <a:t>Make your train to travel all the line using the Loop block.</a:t>
            </a:r>
            <a:endParaRPr lang="el-GR" sz="4000" dirty="0" smtClean="0"/>
          </a:p>
          <a:p>
            <a:pPr>
              <a:buNone/>
            </a:pPr>
            <a:endParaRPr lang="el-GR" sz="4000" dirty="0" smtClean="0"/>
          </a:p>
          <a:p>
            <a:pPr>
              <a:buNone/>
            </a:pPr>
            <a:endParaRPr lang="el-GR" sz="4000" dirty="0"/>
          </a:p>
        </p:txBody>
      </p:sp>
      <p:pic>
        <p:nvPicPr>
          <p:cNvPr id="4" name="Picture 3"/>
          <p:cNvPicPr/>
          <p:nvPr/>
        </p:nvPicPr>
        <p:blipFill>
          <a:blip r:embed="rId2" cstate="print"/>
          <a:srcRect/>
          <a:stretch>
            <a:fillRect/>
          </a:stretch>
        </p:blipFill>
        <p:spPr bwMode="auto">
          <a:xfrm>
            <a:off x="7183839" y="1782428"/>
            <a:ext cx="4268646" cy="2954464"/>
          </a:xfrm>
          <a:prstGeom prst="rect">
            <a:avLst/>
          </a:prstGeom>
          <a:noFill/>
          <a:ln w="9525">
            <a:noFill/>
            <a:miter lim="800000"/>
            <a:headEnd/>
            <a:tailEnd/>
          </a:ln>
        </p:spPr>
      </p:pic>
      <p:sp>
        <p:nvSpPr>
          <p:cNvPr id="5" name="4 - TextBox"/>
          <p:cNvSpPr txBox="1"/>
          <p:nvPr/>
        </p:nvSpPr>
        <p:spPr>
          <a:xfrm>
            <a:off x="914400" y="464024"/>
            <a:ext cx="10378739" cy="769441"/>
          </a:xfrm>
          <a:prstGeom prst="rect">
            <a:avLst/>
          </a:prstGeom>
          <a:noFill/>
        </p:spPr>
        <p:txBody>
          <a:bodyPr wrap="none" rtlCol="0">
            <a:spAutoFit/>
          </a:bodyPr>
          <a:lstStyle/>
          <a:p>
            <a:r>
              <a:rPr lang="en-US" sz="4400" dirty="0" smtClean="0"/>
              <a:t>Or revealing solutions at the right moment…</a:t>
            </a:r>
            <a:endParaRPr lang="el-GR" sz="44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Experimentations…</a:t>
            </a:r>
            <a:endParaRPr lang="el-GR" dirty="0"/>
          </a:p>
        </p:txBody>
      </p:sp>
      <p:sp>
        <p:nvSpPr>
          <p:cNvPr id="3" name="Content Placeholder 2"/>
          <p:cNvSpPr>
            <a:spLocks noGrp="1"/>
          </p:cNvSpPr>
          <p:nvPr>
            <p:ph idx="1"/>
          </p:nvPr>
        </p:nvSpPr>
        <p:spPr>
          <a:xfrm>
            <a:off x="838200" y="1825625"/>
            <a:ext cx="9643281" cy="4351338"/>
          </a:xfrm>
        </p:spPr>
        <p:txBody>
          <a:bodyPr/>
          <a:lstStyle/>
          <a:p>
            <a:pPr>
              <a:buNone/>
            </a:pPr>
            <a:r>
              <a:rPr lang="en-US" sz="4000" dirty="0" smtClean="0"/>
              <a:t>Experiment how to make the robot turn 90 degrees</a:t>
            </a:r>
            <a:endParaRPr lang="el-GR" sz="4000" dirty="0" smtClean="0"/>
          </a:p>
          <a:p>
            <a:pPr>
              <a:buNone/>
            </a:pPr>
            <a:endParaRPr lang="el-GR"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if” experimentations </a:t>
            </a:r>
            <a:br>
              <a:rPr lang="en-US" dirty="0" smtClean="0"/>
            </a:br>
            <a:endParaRPr lang="el-GR" dirty="0"/>
          </a:p>
        </p:txBody>
      </p:sp>
      <p:sp>
        <p:nvSpPr>
          <p:cNvPr id="8" name="Content Placeholder 7"/>
          <p:cNvSpPr>
            <a:spLocks noGrp="1"/>
          </p:cNvSpPr>
          <p:nvPr>
            <p:ph idx="1"/>
          </p:nvPr>
        </p:nvSpPr>
        <p:spPr>
          <a:xfrm>
            <a:off x="673307" y="1136077"/>
            <a:ext cx="7024030" cy="5196484"/>
          </a:xfrm>
        </p:spPr>
        <p:txBody>
          <a:bodyPr>
            <a:noAutofit/>
          </a:bodyPr>
          <a:lstStyle/>
          <a:p>
            <a:pPr>
              <a:buNone/>
            </a:pPr>
            <a:r>
              <a:rPr lang="en-US" sz="3200" b="1" dirty="0" smtClean="0"/>
              <a:t>Task 8.</a:t>
            </a:r>
            <a:r>
              <a:rPr lang="en-US" sz="3200" dirty="0" smtClean="0"/>
              <a:t> Check what will happen if you integrate the “advanced math block” among the two blocks that you have already built. </a:t>
            </a:r>
            <a:endParaRPr lang="el-GR" sz="3200" dirty="0" smtClean="0"/>
          </a:p>
          <a:p>
            <a:r>
              <a:rPr lang="en-US" sz="3200" dirty="0" smtClean="0"/>
              <a:t>What happens when </a:t>
            </a:r>
            <a:r>
              <a:rPr lang="en-US" sz="3200" b="1" dirty="0" smtClean="0"/>
              <a:t>a</a:t>
            </a:r>
            <a:r>
              <a:rPr lang="en-US" sz="3200" dirty="0" smtClean="0"/>
              <a:t> equals to </a:t>
            </a:r>
            <a:r>
              <a:rPr lang="en-US" sz="3200" b="1" dirty="0" smtClean="0"/>
              <a:t>b</a:t>
            </a:r>
            <a:r>
              <a:rPr lang="en-US" sz="3200" dirty="0" smtClean="0"/>
              <a:t>? …………………………………………………………….</a:t>
            </a:r>
            <a:endParaRPr lang="el-GR" sz="3200" dirty="0" smtClean="0"/>
          </a:p>
          <a:p>
            <a:r>
              <a:rPr lang="en-US" sz="3200" dirty="0" smtClean="0"/>
              <a:t>What happens when </a:t>
            </a:r>
            <a:r>
              <a:rPr lang="en-US" sz="3200" b="1" dirty="0" smtClean="0"/>
              <a:t>a</a:t>
            </a:r>
            <a:r>
              <a:rPr lang="en-US" sz="3200" dirty="0" smtClean="0"/>
              <a:t> is bigger than </a:t>
            </a:r>
            <a:r>
              <a:rPr lang="en-US" sz="3200" b="1" dirty="0" smtClean="0"/>
              <a:t>b</a:t>
            </a:r>
            <a:r>
              <a:rPr lang="en-US" sz="3200" dirty="0" smtClean="0"/>
              <a:t>? ………………………………………………………..</a:t>
            </a:r>
            <a:endParaRPr lang="el-GR" sz="3200" dirty="0" smtClean="0"/>
          </a:p>
          <a:p>
            <a:r>
              <a:rPr lang="en-US" sz="3200" dirty="0" smtClean="0"/>
              <a:t>What happens when</a:t>
            </a:r>
            <a:r>
              <a:rPr lang="en-US" sz="3200" b="1" dirty="0" smtClean="0"/>
              <a:t> b</a:t>
            </a:r>
            <a:r>
              <a:rPr lang="en-US" sz="3200" dirty="0" smtClean="0"/>
              <a:t> is bigger than </a:t>
            </a:r>
            <a:r>
              <a:rPr lang="en-US" sz="3200" b="1" dirty="0" smtClean="0"/>
              <a:t>a</a:t>
            </a:r>
            <a:r>
              <a:rPr lang="en-US" sz="3200" dirty="0" smtClean="0"/>
              <a:t>? …………………………………………………………..</a:t>
            </a:r>
            <a:endParaRPr lang="el-GR" sz="3200" dirty="0" smtClean="0"/>
          </a:p>
        </p:txBody>
      </p:sp>
      <p:pic>
        <p:nvPicPr>
          <p:cNvPr id="45057" name="Picture 3"/>
          <p:cNvPicPr>
            <a:picLocks noChangeAspect="1" noChangeArrowheads="1"/>
          </p:cNvPicPr>
          <p:nvPr/>
        </p:nvPicPr>
        <p:blipFill>
          <a:blip r:embed="rId2" cstate="print"/>
          <a:srcRect l="9848" t="31165" r="16933" b="12305"/>
          <a:stretch>
            <a:fillRect/>
          </a:stretch>
        </p:blipFill>
        <p:spPr bwMode="auto">
          <a:xfrm>
            <a:off x="7166714" y="1028842"/>
            <a:ext cx="4806922" cy="1293291"/>
          </a:xfrm>
          <a:prstGeom prst="rect">
            <a:avLst/>
          </a:prstGeom>
          <a:noFill/>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3230" y="829822"/>
            <a:ext cx="10515600" cy="714165"/>
          </a:xfrm>
        </p:spPr>
        <p:txBody>
          <a:bodyPr>
            <a:normAutofit fontScale="90000"/>
          </a:bodyPr>
          <a:lstStyle/>
          <a:p>
            <a:r>
              <a:rPr lang="en-US" b="1" dirty="0" smtClean="0"/>
              <a:t>Going beyond trial and error strategies</a:t>
            </a:r>
            <a:br>
              <a:rPr lang="en-US" b="1" dirty="0" smtClean="0"/>
            </a:br>
            <a:r>
              <a:rPr lang="el-GR" sz="3600" dirty="0" smtClean="0"/>
              <a:t/>
            </a:r>
            <a:br>
              <a:rPr lang="el-GR" sz="3600" dirty="0" smtClean="0"/>
            </a:br>
            <a:r>
              <a:rPr lang="en-US" b="1" dirty="0" smtClean="0"/>
              <a:t/>
            </a:r>
            <a:br>
              <a:rPr lang="en-US" b="1" dirty="0" smtClean="0"/>
            </a:br>
            <a:endParaRPr lang="el-GR" dirty="0"/>
          </a:p>
        </p:txBody>
      </p:sp>
      <p:sp>
        <p:nvSpPr>
          <p:cNvPr id="3" name="Content Placeholder 2"/>
          <p:cNvSpPr>
            <a:spLocks noGrp="1"/>
          </p:cNvSpPr>
          <p:nvPr>
            <p:ph idx="1"/>
          </p:nvPr>
        </p:nvSpPr>
        <p:spPr>
          <a:xfrm>
            <a:off x="838200" y="928049"/>
            <a:ext cx="10515600" cy="5248914"/>
          </a:xfrm>
        </p:spPr>
        <p:txBody>
          <a:bodyPr>
            <a:normAutofit/>
          </a:bodyPr>
          <a:lstStyle/>
          <a:p>
            <a:r>
              <a:rPr lang="en-US" sz="4000" dirty="0" smtClean="0"/>
              <a:t>What happens if the distance between the stations changes? Working again with the “trial and error” method takes time! </a:t>
            </a:r>
            <a:endParaRPr lang="el-GR" sz="4000" dirty="0" smtClean="0"/>
          </a:p>
          <a:p>
            <a:r>
              <a:rPr lang="en-US" sz="4000" dirty="0" smtClean="0"/>
              <a:t>Let’s use some </a:t>
            </a:r>
            <a:r>
              <a:rPr lang="en-US" sz="4000" dirty="0" err="1" smtClean="0"/>
              <a:t>maths</a:t>
            </a:r>
            <a:r>
              <a:rPr lang="en-US" sz="4000" dirty="0" smtClean="0"/>
              <a:t> to make the train to travel the distance between the stations.</a:t>
            </a:r>
            <a:endParaRPr lang="el-GR" sz="4000" dirty="0" smtClean="0"/>
          </a:p>
          <a:p>
            <a:pPr lvl="0">
              <a:buNone/>
            </a:pPr>
            <a:endParaRPr lang="el-GR" dirty="0" smtClean="0"/>
          </a:p>
          <a:p>
            <a:endParaRPr lang="en-US" dirty="0" smtClean="0"/>
          </a:p>
          <a:p>
            <a:pPr>
              <a:buNone/>
            </a:pPr>
            <a:endParaRPr lang="el-GR"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Trying out a scientific method…</a:t>
            </a:r>
            <a:endParaRPr lang="el-GR" dirty="0"/>
          </a:p>
        </p:txBody>
      </p:sp>
      <p:pic>
        <p:nvPicPr>
          <p:cNvPr id="4" name="Picture 3"/>
          <p:cNvPicPr/>
          <p:nvPr/>
        </p:nvPicPr>
        <p:blipFill>
          <a:blip r:embed="rId2" cstate="print"/>
          <a:srcRect/>
          <a:stretch>
            <a:fillRect/>
          </a:stretch>
        </p:blipFill>
        <p:spPr bwMode="auto">
          <a:xfrm>
            <a:off x="1274945" y="4676932"/>
            <a:ext cx="3132164" cy="1783830"/>
          </a:xfrm>
          <a:prstGeom prst="rect">
            <a:avLst/>
          </a:prstGeom>
          <a:noFill/>
          <a:ln w="9525">
            <a:noFill/>
            <a:miter lim="800000"/>
            <a:headEnd/>
            <a:tailEnd/>
          </a:ln>
        </p:spPr>
      </p:pic>
      <p:pic>
        <p:nvPicPr>
          <p:cNvPr id="5" name="Picture 4"/>
          <p:cNvPicPr/>
          <p:nvPr/>
        </p:nvPicPr>
        <p:blipFill>
          <a:blip r:embed="rId2" cstate="print"/>
          <a:srcRect/>
          <a:stretch>
            <a:fillRect/>
          </a:stretch>
        </p:blipFill>
        <p:spPr bwMode="auto">
          <a:xfrm>
            <a:off x="5979869" y="4495062"/>
            <a:ext cx="2939279" cy="1830788"/>
          </a:xfrm>
          <a:prstGeom prst="rect">
            <a:avLst/>
          </a:prstGeom>
          <a:noFill/>
          <a:ln w="9525">
            <a:noFill/>
            <a:miter lim="800000"/>
            <a:headEnd/>
            <a:tailEnd/>
          </a:ln>
        </p:spPr>
      </p:pic>
      <p:cxnSp>
        <p:nvCxnSpPr>
          <p:cNvPr id="1026" name="AutoShape 2"/>
          <p:cNvCxnSpPr>
            <a:cxnSpLocks noChangeShapeType="1"/>
          </p:cNvCxnSpPr>
          <p:nvPr/>
        </p:nvCxnSpPr>
        <p:spPr bwMode="auto">
          <a:xfrm>
            <a:off x="3904001" y="6056001"/>
            <a:ext cx="4475501" cy="15016"/>
          </a:xfrm>
          <a:prstGeom prst="straightConnector1">
            <a:avLst/>
          </a:prstGeom>
          <a:noFill/>
          <a:ln w="9525">
            <a:solidFill>
              <a:srgbClr val="000000"/>
            </a:solidFill>
            <a:prstDash val="lgDash"/>
            <a:round/>
            <a:headEnd/>
            <a:tailEnd/>
          </a:ln>
        </p:spPr>
      </p:cxnSp>
      <p:sp>
        <p:nvSpPr>
          <p:cNvPr id="1028" name="Text Box 4"/>
          <p:cNvSpPr txBox="1">
            <a:spLocks noChangeArrowheads="1"/>
          </p:cNvSpPr>
          <p:nvPr/>
        </p:nvSpPr>
        <p:spPr bwMode="auto">
          <a:xfrm>
            <a:off x="5305505" y="5801221"/>
            <a:ext cx="870444" cy="359737"/>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l-GR" sz="2800" b="1" i="0" u="none" strike="noStrike" cap="none" normalizeH="0" baseline="0" dirty="0" smtClean="0">
                <a:ln>
                  <a:noFill/>
                </a:ln>
                <a:solidFill>
                  <a:schemeClr val="tx1"/>
                </a:solidFill>
                <a:effectLst/>
                <a:latin typeface="Calibri" pitchFamily="34" charset="0"/>
                <a:cs typeface="Arial" pitchFamily="34" charset="0"/>
              </a:rPr>
              <a:t>2πR</a:t>
            </a:r>
            <a:endParaRPr kumimoji="0" lang="el-GR" sz="28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029" name="AutoShape 5"/>
          <p:cNvCxnSpPr>
            <a:cxnSpLocks noChangeShapeType="1"/>
          </p:cNvCxnSpPr>
          <p:nvPr/>
        </p:nvCxnSpPr>
        <p:spPr bwMode="auto">
          <a:xfrm>
            <a:off x="3754099" y="5789483"/>
            <a:ext cx="0" cy="236538"/>
          </a:xfrm>
          <a:prstGeom prst="straightConnector1">
            <a:avLst/>
          </a:prstGeom>
          <a:noFill/>
          <a:ln w="38100">
            <a:solidFill>
              <a:srgbClr val="FFFF00"/>
            </a:solidFill>
            <a:round/>
            <a:headEnd/>
            <a:tailEnd type="triangle" w="med" len="med"/>
          </a:ln>
        </p:spPr>
      </p:cxnSp>
      <p:cxnSp>
        <p:nvCxnSpPr>
          <p:cNvPr id="12" name="AutoShape 5"/>
          <p:cNvCxnSpPr>
            <a:cxnSpLocks noChangeShapeType="1"/>
          </p:cNvCxnSpPr>
          <p:nvPr/>
        </p:nvCxnSpPr>
        <p:spPr bwMode="auto">
          <a:xfrm>
            <a:off x="8298617" y="5747011"/>
            <a:ext cx="0" cy="236538"/>
          </a:xfrm>
          <a:prstGeom prst="straightConnector1">
            <a:avLst/>
          </a:prstGeom>
          <a:noFill/>
          <a:ln w="38100">
            <a:solidFill>
              <a:srgbClr val="FFFF00"/>
            </a:solidFill>
            <a:round/>
            <a:headEnd/>
            <a:tailEnd type="triangle" w="med" len="med"/>
          </a:ln>
        </p:spPr>
      </p:cxnSp>
      <p:sp>
        <p:nvSpPr>
          <p:cNvPr id="13" name="Rectangle 12"/>
          <p:cNvSpPr/>
          <p:nvPr/>
        </p:nvSpPr>
        <p:spPr>
          <a:xfrm>
            <a:off x="1024326" y="1394085"/>
            <a:ext cx="10173325" cy="2862322"/>
          </a:xfrm>
          <a:prstGeom prst="rect">
            <a:avLst/>
          </a:prstGeom>
        </p:spPr>
        <p:txBody>
          <a:bodyPr wrap="square">
            <a:spAutoFit/>
          </a:bodyPr>
          <a:lstStyle/>
          <a:p>
            <a:pPr lvl="0"/>
            <a:r>
              <a:rPr lang="en-US" sz="3600" dirty="0" smtClean="0"/>
              <a:t>Remember! When the wheel rotates 360 degrees (1 full rotation) the robot travels 2</a:t>
            </a:r>
            <a:r>
              <a:rPr lang="el-GR" sz="3600" dirty="0" smtClean="0"/>
              <a:t>π</a:t>
            </a:r>
            <a:r>
              <a:rPr lang="en-US" sz="3600" dirty="0" smtClean="0"/>
              <a:t>R distance (R=radius of the wheel).</a:t>
            </a:r>
            <a:endParaRPr lang="el-GR" sz="3600" dirty="0" smtClean="0"/>
          </a:p>
          <a:p>
            <a:r>
              <a:rPr lang="en-US" sz="3600" dirty="0" smtClean="0"/>
              <a:t>Write here your solution ……………..</a:t>
            </a:r>
            <a:endParaRPr lang="el-GR" sz="3600" dirty="0" smtClean="0"/>
          </a:p>
          <a:p>
            <a:r>
              <a:rPr lang="en-US" sz="3600" dirty="0" smtClean="0"/>
              <a:t> Check your solution, does it work? </a:t>
            </a:r>
            <a:endParaRPr lang="el-GR" sz="36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838200" y="365127"/>
            <a:ext cx="10515600" cy="876819"/>
          </a:xfrm>
        </p:spPr>
        <p:txBody>
          <a:bodyPr/>
          <a:lstStyle/>
          <a:p>
            <a:r>
              <a:rPr lang="en-US" dirty="0" smtClean="0"/>
              <a:t>The consortium consists of 7 partners</a:t>
            </a:r>
            <a:endParaRPr lang="el-GR" dirty="0"/>
          </a:p>
        </p:txBody>
      </p:sp>
      <p:sp>
        <p:nvSpPr>
          <p:cNvPr id="3" name="2 - Θέση περιεχομένου"/>
          <p:cNvSpPr>
            <a:spLocks noGrp="1"/>
          </p:cNvSpPr>
          <p:nvPr>
            <p:ph idx="1"/>
          </p:nvPr>
        </p:nvSpPr>
        <p:spPr>
          <a:xfrm>
            <a:off x="838200" y="1405719"/>
            <a:ext cx="10515600" cy="4771244"/>
          </a:xfrm>
        </p:spPr>
        <p:txBody>
          <a:bodyPr>
            <a:normAutofit/>
          </a:bodyPr>
          <a:lstStyle/>
          <a:p>
            <a:r>
              <a:rPr lang="en-US" b="1" dirty="0" err="1" smtClean="0"/>
              <a:t>Liceo</a:t>
            </a:r>
            <a:r>
              <a:rPr lang="en-US" b="1" dirty="0" smtClean="0"/>
              <a:t> E. Fermi</a:t>
            </a:r>
            <a:r>
              <a:rPr lang="en-US" dirty="0" smtClean="0"/>
              <a:t> (coordinator)  (Italy)</a:t>
            </a:r>
          </a:p>
          <a:p>
            <a:r>
              <a:rPr lang="en-US" dirty="0" err="1" smtClean="0"/>
              <a:t>Scuola</a:t>
            </a:r>
            <a:r>
              <a:rPr lang="en-US" dirty="0" smtClean="0"/>
              <a:t> </a:t>
            </a:r>
            <a:r>
              <a:rPr lang="en-US" dirty="0" err="1" smtClean="0"/>
              <a:t>di</a:t>
            </a:r>
            <a:r>
              <a:rPr lang="en-US" dirty="0" smtClean="0"/>
              <a:t> </a:t>
            </a:r>
            <a:r>
              <a:rPr lang="en-US" dirty="0" err="1" smtClean="0"/>
              <a:t>Robotica</a:t>
            </a:r>
            <a:r>
              <a:rPr lang="en-US" dirty="0" smtClean="0"/>
              <a:t>  (Italy)</a:t>
            </a:r>
          </a:p>
          <a:p>
            <a:r>
              <a:rPr lang="en-US" dirty="0" err="1" smtClean="0"/>
              <a:t>Università</a:t>
            </a:r>
            <a:r>
              <a:rPr lang="en-US" dirty="0" smtClean="0"/>
              <a:t> </a:t>
            </a:r>
            <a:r>
              <a:rPr lang="en-US" dirty="0" err="1" smtClean="0"/>
              <a:t>degli</a:t>
            </a:r>
            <a:r>
              <a:rPr lang="en-US" dirty="0" smtClean="0"/>
              <a:t> </a:t>
            </a:r>
            <a:r>
              <a:rPr lang="en-US" dirty="0" err="1" smtClean="0"/>
              <a:t>studi</a:t>
            </a:r>
            <a:r>
              <a:rPr lang="en-US" dirty="0" smtClean="0"/>
              <a:t> </a:t>
            </a:r>
            <a:r>
              <a:rPr lang="en-US" dirty="0" err="1" smtClean="0"/>
              <a:t>di</a:t>
            </a:r>
            <a:r>
              <a:rPr lang="en-US" dirty="0" smtClean="0"/>
              <a:t> </a:t>
            </a:r>
            <a:r>
              <a:rPr lang="en-US" dirty="0" err="1" smtClean="0"/>
              <a:t>Padova</a:t>
            </a:r>
            <a:r>
              <a:rPr lang="en-US" dirty="0" smtClean="0"/>
              <a:t> (Italy)</a:t>
            </a:r>
          </a:p>
          <a:p>
            <a:r>
              <a:rPr lang="en-US" dirty="0" err="1" smtClean="0"/>
              <a:t>Edumotiva</a:t>
            </a:r>
            <a:r>
              <a:rPr lang="en-US" dirty="0" smtClean="0"/>
              <a:t>- European Lab for Educational Technology (Greece)</a:t>
            </a:r>
          </a:p>
          <a:p>
            <a:r>
              <a:rPr lang="en-US" dirty="0" smtClean="0"/>
              <a:t>6EK A PEIRAIA (Greece)</a:t>
            </a:r>
          </a:p>
          <a:p>
            <a:r>
              <a:rPr lang="en-US" dirty="0" smtClean="0"/>
              <a:t>7th Secondary Education School Committee of Athens Municipality (Greece)</a:t>
            </a:r>
          </a:p>
          <a:p>
            <a:r>
              <a:rPr lang="en-US" dirty="0" err="1" smtClean="0"/>
              <a:t>Valmieras</a:t>
            </a:r>
            <a:r>
              <a:rPr lang="en-US" dirty="0" smtClean="0"/>
              <a:t> 5.vidusskola (Latvia)</a:t>
            </a:r>
          </a:p>
          <a:p>
            <a:r>
              <a:rPr lang="en-US" dirty="0" err="1" smtClean="0"/>
              <a:t>Latvijas</a:t>
            </a:r>
            <a:r>
              <a:rPr lang="en-US" dirty="0" smtClean="0"/>
              <a:t> </a:t>
            </a:r>
            <a:r>
              <a:rPr lang="en-US" dirty="0" err="1" smtClean="0"/>
              <a:t>Universitate</a:t>
            </a:r>
            <a:r>
              <a:rPr lang="en-US" dirty="0" smtClean="0"/>
              <a:t> (Latvia)</a:t>
            </a:r>
          </a:p>
          <a:p>
            <a:endParaRPr lang="el-GR" dirty="0"/>
          </a:p>
        </p:txBody>
      </p:sp>
      <p:pic>
        <p:nvPicPr>
          <p:cNvPr id="4" name="Picture 2" descr="RoboESL"/>
          <p:cNvPicPr>
            <a:picLocks noChangeAspect="1" noChangeArrowheads="1"/>
          </p:cNvPicPr>
          <p:nvPr/>
        </p:nvPicPr>
        <p:blipFill>
          <a:blip r:embed="rId2" cstate="print"/>
          <a:srcRect/>
          <a:stretch>
            <a:fillRect/>
          </a:stretch>
        </p:blipFill>
        <p:spPr bwMode="auto">
          <a:xfrm>
            <a:off x="8112220" y="1381787"/>
            <a:ext cx="2062589" cy="1375059"/>
          </a:xfrm>
          <a:prstGeom prst="rect">
            <a:avLst/>
          </a:prstGeom>
          <a:noFill/>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a:grpSpLocks noChangeAspect="1"/>
          </p:cNvGrpSpPr>
          <p:nvPr/>
        </p:nvGrpSpPr>
        <p:grpSpPr bwMode="auto">
          <a:xfrm>
            <a:off x="2867493" y="3802817"/>
            <a:ext cx="5257800" cy="2400300"/>
            <a:chOff x="2362" y="-720"/>
            <a:chExt cx="7200" cy="3360"/>
          </a:xfrm>
        </p:grpSpPr>
        <p:sp>
          <p:nvSpPr>
            <p:cNvPr id="3" name="AutoShape 13"/>
            <p:cNvSpPr>
              <a:spLocks noChangeAspect="1" noChangeArrowheads="1" noTextEdit="1"/>
            </p:cNvSpPr>
            <p:nvPr/>
          </p:nvSpPr>
          <p:spPr bwMode="auto">
            <a:xfrm>
              <a:off x="2362" y="-720"/>
              <a:ext cx="7200" cy="3360"/>
            </a:xfrm>
            <a:prstGeom prst="rect">
              <a:avLst/>
            </a:prstGeom>
            <a:noFill/>
            <a:ln w="9525">
              <a:noFill/>
              <a:miter lim="800000"/>
              <a:headEnd/>
              <a:tailEnd/>
            </a:ln>
          </p:spPr>
          <p:txBody>
            <a:bodyPr/>
            <a:ls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l-GR"/>
            </a:p>
          </p:txBody>
        </p:sp>
        <p:sp>
          <p:nvSpPr>
            <p:cNvPr id="4" name="Rectangle 3"/>
            <p:cNvSpPr>
              <a:spLocks noChangeArrowheads="1"/>
            </p:cNvSpPr>
            <p:nvPr/>
          </p:nvSpPr>
          <p:spPr bwMode="auto">
            <a:xfrm>
              <a:off x="3458" y="-718"/>
              <a:ext cx="2347" cy="1120"/>
            </a:xfrm>
            <a:prstGeom prst="rect">
              <a:avLst/>
            </a:prstGeom>
            <a:solidFill>
              <a:srgbClr val="FFFF00"/>
            </a:solidFill>
            <a:ln w="9525">
              <a:solidFill>
                <a:srgbClr val="000000"/>
              </a:solidFill>
              <a:miter lim="800000"/>
              <a:headEnd/>
              <a:tailEnd/>
            </a:ln>
          </p:spPr>
          <p:txBody>
            <a:bodyPr/>
            <a:ls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l-GR"/>
            </a:p>
          </p:txBody>
        </p:sp>
        <p:sp>
          <p:nvSpPr>
            <p:cNvPr id="5" name="Arc 11"/>
            <p:cNvSpPr>
              <a:spLocks/>
            </p:cNvSpPr>
            <p:nvPr/>
          </p:nvSpPr>
          <p:spPr bwMode="auto">
            <a:xfrm rot="10370135" flipV="1">
              <a:off x="2675" y="882"/>
              <a:ext cx="783" cy="640"/>
            </a:xfrm>
            <a:custGeom>
              <a:avLst/>
              <a:gdLst>
                <a:gd name="T0" fmla="*/ 0 w 21600"/>
                <a:gd name="T1" fmla="*/ 0 h 21600"/>
                <a:gd name="T2" fmla="*/ 783 w 21600"/>
                <a:gd name="T3" fmla="*/ 640 h 21600"/>
                <a:gd name="T4" fmla="*/ 0 w 21600"/>
                <a:gd name="T5" fmla="*/ 64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28575">
              <a:solidFill>
                <a:srgbClr val="FF0000"/>
              </a:solidFill>
              <a:round/>
              <a:headEnd/>
              <a:tailEnd/>
            </a:ln>
          </p:spPr>
          <p:txBody>
            <a:bodyPr/>
            <a:ls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l-GR"/>
            </a:p>
          </p:txBody>
        </p:sp>
        <p:sp>
          <p:nvSpPr>
            <p:cNvPr id="6" name="Line 10"/>
            <p:cNvSpPr>
              <a:spLocks noChangeShapeType="1"/>
            </p:cNvSpPr>
            <p:nvPr/>
          </p:nvSpPr>
          <p:spPr bwMode="auto">
            <a:xfrm flipV="1">
              <a:off x="2988" y="1682"/>
              <a:ext cx="0" cy="640"/>
            </a:xfrm>
            <a:prstGeom prst="line">
              <a:avLst/>
            </a:prstGeom>
            <a:noFill/>
            <a:ln w="9525">
              <a:solidFill>
                <a:srgbClr val="000000"/>
              </a:solidFill>
              <a:round/>
              <a:headEnd/>
              <a:tailEnd type="triangle" w="med" len="med"/>
            </a:ln>
          </p:spPr>
          <p:txBody>
            <a:bodyPr/>
            <a:ls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l-GR"/>
            </a:p>
          </p:txBody>
        </p:sp>
        <p:sp>
          <p:nvSpPr>
            <p:cNvPr id="7" name="Line 9"/>
            <p:cNvSpPr>
              <a:spLocks noChangeShapeType="1"/>
            </p:cNvSpPr>
            <p:nvPr/>
          </p:nvSpPr>
          <p:spPr bwMode="auto">
            <a:xfrm flipV="1">
              <a:off x="3614" y="882"/>
              <a:ext cx="1" cy="960"/>
            </a:xfrm>
            <a:prstGeom prst="line">
              <a:avLst/>
            </a:prstGeom>
            <a:noFill/>
            <a:ln w="9525">
              <a:solidFill>
                <a:srgbClr val="000000"/>
              </a:solidFill>
              <a:round/>
              <a:headEnd/>
              <a:tailEnd type="triangle" w="med" len="med"/>
            </a:ln>
          </p:spPr>
          <p:txBody>
            <a:bodyPr/>
            <a:ls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l-GR"/>
            </a:p>
          </p:txBody>
        </p:sp>
        <p:sp>
          <p:nvSpPr>
            <p:cNvPr id="8" name="Line 8"/>
            <p:cNvSpPr>
              <a:spLocks noChangeShapeType="1"/>
            </p:cNvSpPr>
            <p:nvPr/>
          </p:nvSpPr>
          <p:spPr bwMode="auto">
            <a:xfrm>
              <a:off x="3771" y="722"/>
              <a:ext cx="1095" cy="1"/>
            </a:xfrm>
            <a:prstGeom prst="line">
              <a:avLst/>
            </a:prstGeom>
            <a:noFill/>
            <a:ln w="9525">
              <a:solidFill>
                <a:srgbClr val="000000"/>
              </a:solidFill>
              <a:round/>
              <a:headEnd/>
              <a:tailEnd type="triangle" w="med" len="med"/>
            </a:ln>
          </p:spPr>
          <p:txBody>
            <a:bodyPr/>
            <a:ls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l-GR"/>
            </a:p>
          </p:txBody>
        </p:sp>
        <p:sp>
          <p:nvSpPr>
            <p:cNvPr id="9" name="Rectangle 8"/>
            <p:cNvSpPr>
              <a:spLocks noChangeArrowheads="1"/>
            </p:cNvSpPr>
            <p:nvPr/>
          </p:nvSpPr>
          <p:spPr bwMode="auto">
            <a:xfrm>
              <a:off x="2362" y="401"/>
              <a:ext cx="1095" cy="1921"/>
            </a:xfrm>
            <a:prstGeom prst="rect">
              <a:avLst/>
            </a:prstGeom>
            <a:solidFill>
              <a:srgbClr val="FFFF00"/>
            </a:solidFill>
            <a:ln w="9525">
              <a:solidFill>
                <a:srgbClr val="000000"/>
              </a:solidFill>
              <a:miter lim="800000"/>
              <a:headEnd/>
              <a:tailEnd/>
            </a:ln>
          </p:spPr>
          <p:txBody>
            <a:bodyPr/>
            <a:ls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l-GR"/>
            </a:p>
          </p:txBody>
        </p:sp>
        <p:sp>
          <p:nvSpPr>
            <p:cNvPr id="10" name="Arc 6"/>
            <p:cNvSpPr>
              <a:spLocks/>
            </p:cNvSpPr>
            <p:nvPr/>
          </p:nvSpPr>
          <p:spPr bwMode="auto">
            <a:xfrm rot="10800000" flipV="1">
              <a:off x="2362" y="-720"/>
              <a:ext cx="1096" cy="1120"/>
            </a:xfrm>
            <a:custGeom>
              <a:avLst/>
              <a:gdLst>
                <a:gd name="T0" fmla="*/ 0 w 21600"/>
                <a:gd name="T1" fmla="*/ 0 h 21600"/>
                <a:gd name="T2" fmla="*/ 1096 w 21600"/>
                <a:gd name="T3" fmla="*/ 1120 h 21600"/>
                <a:gd name="T4" fmla="*/ 0 w 21600"/>
                <a:gd name="T5" fmla="*/ 112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FF0000"/>
              </a:solidFill>
              <a:round/>
              <a:headEnd/>
              <a:tailEnd/>
            </a:ln>
          </p:spPr>
          <p:txBody>
            <a:bodyPr/>
            <a:ls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l-GR"/>
            </a:p>
          </p:txBody>
        </p:sp>
        <p:sp>
          <p:nvSpPr>
            <p:cNvPr id="11" name="Text Box 5"/>
            <p:cNvSpPr txBox="1">
              <a:spLocks noChangeArrowheads="1"/>
            </p:cNvSpPr>
            <p:nvPr/>
          </p:nvSpPr>
          <p:spPr bwMode="auto">
            <a:xfrm>
              <a:off x="2805" y="52"/>
              <a:ext cx="287" cy="451"/>
            </a:xfrm>
            <a:prstGeom prst="rect">
              <a:avLst/>
            </a:prstGeom>
            <a:noFill/>
            <a:ln w="9525">
              <a:noFill/>
              <a:miter lim="800000"/>
              <a:headEnd/>
              <a:tailEnd/>
            </a:ln>
          </p:spPr>
          <p:txBody>
            <a:bodyPr/>
            <a:ls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r>
                <a:rPr lang="en-US" sz="1200" b="1">
                  <a:solidFill>
                    <a:srgbClr val="0000FF"/>
                  </a:solidFill>
                  <a:cs typeface="Times New Roman" pitchFamily="18" charset="0"/>
                </a:rPr>
                <a:t>d</a:t>
              </a:r>
              <a:endParaRPr lang="en-US"/>
            </a:p>
          </p:txBody>
        </p:sp>
      </p:grpSp>
      <p:sp>
        <p:nvSpPr>
          <p:cNvPr id="12" name="Rectangle 11"/>
          <p:cNvSpPr/>
          <p:nvPr/>
        </p:nvSpPr>
        <p:spPr>
          <a:xfrm>
            <a:off x="949376" y="595301"/>
            <a:ext cx="10563069" cy="2862322"/>
          </a:xfrm>
          <a:prstGeom prst="rect">
            <a:avLst/>
          </a:prstGeom>
        </p:spPr>
        <p:txBody>
          <a:bodyPr wrap="square">
            <a:spAutoFit/>
          </a:bodyPr>
          <a:lstStyle/>
          <a:p>
            <a:r>
              <a:rPr lang="en-US" sz="3600" b="1" dirty="0" smtClean="0"/>
              <a:t>Task 8</a:t>
            </a:r>
            <a:r>
              <a:rPr lang="en-US" sz="3600" dirty="0" smtClean="0"/>
              <a:t>. Study in the following sketch how the </a:t>
            </a:r>
            <a:r>
              <a:rPr lang="en-US" sz="3600" dirty="0" err="1" smtClean="0"/>
              <a:t>tribot</a:t>
            </a:r>
            <a:r>
              <a:rPr lang="en-US" sz="3600" dirty="0" smtClean="0"/>
              <a:t> turns around the stopped wheel. Can you think of a mathematical reasoning underpinning the relation between the rotations of the motor and the turning angle of the </a:t>
            </a:r>
            <a:r>
              <a:rPr lang="en-US" sz="3600" dirty="0" err="1" smtClean="0"/>
              <a:t>tribot</a:t>
            </a:r>
            <a:r>
              <a:rPr lang="en-US" sz="3600" dirty="0" smtClean="0"/>
              <a:t>?</a:t>
            </a:r>
            <a:endParaRPr lang="el-GR" sz="3600"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7"/>
            <a:ext cx="10515600" cy="924027"/>
          </a:xfrm>
        </p:spPr>
        <p:txBody>
          <a:bodyPr>
            <a:normAutofit/>
          </a:bodyPr>
          <a:lstStyle/>
          <a:p>
            <a:r>
              <a:rPr lang="en-US" b="1" dirty="0" smtClean="0"/>
              <a:t>Embodiment </a:t>
            </a:r>
            <a:r>
              <a:rPr lang="en-US" b="1" dirty="0" smtClean="0">
                <a:sym typeface="Wingdings" pitchFamily="2" charset="2"/>
              </a:rPr>
              <a:t> </a:t>
            </a:r>
            <a:r>
              <a:rPr lang="en-US" b="1" dirty="0" smtClean="0"/>
              <a:t>embodied cognition</a:t>
            </a:r>
            <a:endParaRPr lang="el-GR" dirty="0"/>
          </a:p>
        </p:txBody>
      </p:sp>
      <p:sp>
        <p:nvSpPr>
          <p:cNvPr id="3" name="Content Placeholder 2"/>
          <p:cNvSpPr>
            <a:spLocks noGrp="1"/>
          </p:cNvSpPr>
          <p:nvPr>
            <p:ph idx="1"/>
          </p:nvPr>
        </p:nvSpPr>
        <p:spPr>
          <a:xfrm>
            <a:off x="838200" y="1394085"/>
            <a:ext cx="10515600" cy="4782878"/>
          </a:xfrm>
        </p:spPr>
        <p:txBody>
          <a:bodyPr/>
          <a:lstStyle/>
          <a:p>
            <a:endParaRPr lang="el-GR" dirty="0" smtClean="0"/>
          </a:p>
          <a:p>
            <a:endParaRPr lang="el-GR" dirty="0"/>
          </a:p>
        </p:txBody>
      </p:sp>
      <p:sp>
        <p:nvSpPr>
          <p:cNvPr id="4" name="3 - TextBox"/>
          <p:cNvSpPr txBox="1"/>
          <p:nvPr/>
        </p:nvSpPr>
        <p:spPr>
          <a:xfrm>
            <a:off x="545910" y="1640638"/>
            <a:ext cx="11098539" cy="1938992"/>
          </a:xfrm>
          <a:prstGeom prst="rect">
            <a:avLst/>
          </a:prstGeom>
          <a:noFill/>
        </p:spPr>
        <p:txBody>
          <a:bodyPr wrap="square" rtlCol="0">
            <a:spAutoFit/>
          </a:bodyPr>
          <a:lstStyle/>
          <a:p>
            <a:r>
              <a:rPr lang="en-US" sz="4000" dirty="0" smtClean="0"/>
              <a:t>How to instruct the robot to move in a triangle?</a:t>
            </a:r>
          </a:p>
          <a:p>
            <a:r>
              <a:rPr lang="en-US" sz="4000" dirty="0" smtClean="0"/>
              <a:t>Play the robot with your own body using your own senses</a:t>
            </a:r>
            <a:endParaRPr lang="el-GR" sz="40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050878"/>
            <a:ext cx="10694158" cy="5508222"/>
          </a:xfrm>
        </p:spPr>
        <p:txBody>
          <a:bodyPr>
            <a:normAutofit/>
          </a:bodyPr>
          <a:lstStyle/>
          <a:p>
            <a:pPr>
              <a:buNone/>
            </a:pPr>
            <a:r>
              <a:rPr lang="en-US" dirty="0" smtClean="0"/>
              <a:t>Years ago  </a:t>
            </a:r>
            <a:r>
              <a:rPr lang="en-US" dirty="0" err="1" smtClean="0"/>
              <a:t>S.Papert</a:t>
            </a:r>
            <a:r>
              <a:rPr lang="en-US" dirty="0" smtClean="0"/>
              <a:t> formulated the Turtle total trip theorem: the turtle will draw a closed figure with </a:t>
            </a:r>
            <a:r>
              <a:rPr lang="en-US" i="1" dirty="0" smtClean="0"/>
              <a:t>n</a:t>
            </a:r>
            <a:r>
              <a:rPr lang="en-US" dirty="0" smtClean="0"/>
              <a:t> sides when the sum of the angles turned is 360. </a:t>
            </a:r>
            <a:endParaRPr lang="el-GR" dirty="0" smtClean="0"/>
          </a:p>
          <a:p>
            <a:r>
              <a:rPr lang="en-US" dirty="0" smtClean="0"/>
              <a:t>What is the angle to turn each time to draw a triangle? ………………………</a:t>
            </a:r>
            <a:endParaRPr lang="el-GR" dirty="0" smtClean="0"/>
          </a:p>
          <a:p>
            <a:r>
              <a:rPr lang="en-US" dirty="0" smtClean="0"/>
              <a:t>If you get it right the turtle will draw a closed triangle. Try it with your </a:t>
            </a:r>
            <a:r>
              <a:rPr lang="en-US" dirty="0" err="1" smtClean="0"/>
              <a:t>tribot</a:t>
            </a:r>
            <a:r>
              <a:rPr lang="en-US" dirty="0" smtClean="0"/>
              <a:t>.</a:t>
            </a:r>
            <a:endParaRPr lang="el-GR" dirty="0" smtClean="0"/>
          </a:p>
          <a:p>
            <a:r>
              <a:rPr lang="en-US" dirty="0" smtClean="0"/>
              <a:t>What is the angle to turn each time to draw a square? ………………………</a:t>
            </a:r>
            <a:endParaRPr lang="el-GR" dirty="0" smtClean="0"/>
          </a:p>
          <a:p>
            <a:r>
              <a:rPr lang="en-US" dirty="0" smtClean="0"/>
              <a:t>Confirm this with your </a:t>
            </a:r>
            <a:r>
              <a:rPr lang="en-US" dirty="0" err="1" smtClean="0"/>
              <a:t>tribot</a:t>
            </a:r>
            <a:r>
              <a:rPr lang="en-US" dirty="0" smtClean="0"/>
              <a:t>.</a:t>
            </a:r>
            <a:endParaRPr lang="el-GR" dirty="0" smtClean="0"/>
          </a:p>
          <a:p>
            <a:r>
              <a:rPr lang="en-US" dirty="0" smtClean="0"/>
              <a:t>Now what is the angle to turn each time to draw a hexagon? ………………………</a:t>
            </a:r>
            <a:endParaRPr lang="el-GR" dirty="0" smtClean="0"/>
          </a:p>
          <a:p>
            <a:r>
              <a:rPr lang="en-US" dirty="0" smtClean="0"/>
              <a:t>Confirm again with your </a:t>
            </a:r>
            <a:r>
              <a:rPr lang="en-US" dirty="0" err="1" smtClean="0"/>
              <a:t>tribot</a:t>
            </a:r>
            <a:endParaRPr lang="el-GR" dirty="0" smtClean="0"/>
          </a:p>
        </p:txBody>
      </p:sp>
      <p:sp>
        <p:nvSpPr>
          <p:cNvPr id="4" name="3 - TextBox"/>
          <p:cNvSpPr txBox="1"/>
          <p:nvPr/>
        </p:nvSpPr>
        <p:spPr>
          <a:xfrm>
            <a:off x="1078173" y="504967"/>
            <a:ext cx="3198120" cy="584775"/>
          </a:xfrm>
          <a:prstGeom prst="rect">
            <a:avLst/>
          </a:prstGeom>
          <a:noFill/>
        </p:spPr>
        <p:txBody>
          <a:bodyPr wrap="none" rtlCol="0">
            <a:spAutoFit/>
          </a:bodyPr>
          <a:lstStyle/>
          <a:p>
            <a:r>
              <a:rPr lang="en-US" sz="3200" b="1" dirty="0" smtClean="0"/>
              <a:t>Inductive method</a:t>
            </a:r>
            <a:endParaRPr lang="el-GR" sz="3200" b="1"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79144" y="1784494"/>
            <a:ext cx="9779758" cy="1325563"/>
          </a:xfrm>
        </p:spPr>
        <p:txBody>
          <a:bodyPr>
            <a:normAutofit fontScale="90000"/>
          </a:bodyPr>
          <a:lstStyle/>
          <a:p>
            <a:r>
              <a:rPr lang="en-US" dirty="0" smtClean="0"/>
              <a:t/>
            </a:r>
            <a:br>
              <a:rPr lang="en-US" dirty="0" smtClean="0"/>
            </a:br>
            <a:r>
              <a:rPr lang="el-GR" dirty="0" err="1" smtClean="0"/>
              <a:t>Try</a:t>
            </a:r>
            <a:r>
              <a:rPr lang="el-GR" dirty="0" smtClean="0"/>
              <a:t> </a:t>
            </a:r>
            <a:r>
              <a:rPr lang="el-GR" dirty="0" err="1" smtClean="0"/>
              <a:t>again</a:t>
            </a:r>
            <a:r>
              <a:rPr lang="el-GR" dirty="0" smtClean="0"/>
              <a:t> </a:t>
            </a:r>
            <a:r>
              <a:rPr lang="el-GR" dirty="0" err="1" smtClean="0"/>
              <a:t>and</a:t>
            </a:r>
            <a:r>
              <a:rPr lang="el-GR" dirty="0" smtClean="0"/>
              <a:t> </a:t>
            </a:r>
            <a:r>
              <a:rPr lang="el-GR" dirty="0" err="1" smtClean="0"/>
              <a:t>again</a:t>
            </a:r>
            <a:r>
              <a:rPr lang="el-GR" dirty="0" smtClean="0"/>
              <a:t> </a:t>
            </a:r>
            <a:r>
              <a:rPr lang="el-GR" dirty="0" err="1" smtClean="0"/>
              <a:t>your</a:t>
            </a:r>
            <a:r>
              <a:rPr lang="el-GR" dirty="0" smtClean="0"/>
              <a:t> </a:t>
            </a:r>
            <a:r>
              <a:rPr lang="el-GR" dirty="0" err="1" smtClean="0"/>
              <a:t>parking</a:t>
            </a:r>
            <a:r>
              <a:rPr lang="el-GR" dirty="0" smtClean="0"/>
              <a:t> </a:t>
            </a:r>
            <a:r>
              <a:rPr lang="el-GR" dirty="0" err="1" smtClean="0"/>
              <a:t>project</a:t>
            </a:r>
            <a:r>
              <a:rPr lang="el-GR" dirty="0" smtClean="0"/>
              <a:t> </a:t>
            </a:r>
            <a:r>
              <a:rPr lang="el-GR" dirty="0" err="1" smtClean="0"/>
              <a:t>until</a:t>
            </a:r>
            <a:r>
              <a:rPr lang="el-GR" dirty="0" smtClean="0"/>
              <a:t> </a:t>
            </a:r>
            <a:r>
              <a:rPr lang="el-GR" dirty="0" err="1" smtClean="0"/>
              <a:t>you</a:t>
            </a:r>
            <a:r>
              <a:rPr lang="el-GR" dirty="0" smtClean="0"/>
              <a:t> </a:t>
            </a:r>
            <a:r>
              <a:rPr lang="el-GR" dirty="0" err="1" smtClean="0"/>
              <a:t>succeed</a:t>
            </a:r>
            <a:r>
              <a:rPr lang="el-GR" dirty="0" smtClean="0"/>
              <a:t>!</a:t>
            </a:r>
            <a:br>
              <a:rPr lang="el-GR" dirty="0" smtClean="0"/>
            </a:br>
            <a:endParaRPr lang="el-GR" dirty="0"/>
          </a:p>
        </p:txBody>
      </p:sp>
      <p:sp>
        <p:nvSpPr>
          <p:cNvPr id="6" name="5 - TextBox"/>
          <p:cNvSpPr txBox="1"/>
          <p:nvPr/>
        </p:nvSpPr>
        <p:spPr>
          <a:xfrm>
            <a:off x="914400" y="723331"/>
            <a:ext cx="4401333" cy="769441"/>
          </a:xfrm>
          <a:prstGeom prst="rect">
            <a:avLst/>
          </a:prstGeom>
          <a:noFill/>
        </p:spPr>
        <p:txBody>
          <a:bodyPr wrap="none" rtlCol="0">
            <a:spAutoFit/>
          </a:bodyPr>
          <a:lstStyle/>
          <a:p>
            <a:r>
              <a:rPr lang="en-US" sz="4400" b="1" dirty="0" smtClean="0"/>
              <a:t>Encouragement…</a:t>
            </a:r>
            <a:endParaRPr lang="el-GR" sz="4400" b="1"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Encouraging team work</a:t>
            </a:r>
            <a:endParaRPr lang="el-GR" b="1" dirty="0"/>
          </a:p>
        </p:txBody>
      </p:sp>
      <p:sp>
        <p:nvSpPr>
          <p:cNvPr id="3" name="Content Placeholder 2"/>
          <p:cNvSpPr>
            <a:spLocks noGrp="1"/>
          </p:cNvSpPr>
          <p:nvPr>
            <p:ph idx="1"/>
          </p:nvPr>
        </p:nvSpPr>
        <p:spPr/>
        <p:txBody>
          <a:bodyPr/>
          <a:lstStyle/>
          <a:p>
            <a:pPr>
              <a:buNone/>
            </a:pPr>
            <a:r>
              <a:rPr lang="el-GR" b="1" dirty="0" smtClean="0"/>
              <a:t> </a:t>
            </a:r>
            <a:r>
              <a:rPr lang="en-US" b="1" dirty="0" smtClean="0"/>
              <a:t>Can you think of another solution that would give a more precise behavior? Discuss with your partners and briefly document your ideas.</a:t>
            </a:r>
            <a:endParaRPr lang="el-GR" dirty="0" smtClean="0"/>
          </a:p>
          <a:p>
            <a:pPr>
              <a:buNone/>
            </a:pPr>
            <a:r>
              <a:rPr lang="en-US" dirty="0" smtClean="0"/>
              <a:t>---------------------------------------------------------------------------------------------------------------------------------------------------------------------------------------------------------------------------------------------------------------------------------------------------------------------------------------------------------------------------------------------------------------------------------------------------------------------------------------------------------------------------------------------------------------------------------------------------------------------------------------</a:t>
            </a:r>
            <a:endParaRPr lang="el-G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Encouraging sharing of ideas…</a:t>
            </a:r>
            <a:endParaRPr lang="el-GR" b="1" dirty="0"/>
          </a:p>
        </p:txBody>
      </p:sp>
      <p:sp>
        <p:nvSpPr>
          <p:cNvPr id="3" name="Content Placeholder 2"/>
          <p:cNvSpPr>
            <a:spLocks noGrp="1"/>
          </p:cNvSpPr>
          <p:nvPr>
            <p:ph idx="1"/>
          </p:nvPr>
        </p:nvSpPr>
        <p:spPr>
          <a:xfrm>
            <a:off x="838200" y="1499016"/>
            <a:ext cx="10515600" cy="4677947"/>
          </a:xfrm>
        </p:spPr>
        <p:txBody>
          <a:bodyPr/>
          <a:lstStyle/>
          <a:p>
            <a:pPr>
              <a:buNone/>
            </a:pPr>
            <a:r>
              <a:rPr lang="en-US" b="1" dirty="0" smtClean="0"/>
              <a:t>Task . </a:t>
            </a:r>
            <a:r>
              <a:rPr lang="en-US" dirty="0" smtClean="0"/>
              <a:t>Start programming your robot to skip just one obstacle. Repeat your trials until you succeed. Describe here your programming solution in your own words for further discussion.</a:t>
            </a:r>
            <a:endParaRPr lang="el-GR" dirty="0" smtClean="0"/>
          </a:p>
          <a:p>
            <a:pPr>
              <a:buNone/>
            </a:pPr>
            <a:endParaRPr lang="el-GR" dirty="0"/>
          </a:p>
        </p:txBody>
      </p:sp>
      <p:sp>
        <p:nvSpPr>
          <p:cNvPr id="4" name="Rectangle 3"/>
          <p:cNvSpPr/>
          <p:nvPr/>
        </p:nvSpPr>
        <p:spPr>
          <a:xfrm>
            <a:off x="1079291" y="3028013"/>
            <a:ext cx="9788578" cy="293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Encouraging reflections…</a:t>
            </a:r>
            <a:endParaRPr lang="el-GR" b="1" dirty="0"/>
          </a:p>
        </p:txBody>
      </p:sp>
      <p:sp>
        <p:nvSpPr>
          <p:cNvPr id="3" name="Content Placeholder 2"/>
          <p:cNvSpPr>
            <a:spLocks noGrp="1"/>
          </p:cNvSpPr>
          <p:nvPr>
            <p:ph idx="1"/>
          </p:nvPr>
        </p:nvSpPr>
        <p:spPr/>
        <p:txBody>
          <a:bodyPr/>
          <a:lstStyle/>
          <a:p>
            <a:pPr>
              <a:buNone/>
            </a:pPr>
            <a:r>
              <a:rPr lang="en-US" sz="4000" b="1" dirty="0" smtClean="0"/>
              <a:t>Task. </a:t>
            </a:r>
            <a:r>
              <a:rPr lang="en-US" sz="4000" dirty="0" smtClean="0"/>
              <a:t>Prepare with your group a short presentation of  your final solutions in the class, reflect with critical mind on your  work, on comments and evaluation. After that write down your personal experiences from this project in your diary.</a:t>
            </a:r>
            <a:endParaRPr lang="el-GR" sz="4000" dirty="0" smtClean="0"/>
          </a:p>
          <a:p>
            <a:pPr>
              <a:buNone/>
            </a:pPr>
            <a:endParaRPr lang="el-G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24656"/>
            <a:ext cx="10515600" cy="5652307"/>
          </a:xfrm>
        </p:spPr>
        <p:txBody>
          <a:bodyPr>
            <a:normAutofit/>
          </a:bodyPr>
          <a:lstStyle/>
          <a:p>
            <a:pPr>
              <a:buNone/>
            </a:pPr>
            <a:r>
              <a:rPr lang="en-US" sz="4000" dirty="0" smtClean="0"/>
              <a:t>The curriculum will become freely available on line with open access </a:t>
            </a:r>
            <a:r>
              <a:rPr lang="en-US" sz="4000" dirty="0" smtClean="0">
                <a:hlinkClick r:id="rId2"/>
              </a:rPr>
              <a:t>www.roboesl.eu</a:t>
            </a:r>
            <a:endParaRPr lang="en-US" sz="4000" dirty="0" smtClean="0"/>
          </a:p>
          <a:p>
            <a:pPr>
              <a:buNone/>
            </a:pPr>
            <a:endParaRPr lang="en-US" sz="4000" dirty="0" smtClean="0"/>
          </a:p>
          <a:p>
            <a:pPr algn="ctr">
              <a:buNone/>
            </a:pPr>
            <a:r>
              <a:rPr lang="en-US" sz="4000" dirty="0" smtClean="0"/>
              <a:t>for more </a:t>
            </a:r>
          </a:p>
          <a:p>
            <a:pPr algn="ctr">
              <a:buNone/>
            </a:pPr>
            <a:r>
              <a:rPr lang="en-US" sz="4000" dirty="0" smtClean="0">
                <a:hlinkClick r:id="rId3"/>
              </a:rPr>
              <a:t>www.edumotiva.eu</a:t>
            </a:r>
            <a:endParaRPr lang="en-US" sz="4000" dirty="0" smtClean="0"/>
          </a:p>
          <a:p>
            <a:pPr algn="ctr">
              <a:buNone/>
            </a:pPr>
            <a:r>
              <a:rPr lang="en-US" sz="4000" dirty="0" smtClean="0">
                <a:hlinkClick r:id="rId4"/>
              </a:rPr>
              <a:t>info@edumotiva.eu</a:t>
            </a:r>
            <a:endParaRPr lang="en-US" sz="4000" dirty="0" smtClean="0"/>
          </a:p>
          <a:p>
            <a:pPr algn="ctr">
              <a:buNone/>
            </a:pPr>
            <a:endParaRPr lang="en-US" sz="4000" dirty="0" smtClean="0"/>
          </a:p>
          <a:p>
            <a:pPr>
              <a:buNone/>
            </a:pPr>
            <a:endParaRPr lang="el-GR" sz="40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7"/>
            <a:ext cx="10515600" cy="1088919"/>
          </a:xfrm>
        </p:spPr>
        <p:txBody>
          <a:bodyPr/>
          <a:lstStyle/>
          <a:p>
            <a:r>
              <a:rPr lang="en-US" b="1" dirty="0" smtClean="0"/>
              <a:t>The </a:t>
            </a:r>
            <a:r>
              <a:rPr lang="en-US" b="1" dirty="0" err="1" smtClean="0"/>
              <a:t>RoboESL</a:t>
            </a:r>
            <a:r>
              <a:rPr lang="en-US" b="1" dirty="0" smtClean="0"/>
              <a:t> project aims…</a:t>
            </a:r>
            <a:endParaRPr lang="el-GR" b="1" dirty="0"/>
          </a:p>
        </p:txBody>
      </p:sp>
      <p:sp>
        <p:nvSpPr>
          <p:cNvPr id="3" name="Content Placeholder 2"/>
          <p:cNvSpPr>
            <a:spLocks noGrp="1"/>
          </p:cNvSpPr>
          <p:nvPr>
            <p:ph idx="1"/>
          </p:nvPr>
        </p:nvSpPr>
        <p:spPr>
          <a:xfrm>
            <a:off x="838200" y="1364105"/>
            <a:ext cx="8005549" cy="4812858"/>
          </a:xfrm>
        </p:spPr>
        <p:txBody>
          <a:bodyPr>
            <a:normAutofit lnSpcReduction="10000"/>
          </a:bodyPr>
          <a:lstStyle/>
          <a:p>
            <a:r>
              <a:rPr lang="en-US" sz="3600" dirty="0" smtClean="0"/>
              <a:t>To highlight the potential of educational robotics for schools in order to help children at risk of failure or Early School Leaving </a:t>
            </a:r>
          </a:p>
          <a:p>
            <a:r>
              <a:rPr lang="en-US" sz="3600" dirty="0" smtClean="0"/>
              <a:t>to practice and develop children’s creativity skills </a:t>
            </a:r>
          </a:p>
          <a:p>
            <a:r>
              <a:rPr lang="en-US" sz="3600" dirty="0" smtClean="0"/>
              <a:t>To raise self-esteem, </a:t>
            </a:r>
          </a:p>
          <a:p>
            <a:r>
              <a:rPr lang="en-US" sz="3600" dirty="0" smtClean="0"/>
              <a:t>To motivate interest in schooling, </a:t>
            </a:r>
          </a:p>
          <a:p>
            <a:r>
              <a:rPr lang="en-US" sz="3600" dirty="0" smtClean="0"/>
              <a:t>To encourage towards staying at school</a:t>
            </a:r>
            <a:endParaRPr lang="el-GR" sz="3600" dirty="0"/>
          </a:p>
        </p:txBody>
      </p:sp>
      <p:sp>
        <p:nvSpPr>
          <p:cNvPr id="4" name="Rectangle 3"/>
          <p:cNvSpPr/>
          <p:nvPr/>
        </p:nvSpPr>
        <p:spPr>
          <a:xfrm>
            <a:off x="3056865" y="6274299"/>
            <a:ext cx="6078267" cy="400110"/>
          </a:xfrm>
          <a:prstGeom prst="rect">
            <a:avLst/>
          </a:prstGeom>
        </p:spPr>
        <p:txBody>
          <a:bodyPr wrap="none">
            <a:spAutoFit/>
          </a:bodyPr>
          <a:lstStyle/>
          <a:p>
            <a:r>
              <a:rPr lang="en-US" sz="2000" dirty="0">
                <a:solidFill>
                  <a:schemeClr val="accent1">
                    <a:lumMod val="75000"/>
                  </a:schemeClr>
                </a:solidFill>
              </a:rPr>
              <a:t>ERASMUS+ Project </a:t>
            </a:r>
            <a:r>
              <a:rPr lang="en-US" sz="2000" dirty="0" err="1">
                <a:solidFill>
                  <a:schemeClr val="accent1">
                    <a:lumMod val="75000"/>
                  </a:schemeClr>
                </a:solidFill>
              </a:rPr>
              <a:t>RoboESL</a:t>
            </a:r>
            <a:r>
              <a:rPr lang="en-US" sz="2000" dirty="0">
                <a:solidFill>
                  <a:schemeClr val="accent1">
                    <a:lumMod val="75000"/>
                  </a:schemeClr>
                </a:solidFill>
              </a:rPr>
              <a:t>: 2015-1-IT02-KA201-015141</a:t>
            </a:r>
            <a:endParaRPr lang="el-GR" sz="2000" dirty="0">
              <a:solidFill>
                <a:schemeClr val="accent1">
                  <a:lumMod val="75000"/>
                </a:schemeClr>
              </a:solidFill>
            </a:endParaRPr>
          </a:p>
        </p:txBody>
      </p:sp>
      <p:pic>
        <p:nvPicPr>
          <p:cNvPr id="6" name="Picture 2" descr="valmiera-cover"/>
          <p:cNvPicPr>
            <a:picLocks noChangeAspect="1" noChangeArrowheads="1"/>
          </p:cNvPicPr>
          <p:nvPr/>
        </p:nvPicPr>
        <p:blipFill>
          <a:blip r:embed="rId2" cstate="print"/>
          <a:srcRect/>
          <a:stretch>
            <a:fillRect/>
          </a:stretch>
        </p:blipFill>
        <p:spPr bwMode="auto">
          <a:xfrm>
            <a:off x="7625780" y="2797792"/>
            <a:ext cx="4220477" cy="2335332"/>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78702" y="200235"/>
            <a:ext cx="7105337" cy="924027"/>
          </a:xfrm>
        </p:spPr>
        <p:txBody>
          <a:bodyPr>
            <a:normAutofit fontScale="90000"/>
          </a:bodyPr>
          <a:lstStyle/>
          <a:p>
            <a:r>
              <a:rPr lang="en-US" b="1" dirty="0" smtClean="0"/>
              <a:t>3 main intellectual outputs</a:t>
            </a:r>
            <a:endParaRPr lang="el-GR" b="1" dirty="0"/>
          </a:p>
        </p:txBody>
      </p:sp>
      <p:sp>
        <p:nvSpPr>
          <p:cNvPr id="3" name="Content Placeholder 2"/>
          <p:cNvSpPr>
            <a:spLocks noGrp="1"/>
          </p:cNvSpPr>
          <p:nvPr>
            <p:ph idx="1"/>
          </p:nvPr>
        </p:nvSpPr>
        <p:spPr>
          <a:xfrm>
            <a:off x="838200" y="1124262"/>
            <a:ext cx="10515600" cy="5052701"/>
          </a:xfrm>
        </p:spPr>
        <p:txBody>
          <a:bodyPr>
            <a:normAutofit fontScale="85000" lnSpcReduction="20000"/>
          </a:bodyPr>
          <a:lstStyle/>
          <a:p>
            <a:pPr>
              <a:buNone/>
            </a:pPr>
            <a:r>
              <a:rPr lang="en-US" sz="4300" b="1" dirty="0" smtClean="0"/>
              <a:t>Output 1</a:t>
            </a:r>
            <a:r>
              <a:rPr lang="en-US" sz="4300" dirty="0" smtClean="0"/>
              <a:t> Open Educational Resources for 10 exemplary interdisciplinary robotics projects freely available for teachers and students</a:t>
            </a:r>
          </a:p>
          <a:p>
            <a:pPr>
              <a:buNone/>
            </a:pPr>
            <a:endParaRPr lang="en-US" sz="4300" dirty="0" smtClean="0"/>
          </a:p>
          <a:p>
            <a:pPr>
              <a:buNone/>
            </a:pPr>
            <a:r>
              <a:rPr lang="en-US" sz="4300" b="1" dirty="0" smtClean="0"/>
              <a:t>Output 2 </a:t>
            </a:r>
            <a:r>
              <a:rPr lang="en-US" sz="4300" dirty="0" smtClean="0"/>
              <a:t>A curriculum for teacher training course to enhance educational robotics uptake in teaching and learning</a:t>
            </a:r>
          </a:p>
          <a:p>
            <a:pPr>
              <a:buNone/>
            </a:pPr>
            <a:endParaRPr lang="en-US" sz="4300" dirty="0" smtClean="0"/>
          </a:p>
          <a:p>
            <a:pPr>
              <a:buNone/>
            </a:pPr>
            <a:r>
              <a:rPr lang="en-US" sz="4300" b="1" dirty="0" smtClean="0"/>
              <a:t>Output  3</a:t>
            </a:r>
            <a:r>
              <a:rPr lang="en-US" sz="4300" dirty="0" smtClean="0"/>
              <a:t> Validation report on the impact of the robotics projects on the selected students’ achievements and attitudes</a:t>
            </a:r>
          </a:p>
          <a:p>
            <a:endParaRPr lang="en-US" dirty="0" smtClean="0"/>
          </a:p>
          <a:p>
            <a:pPr>
              <a:buNone/>
            </a:pPr>
            <a:endParaRPr lang="el-GR" dirty="0"/>
          </a:p>
        </p:txBody>
      </p:sp>
      <p:sp>
        <p:nvSpPr>
          <p:cNvPr id="4" name="Rectangle 3"/>
          <p:cNvSpPr/>
          <p:nvPr/>
        </p:nvSpPr>
        <p:spPr>
          <a:xfrm>
            <a:off x="3056865" y="6274299"/>
            <a:ext cx="6078267" cy="400110"/>
          </a:xfrm>
          <a:prstGeom prst="rect">
            <a:avLst/>
          </a:prstGeom>
        </p:spPr>
        <p:txBody>
          <a:bodyPr wrap="none">
            <a:spAutoFit/>
          </a:bodyPr>
          <a:lstStyle/>
          <a:p>
            <a:r>
              <a:rPr lang="en-US" sz="2000" dirty="0">
                <a:solidFill>
                  <a:schemeClr val="accent1">
                    <a:lumMod val="75000"/>
                  </a:schemeClr>
                </a:solidFill>
              </a:rPr>
              <a:t>ERASMUS+ Project </a:t>
            </a:r>
            <a:r>
              <a:rPr lang="en-US" sz="2000" dirty="0" err="1">
                <a:solidFill>
                  <a:schemeClr val="accent1">
                    <a:lumMod val="75000"/>
                  </a:schemeClr>
                </a:solidFill>
              </a:rPr>
              <a:t>RoboESL</a:t>
            </a:r>
            <a:r>
              <a:rPr lang="en-US" sz="2000" dirty="0">
                <a:solidFill>
                  <a:schemeClr val="accent1">
                    <a:lumMod val="75000"/>
                  </a:schemeClr>
                </a:solidFill>
              </a:rPr>
              <a:t>: 2015-1-IT02-KA201-015141</a:t>
            </a:r>
            <a:endParaRPr lang="el-GR" sz="2000" dirty="0">
              <a:solidFill>
                <a:schemeClr val="accent1">
                  <a:lumMod val="75000"/>
                </a:schemeClr>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8"/>
            <a:ext cx="10515600" cy="983988"/>
          </a:xfrm>
        </p:spPr>
        <p:txBody>
          <a:bodyPr/>
          <a:lstStyle/>
          <a:p>
            <a:r>
              <a:rPr lang="en-US" b="1" dirty="0" smtClean="0"/>
              <a:t>ROBOESL for teachers…</a:t>
            </a:r>
            <a:endParaRPr lang="el-GR" b="1" dirty="0"/>
          </a:p>
        </p:txBody>
      </p:sp>
      <p:sp>
        <p:nvSpPr>
          <p:cNvPr id="3" name="Content Placeholder 2"/>
          <p:cNvSpPr>
            <a:spLocks noGrp="1"/>
          </p:cNvSpPr>
          <p:nvPr>
            <p:ph idx="1"/>
          </p:nvPr>
        </p:nvSpPr>
        <p:spPr>
          <a:xfrm>
            <a:off x="838200" y="1409075"/>
            <a:ext cx="3823741" cy="4767888"/>
          </a:xfrm>
        </p:spPr>
        <p:txBody>
          <a:bodyPr>
            <a:normAutofit fontScale="92500" lnSpcReduction="20000"/>
          </a:bodyPr>
          <a:lstStyle/>
          <a:p>
            <a:r>
              <a:rPr lang="en-US" sz="4400" dirty="0" smtClean="0"/>
              <a:t>1st teacher training course in Athens, GR   </a:t>
            </a:r>
          </a:p>
          <a:p>
            <a:r>
              <a:rPr lang="en-US" sz="4400" dirty="0" smtClean="0"/>
              <a:t>2nd teacher training course in Riga, LT</a:t>
            </a:r>
          </a:p>
          <a:p>
            <a:r>
              <a:rPr lang="en-US" sz="4400" dirty="0" smtClean="0"/>
              <a:t>3rd teacher training course in Genoa, IT</a:t>
            </a:r>
          </a:p>
          <a:p>
            <a:pPr>
              <a:buNone/>
            </a:pPr>
            <a:endParaRPr lang="el-GR" dirty="0"/>
          </a:p>
        </p:txBody>
      </p:sp>
      <p:sp>
        <p:nvSpPr>
          <p:cNvPr id="5" name="Rectangle 4"/>
          <p:cNvSpPr/>
          <p:nvPr/>
        </p:nvSpPr>
        <p:spPr>
          <a:xfrm>
            <a:off x="3056865" y="6274299"/>
            <a:ext cx="6078267" cy="400110"/>
          </a:xfrm>
          <a:prstGeom prst="rect">
            <a:avLst/>
          </a:prstGeom>
        </p:spPr>
        <p:txBody>
          <a:bodyPr wrap="none">
            <a:spAutoFit/>
          </a:bodyPr>
          <a:lstStyle/>
          <a:p>
            <a:r>
              <a:rPr lang="en-US" sz="2000" dirty="0">
                <a:solidFill>
                  <a:schemeClr val="accent1">
                    <a:lumMod val="75000"/>
                  </a:schemeClr>
                </a:solidFill>
              </a:rPr>
              <a:t>ERASMUS+ Project </a:t>
            </a:r>
            <a:r>
              <a:rPr lang="en-US" sz="2000" dirty="0" err="1">
                <a:solidFill>
                  <a:schemeClr val="accent1">
                    <a:lumMod val="75000"/>
                  </a:schemeClr>
                </a:solidFill>
              </a:rPr>
              <a:t>RoboESL</a:t>
            </a:r>
            <a:r>
              <a:rPr lang="en-US" sz="2000" dirty="0">
                <a:solidFill>
                  <a:schemeClr val="accent1">
                    <a:lumMod val="75000"/>
                  </a:schemeClr>
                </a:solidFill>
              </a:rPr>
              <a:t>: 2015-1-IT02-KA201-015141</a:t>
            </a:r>
            <a:endParaRPr lang="el-GR" sz="2000" dirty="0">
              <a:solidFill>
                <a:schemeClr val="accent1">
                  <a:lumMod val="75000"/>
                </a:schemeClr>
              </a:solidFill>
            </a:endParaRPr>
          </a:p>
        </p:txBody>
      </p:sp>
      <p:pic>
        <p:nvPicPr>
          <p:cNvPr id="7" name="Picture 6" descr="IMG_8706.JPG"/>
          <p:cNvPicPr>
            <a:picLocks noChangeAspect="1"/>
          </p:cNvPicPr>
          <p:nvPr/>
        </p:nvPicPr>
        <p:blipFill>
          <a:blip r:embed="rId2" cstate="print"/>
          <a:stretch>
            <a:fillRect/>
          </a:stretch>
        </p:blipFill>
        <p:spPr>
          <a:xfrm>
            <a:off x="4365882" y="1233772"/>
            <a:ext cx="7008529" cy="4672353"/>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8"/>
            <a:ext cx="10515600" cy="864066"/>
          </a:xfrm>
        </p:spPr>
        <p:txBody>
          <a:bodyPr/>
          <a:lstStyle/>
          <a:p>
            <a:r>
              <a:rPr lang="en-US" b="1" dirty="0" smtClean="0"/>
              <a:t>ROBOESL for school students…</a:t>
            </a:r>
            <a:endParaRPr lang="el-GR" b="1" dirty="0"/>
          </a:p>
        </p:txBody>
      </p:sp>
      <p:sp>
        <p:nvSpPr>
          <p:cNvPr id="3" name="Content Placeholder 2"/>
          <p:cNvSpPr>
            <a:spLocks noGrp="1"/>
          </p:cNvSpPr>
          <p:nvPr>
            <p:ph idx="1"/>
          </p:nvPr>
        </p:nvSpPr>
        <p:spPr>
          <a:xfrm>
            <a:off x="808220" y="1214203"/>
            <a:ext cx="4663190" cy="4677947"/>
          </a:xfrm>
        </p:spPr>
        <p:txBody>
          <a:bodyPr>
            <a:normAutofit/>
          </a:bodyPr>
          <a:lstStyle/>
          <a:p>
            <a:pPr>
              <a:buNone/>
            </a:pPr>
            <a:r>
              <a:rPr lang="en-US" sz="4400" dirty="0" smtClean="0"/>
              <a:t>Robotics activities in schools in</a:t>
            </a:r>
          </a:p>
          <a:p>
            <a:r>
              <a:rPr lang="en-US" sz="4400" dirty="0" smtClean="0"/>
              <a:t>Athens and Piraeus, GR</a:t>
            </a:r>
          </a:p>
          <a:p>
            <a:r>
              <a:rPr lang="en-US" sz="4400" dirty="0" smtClean="0"/>
              <a:t>Genoa, IT</a:t>
            </a:r>
          </a:p>
          <a:p>
            <a:r>
              <a:rPr lang="en-US" sz="4400" dirty="0" err="1" smtClean="0"/>
              <a:t>Valmiera</a:t>
            </a:r>
            <a:r>
              <a:rPr lang="en-US" sz="4400" dirty="0" smtClean="0"/>
              <a:t>, LV</a:t>
            </a:r>
          </a:p>
          <a:p>
            <a:endParaRPr lang="el-GR" sz="4000" dirty="0"/>
          </a:p>
        </p:txBody>
      </p:sp>
      <p:pic>
        <p:nvPicPr>
          <p:cNvPr id="21506" name="Picture 2" descr="23thschool-cover"/>
          <p:cNvPicPr>
            <a:picLocks noChangeAspect="1" noChangeArrowheads="1"/>
          </p:cNvPicPr>
          <p:nvPr/>
        </p:nvPicPr>
        <p:blipFill>
          <a:blip r:embed="rId2" cstate="print"/>
          <a:srcRect/>
          <a:stretch>
            <a:fillRect/>
          </a:stretch>
        </p:blipFill>
        <p:spPr bwMode="auto">
          <a:xfrm>
            <a:off x="5057358" y="1140683"/>
            <a:ext cx="6933698" cy="4090884"/>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Changing teacher’s role</a:t>
            </a:r>
            <a:endParaRPr lang="el-GR" b="1" dirty="0"/>
          </a:p>
        </p:txBody>
      </p:sp>
      <p:sp>
        <p:nvSpPr>
          <p:cNvPr id="3" name="Content Placeholder 2"/>
          <p:cNvSpPr>
            <a:spLocks noGrp="1"/>
          </p:cNvSpPr>
          <p:nvPr>
            <p:ph idx="1"/>
          </p:nvPr>
        </p:nvSpPr>
        <p:spPr>
          <a:xfrm>
            <a:off x="838200" y="1454046"/>
            <a:ext cx="10515600" cy="4722917"/>
          </a:xfrm>
        </p:spPr>
        <p:txBody>
          <a:bodyPr>
            <a:noAutofit/>
          </a:bodyPr>
          <a:lstStyle/>
          <a:p>
            <a:r>
              <a:rPr lang="en-US" sz="3600" dirty="0" smtClean="0"/>
              <a:t>ER methodology requires that learners themselves are active with a high need to explore, to design, to create and to share experiences and ideas</a:t>
            </a:r>
          </a:p>
          <a:p>
            <a:r>
              <a:rPr lang="en-US" sz="3600" dirty="0" smtClean="0"/>
              <a:t>Hence, teachers in ROBOESL training paradigm are encouraged to change their role to facilitators and enablers</a:t>
            </a:r>
          </a:p>
          <a:p>
            <a:r>
              <a:rPr lang="en-US" sz="3600" dirty="0" smtClean="0"/>
              <a:t>They learn to design and implement relative simple robotic projects in the context of scenarios from everyday life using robotics kits </a:t>
            </a:r>
            <a:endParaRPr lang="el-GR" sz="36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The role of the teacher: 3 not</a:t>
            </a:r>
            <a:endParaRPr lang="el-GR" dirty="0"/>
          </a:p>
        </p:txBody>
      </p:sp>
      <p:sp>
        <p:nvSpPr>
          <p:cNvPr id="3" name="Content Placeholder 2"/>
          <p:cNvSpPr>
            <a:spLocks noGrp="1"/>
          </p:cNvSpPr>
          <p:nvPr>
            <p:ph idx="1"/>
          </p:nvPr>
        </p:nvSpPr>
        <p:spPr>
          <a:xfrm>
            <a:off x="838200" y="1573967"/>
            <a:ext cx="10515600" cy="4602996"/>
          </a:xfrm>
        </p:spPr>
        <p:txBody>
          <a:bodyPr>
            <a:normAutofit lnSpcReduction="10000"/>
          </a:bodyPr>
          <a:lstStyle/>
          <a:p>
            <a:pPr>
              <a:buNone/>
            </a:pPr>
            <a:r>
              <a:rPr lang="en-US" sz="4000" dirty="0" smtClean="0"/>
              <a:t>not to ensure that students solve the problems and run projects in the way anticipated by the teacher </a:t>
            </a:r>
          </a:p>
          <a:p>
            <a:pPr>
              <a:buNone/>
            </a:pPr>
            <a:r>
              <a:rPr lang="en-US" sz="4000" dirty="0" smtClean="0"/>
              <a:t>nor just follow steps to arrive at a pre-defined result</a:t>
            </a:r>
          </a:p>
          <a:p>
            <a:pPr>
              <a:buNone/>
            </a:pPr>
            <a:r>
              <a:rPr lang="en-US" sz="4000" dirty="0" smtClean="0"/>
              <a:t>Teacher does not function as an intellectual “authority” that transfers ready knowledge to students </a:t>
            </a:r>
          </a:p>
          <a:p>
            <a:endParaRPr lang="el-G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821</TotalTime>
  <Words>1488</Words>
  <Application>Microsoft Office PowerPoint</Application>
  <PresentationFormat>Προσαρμογή</PresentationFormat>
  <Paragraphs>161</Paragraphs>
  <Slides>37</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37</vt:i4>
      </vt:variant>
    </vt:vector>
  </HeadingPairs>
  <TitlesOfParts>
    <vt:vector size="38" baseType="lpstr">
      <vt:lpstr>Office Theme</vt:lpstr>
      <vt:lpstr>ATEE Spring Conference 2017 ROBOESL Conference 12.05.2017| Riga</vt:lpstr>
      <vt:lpstr>Διαφάνεια 2</vt:lpstr>
      <vt:lpstr>The consortium consists of 7 partners</vt:lpstr>
      <vt:lpstr>The RoboESL project aims…</vt:lpstr>
      <vt:lpstr>3 main intellectual outputs</vt:lpstr>
      <vt:lpstr>ROBOESL for teachers…</vt:lpstr>
      <vt:lpstr>ROBOESL for school students…</vt:lpstr>
      <vt:lpstr>Changing teacher’s role</vt:lpstr>
      <vt:lpstr>The role of the teacher: 3 not</vt:lpstr>
      <vt:lpstr>The role of the teacher</vt:lpstr>
      <vt:lpstr>Educational methodology</vt:lpstr>
      <vt:lpstr>Educational methodology</vt:lpstr>
      <vt:lpstr>The curriculum: aim</vt:lpstr>
      <vt:lpstr>Main objectives…</vt:lpstr>
      <vt:lpstr>content</vt:lpstr>
      <vt:lpstr>Training activity 1</vt:lpstr>
      <vt:lpstr>Scenario </vt:lpstr>
      <vt:lpstr>Discuss within your group the scenario…</vt:lpstr>
      <vt:lpstr> Thinking before acting…  Form and write down a methodology to solve this problem…</vt:lpstr>
      <vt:lpstr>Making a mock up…</vt:lpstr>
      <vt:lpstr>Explorations…</vt:lpstr>
      <vt:lpstr>Only the necessary guidance</vt:lpstr>
      <vt:lpstr>“Half-baked” solutions…</vt:lpstr>
      <vt:lpstr>Not revealing answers…</vt:lpstr>
      <vt:lpstr>Διαφάνεια 25</vt:lpstr>
      <vt:lpstr>Experimentations…</vt:lpstr>
      <vt:lpstr>“What if” experimentations  </vt:lpstr>
      <vt:lpstr>Going beyond trial and error strategies   </vt:lpstr>
      <vt:lpstr>Trying out a scientific method…</vt:lpstr>
      <vt:lpstr>Διαφάνεια 30</vt:lpstr>
      <vt:lpstr>Embodiment  embodied cognition</vt:lpstr>
      <vt:lpstr>Διαφάνεια 32</vt:lpstr>
      <vt:lpstr> Try again and again your parking project until you succeed! </vt:lpstr>
      <vt:lpstr>Encouraging team work</vt:lpstr>
      <vt:lpstr>Encouraging sharing of ideas…</vt:lpstr>
      <vt:lpstr>Encouraging reflections…</vt:lpstr>
      <vt:lpstr>Διαφάνεια 37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Το όνομα χρήστη σας</cp:lastModifiedBy>
  <cp:revision>56</cp:revision>
  <dcterms:created xsi:type="dcterms:W3CDTF">2016-11-21T10:22:13Z</dcterms:created>
  <dcterms:modified xsi:type="dcterms:W3CDTF">2017-05-12T07:09:17Z</dcterms:modified>
</cp:coreProperties>
</file>