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rts/chart1.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21"/>
  </p:notesMasterIdLst>
  <p:handoutMasterIdLst>
    <p:handoutMasterId r:id="rId22"/>
  </p:handoutMasterIdLst>
  <p:sldIdLst>
    <p:sldId id="256" r:id="rId2"/>
    <p:sldId id="257" r:id="rId3"/>
    <p:sldId id="271" r:id="rId4"/>
    <p:sldId id="270" r:id="rId5"/>
    <p:sldId id="263" r:id="rId6"/>
    <p:sldId id="269" r:id="rId7"/>
    <p:sldId id="274" r:id="rId8"/>
    <p:sldId id="268" r:id="rId9"/>
    <p:sldId id="278" r:id="rId10"/>
    <p:sldId id="276" r:id="rId11"/>
    <p:sldId id="277" r:id="rId12"/>
    <p:sldId id="275" r:id="rId13"/>
    <p:sldId id="280" r:id="rId14"/>
    <p:sldId id="279" r:id="rId15"/>
    <p:sldId id="260" r:id="rId16"/>
    <p:sldId id="273" r:id="rId17"/>
    <p:sldId id="267" r:id="rId18"/>
    <p:sldId id="281" r:id="rId19"/>
    <p:sldId id="272" r:id="rId20"/>
  </p:sldIdLst>
  <p:sldSz cx="9144000" cy="6858000" type="screen4x3"/>
  <p:notesSz cx="6797675" cy="9926638"/>
  <p:defaultTextStyle>
    <a:defPPr>
      <a:defRPr lang="lv-LV"/>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27" userDrawn="1">
          <p15:clr>
            <a:srgbClr val="A4A3A4"/>
          </p15:clr>
        </p15:guide>
        <p15:guide id="2" pos="2141"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569" autoAdjust="0"/>
    <p:restoredTop sz="81688" autoAdjust="0"/>
  </p:normalViewPr>
  <p:slideViewPr>
    <p:cSldViewPr>
      <p:cViewPr varScale="1">
        <p:scale>
          <a:sx n="61" d="100"/>
          <a:sy n="61" d="100"/>
        </p:scale>
        <p:origin x="1656" y="60"/>
      </p:cViewPr>
      <p:guideLst>
        <p:guide orient="horz" pos="2160"/>
        <p:guide pos="2880"/>
      </p:guideLst>
    </p:cSldViewPr>
  </p:slideViewPr>
  <p:notesTextViewPr>
    <p:cViewPr>
      <p:scale>
        <a:sx n="1" d="1"/>
        <a:sy n="1" d="1"/>
      </p:scale>
      <p:origin x="0" y="0"/>
    </p:cViewPr>
  </p:notesTextViewPr>
  <p:sorterViewPr>
    <p:cViewPr>
      <p:scale>
        <a:sx n="100" d="100"/>
        <a:sy n="100" d="100"/>
      </p:scale>
      <p:origin x="0" y="0"/>
    </p:cViewPr>
  </p:sorterViewPr>
  <p:notesViewPr>
    <p:cSldViewPr>
      <p:cViewPr varScale="1">
        <p:scale>
          <a:sx n="52" d="100"/>
          <a:sy n="52" d="100"/>
        </p:scale>
        <p:origin x="2958" y="96"/>
      </p:cViewPr>
      <p:guideLst>
        <p:guide orient="horz" pos="3127"/>
        <p:guide pos="2141"/>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1" Type="http://schemas.openxmlformats.org/officeDocument/2006/relationships/oleObject" Target="file:///D:\MANI_Dokumenti\DOKUMENTI\LU_LIETAS\LU_KONFERENCES\LU_konf_2013_71\AG_referats_IKT_08022013.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15"/>
    </mc:Choice>
    <mc:Fallback>
      <c:style val="15"/>
    </mc:Fallback>
  </mc:AlternateContent>
  <c:chart>
    <c:autoTitleDeleted val="0"/>
    <c:plotArea>
      <c:layout/>
      <c:barChart>
        <c:barDir val="col"/>
        <c:grouping val="clustered"/>
        <c:varyColors val="0"/>
        <c:ser>
          <c:idx val="0"/>
          <c:order val="0"/>
          <c:tx>
            <c:strRef>
              <c:f>Lapa1!$E$57</c:f>
              <c:strCache>
                <c:ptCount val="1"/>
                <c:pt idx="0">
                  <c:v>every day</c:v>
                </c:pt>
              </c:strCache>
            </c:strRef>
          </c:tx>
          <c:invertIfNegative val="0"/>
          <c:cat>
            <c:multiLvlStrRef>
              <c:f>Lapa1!$C$58:$D$66</c:f>
              <c:multiLvlStrCache>
                <c:ptCount val="9"/>
                <c:lvl>
                  <c:pt idx="0">
                    <c:v>2006</c:v>
                  </c:pt>
                  <c:pt idx="1">
                    <c:v>2006</c:v>
                  </c:pt>
                  <c:pt idx="2">
                    <c:v>2006</c:v>
                  </c:pt>
                  <c:pt idx="3">
                    <c:v>2003</c:v>
                  </c:pt>
                  <c:pt idx="4">
                    <c:v>2003</c:v>
                  </c:pt>
                  <c:pt idx="5">
                    <c:v>2003</c:v>
                  </c:pt>
                  <c:pt idx="6">
                    <c:v>2000</c:v>
                  </c:pt>
                  <c:pt idx="7">
                    <c:v>2000</c:v>
                  </c:pt>
                  <c:pt idx="8">
                    <c:v>2000</c:v>
                  </c:pt>
                </c:lvl>
                <c:lvl>
                  <c:pt idx="0">
                    <c:v>R</c:v>
                  </c:pt>
                  <c:pt idx="1">
                    <c:v>M </c:v>
                  </c:pt>
                  <c:pt idx="2">
                    <c:v>S</c:v>
                  </c:pt>
                  <c:pt idx="3">
                    <c:v>R</c:v>
                  </c:pt>
                  <c:pt idx="4">
                    <c:v>M </c:v>
                  </c:pt>
                  <c:pt idx="5">
                    <c:v>S</c:v>
                  </c:pt>
                  <c:pt idx="6">
                    <c:v>R</c:v>
                  </c:pt>
                  <c:pt idx="7">
                    <c:v>M </c:v>
                  </c:pt>
                  <c:pt idx="8">
                    <c:v>S</c:v>
                  </c:pt>
                </c:lvl>
              </c:multiLvlStrCache>
            </c:multiLvlStrRef>
          </c:cat>
          <c:val>
            <c:numRef>
              <c:f>Lapa1!$E$58:$E$66</c:f>
              <c:numCache>
                <c:formatCode>General</c:formatCode>
                <c:ptCount val="9"/>
                <c:pt idx="0">
                  <c:v>445</c:v>
                </c:pt>
                <c:pt idx="1">
                  <c:v>461</c:v>
                </c:pt>
                <c:pt idx="2">
                  <c:v>458</c:v>
                </c:pt>
                <c:pt idx="3">
                  <c:v>471</c:v>
                </c:pt>
                <c:pt idx="4">
                  <c:v>482</c:v>
                </c:pt>
                <c:pt idx="5">
                  <c:v>482</c:v>
                </c:pt>
                <c:pt idx="6">
                  <c:v>433</c:v>
                </c:pt>
                <c:pt idx="7">
                  <c:v>471</c:v>
                </c:pt>
                <c:pt idx="8">
                  <c:v>458</c:v>
                </c:pt>
              </c:numCache>
            </c:numRef>
          </c:val>
          <c:extLst xmlns:c16r2="http://schemas.microsoft.com/office/drawing/2015/06/chart">
            <c:ext xmlns:c16="http://schemas.microsoft.com/office/drawing/2014/chart" uri="{C3380CC4-5D6E-409C-BE32-E72D297353CC}">
              <c16:uniqueId val="{00000000-7C85-40C6-A849-3400086F9954}"/>
            </c:ext>
          </c:extLst>
        </c:ser>
        <c:ser>
          <c:idx val="1"/>
          <c:order val="1"/>
          <c:tx>
            <c:strRef>
              <c:f>Lapa1!$F$57</c:f>
              <c:strCache>
                <c:ptCount val="1"/>
                <c:pt idx="0">
                  <c:v>1-2 times a week</c:v>
                </c:pt>
              </c:strCache>
            </c:strRef>
          </c:tx>
          <c:invertIfNegative val="0"/>
          <c:cat>
            <c:multiLvlStrRef>
              <c:f>Lapa1!$C$58:$D$66</c:f>
              <c:multiLvlStrCache>
                <c:ptCount val="9"/>
                <c:lvl>
                  <c:pt idx="0">
                    <c:v>2006</c:v>
                  </c:pt>
                  <c:pt idx="1">
                    <c:v>2006</c:v>
                  </c:pt>
                  <c:pt idx="2">
                    <c:v>2006</c:v>
                  </c:pt>
                  <c:pt idx="3">
                    <c:v>2003</c:v>
                  </c:pt>
                  <c:pt idx="4">
                    <c:v>2003</c:v>
                  </c:pt>
                  <c:pt idx="5">
                    <c:v>2003</c:v>
                  </c:pt>
                  <c:pt idx="6">
                    <c:v>2000</c:v>
                  </c:pt>
                  <c:pt idx="7">
                    <c:v>2000</c:v>
                  </c:pt>
                  <c:pt idx="8">
                    <c:v>2000</c:v>
                  </c:pt>
                </c:lvl>
                <c:lvl>
                  <c:pt idx="0">
                    <c:v>R</c:v>
                  </c:pt>
                  <c:pt idx="1">
                    <c:v>M </c:v>
                  </c:pt>
                  <c:pt idx="2">
                    <c:v>S</c:v>
                  </c:pt>
                  <c:pt idx="3">
                    <c:v>R</c:v>
                  </c:pt>
                  <c:pt idx="4">
                    <c:v>M </c:v>
                  </c:pt>
                  <c:pt idx="5">
                    <c:v>S</c:v>
                  </c:pt>
                  <c:pt idx="6">
                    <c:v>R</c:v>
                  </c:pt>
                  <c:pt idx="7">
                    <c:v>M </c:v>
                  </c:pt>
                  <c:pt idx="8">
                    <c:v>S</c:v>
                  </c:pt>
                </c:lvl>
              </c:multiLvlStrCache>
            </c:multiLvlStrRef>
          </c:cat>
          <c:val>
            <c:numRef>
              <c:f>Lapa1!$F$58:$F$66</c:f>
              <c:numCache>
                <c:formatCode>General</c:formatCode>
                <c:ptCount val="9"/>
                <c:pt idx="0">
                  <c:v>449</c:v>
                </c:pt>
                <c:pt idx="1">
                  <c:v>464</c:v>
                </c:pt>
                <c:pt idx="2">
                  <c:v>461</c:v>
                </c:pt>
                <c:pt idx="3">
                  <c:v>468</c:v>
                </c:pt>
                <c:pt idx="4">
                  <c:v>473</c:v>
                </c:pt>
                <c:pt idx="5">
                  <c:v>476</c:v>
                </c:pt>
                <c:pt idx="6">
                  <c:v>442</c:v>
                </c:pt>
                <c:pt idx="7">
                  <c:v>460</c:v>
                </c:pt>
                <c:pt idx="8">
                  <c:v>451</c:v>
                </c:pt>
              </c:numCache>
            </c:numRef>
          </c:val>
          <c:extLst xmlns:c16r2="http://schemas.microsoft.com/office/drawing/2015/06/chart">
            <c:ext xmlns:c16="http://schemas.microsoft.com/office/drawing/2014/chart" uri="{C3380CC4-5D6E-409C-BE32-E72D297353CC}">
              <c16:uniqueId val="{00000001-7C85-40C6-A849-3400086F9954}"/>
            </c:ext>
          </c:extLst>
        </c:ser>
        <c:ser>
          <c:idx val="2"/>
          <c:order val="2"/>
          <c:tx>
            <c:strRef>
              <c:f>Lapa1!$G$57</c:f>
              <c:strCache>
                <c:ptCount val="1"/>
                <c:pt idx="0">
                  <c:v>few times a month</c:v>
                </c:pt>
              </c:strCache>
            </c:strRef>
          </c:tx>
          <c:invertIfNegative val="0"/>
          <c:cat>
            <c:multiLvlStrRef>
              <c:f>Lapa1!$C$58:$D$66</c:f>
              <c:multiLvlStrCache>
                <c:ptCount val="9"/>
                <c:lvl>
                  <c:pt idx="0">
                    <c:v>2006</c:v>
                  </c:pt>
                  <c:pt idx="1">
                    <c:v>2006</c:v>
                  </c:pt>
                  <c:pt idx="2">
                    <c:v>2006</c:v>
                  </c:pt>
                  <c:pt idx="3">
                    <c:v>2003</c:v>
                  </c:pt>
                  <c:pt idx="4">
                    <c:v>2003</c:v>
                  </c:pt>
                  <c:pt idx="5">
                    <c:v>2003</c:v>
                  </c:pt>
                  <c:pt idx="6">
                    <c:v>2000</c:v>
                  </c:pt>
                  <c:pt idx="7">
                    <c:v>2000</c:v>
                  </c:pt>
                  <c:pt idx="8">
                    <c:v>2000</c:v>
                  </c:pt>
                </c:lvl>
                <c:lvl>
                  <c:pt idx="0">
                    <c:v>R</c:v>
                  </c:pt>
                  <c:pt idx="1">
                    <c:v>M </c:v>
                  </c:pt>
                  <c:pt idx="2">
                    <c:v>S</c:v>
                  </c:pt>
                  <c:pt idx="3">
                    <c:v>R</c:v>
                  </c:pt>
                  <c:pt idx="4">
                    <c:v>M </c:v>
                  </c:pt>
                  <c:pt idx="5">
                    <c:v>S</c:v>
                  </c:pt>
                  <c:pt idx="6">
                    <c:v>R</c:v>
                  </c:pt>
                  <c:pt idx="7">
                    <c:v>M </c:v>
                  </c:pt>
                  <c:pt idx="8">
                    <c:v>S</c:v>
                  </c:pt>
                </c:lvl>
              </c:multiLvlStrCache>
            </c:multiLvlStrRef>
          </c:cat>
          <c:val>
            <c:numRef>
              <c:f>Lapa1!$G$58:$G$66</c:f>
              <c:numCache>
                <c:formatCode>General</c:formatCode>
                <c:ptCount val="9"/>
                <c:pt idx="0">
                  <c:v>470</c:v>
                </c:pt>
                <c:pt idx="1">
                  <c:v>481</c:v>
                </c:pt>
                <c:pt idx="2">
                  <c:v>483</c:v>
                </c:pt>
                <c:pt idx="3">
                  <c:v>480</c:v>
                </c:pt>
                <c:pt idx="4">
                  <c:v>479</c:v>
                </c:pt>
                <c:pt idx="5">
                  <c:v>486</c:v>
                </c:pt>
                <c:pt idx="6">
                  <c:v>465</c:v>
                </c:pt>
                <c:pt idx="7">
                  <c:v>488</c:v>
                </c:pt>
                <c:pt idx="8">
                  <c:v>459</c:v>
                </c:pt>
              </c:numCache>
            </c:numRef>
          </c:val>
          <c:extLst xmlns:c16r2="http://schemas.microsoft.com/office/drawing/2015/06/chart">
            <c:ext xmlns:c16="http://schemas.microsoft.com/office/drawing/2014/chart" uri="{C3380CC4-5D6E-409C-BE32-E72D297353CC}">
              <c16:uniqueId val="{00000002-7C85-40C6-A849-3400086F9954}"/>
            </c:ext>
          </c:extLst>
        </c:ser>
        <c:ser>
          <c:idx val="3"/>
          <c:order val="3"/>
          <c:tx>
            <c:strRef>
              <c:f>Lapa1!$H$57</c:f>
              <c:strCache>
                <c:ptCount val="1"/>
                <c:pt idx="0">
                  <c:v>once a month</c:v>
                </c:pt>
              </c:strCache>
            </c:strRef>
          </c:tx>
          <c:invertIfNegative val="0"/>
          <c:cat>
            <c:multiLvlStrRef>
              <c:f>Lapa1!$C$58:$D$66</c:f>
              <c:multiLvlStrCache>
                <c:ptCount val="9"/>
                <c:lvl>
                  <c:pt idx="0">
                    <c:v>2006</c:v>
                  </c:pt>
                  <c:pt idx="1">
                    <c:v>2006</c:v>
                  </c:pt>
                  <c:pt idx="2">
                    <c:v>2006</c:v>
                  </c:pt>
                  <c:pt idx="3">
                    <c:v>2003</c:v>
                  </c:pt>
                  <c:pt idx="4">
                    <c:v>2003</c:v>
                  </c:pt>
                  <c:pt idx="5">
                    <c:v>2003</c:v>
                  </c:pt>
                  <c:pt idx="6">
                    <c:v>2000</c:v>
                  </c:pt>
                  <c:pt idx="7">
                    <c:v>2000</c:v>
                  </c:pt>
                  <c:pt idx="8">
                    <c:v>2000</c:v>
                  </c:pt>
                </c:lvl>
                <c:lvl>
                  <c:pt idx="0">
                    <c:v>R</c:v>
                  </c:pt>
                  <c:pt idx="1">
                    <c:v>M </c:v>
                  </c:pt>
                  <c:pt idx="2">
                    <c:v>S</c:v>
                  </c:pt>
                  <c:pt idx="3">
                    <c:v>R</c:v>
                  </c:pt>
                  <c:pt idx="4">
                    <c:v>M </c:v>
                  </c:pt>
                  <c:pt idx="5">
                    <c:v>S</c:v>
                  </c:pt>
                  <c:pt idx="6">
                    <c:v>R</c:v>
                  </c:pt>
                  <c:pt idx="7">
                    <c:v>M </c:v>
                  </c:pt>
                  <c:pt idx="8">
                    <c:v>S</c:v>
                  </c:pt>
                </c:lvl>
              </c:multiLvlStrCache>
            </c:multiLvlStrRef>
          </c:cat>
          <c:val>
            <c:numRef>
              <c:f>Lapa1!$H$58:$H$66</c:f>
              <c:numCache>
                <c:formatCode>General</c:formatCode>
                <c:ptCount val="9"/>
                <c:pt idx="0">
                  <c:v>487</c:v>
                </c:pt>
                <c:pt idx="1">
                  <c:v>492</c:v>
                </c:pt>
                <c:pt idx="2">
                  <c:v>493</c:v>
                </c:pt>
                <c:pt idx="3">
                  <c:v>489</c:v>
                </c:pt>
                <c:pt idx="4">
                  <c:v>486</c:v>
                </c:pt>
                <c:pt idx="5">
                  <c:v>488</c:v>
                </c:pt>
                <c:pt idx="6">
                  <c:v>467</c:v>
                </c:pt>
                <c:pt idx="7">
                  <c:v>471</c:v>
                </c:pt>
                <c:pt idx="8">
                  <c:v>478</c:v>
                </c:pt>
              </c:numCache>
            </c:numRef>
          </c:val>
          <c:extLst xmlns:c16r2="http://schemas.microsoft.com/office/drawing/2015/06/chart">
            <c:ext xmlns:c16="http://schemas.microsoft.com/office/drawing/2014/chart" uri="{C3380CC4-5D6E-409C-BE32-E72D297353CC}">
              <c16:uniqueId val="{00000003-7C85-40C6-A849-3400086F9954}"/>
            </c:ext>
          </c:extLst>
        </c:ser>
        <c:ser>
          <c:idx val="4"/>
          <c:order val="4"/>
          <c:tx>
            <c:strRef>
              <c:f>Lapa1!$I$57</c:f>
              <c:strCache>
                <c:ptCount val="1"/>
                <c:pt idx="0">
                  <c:v>never</c:v>
                </c:pt>
              </c:strCache>
            </c:strRef>
          </c:tx>
          <c:invertIfNegative val="0"/>
          <c:cat>
            <c:multiLvlStrRef>
              <c:f>Lapa1!$C$58:$D$66</c:f>
              <c:multiLvlStrCache>
                <c:ptCount val="9"/>
                <c:lvl>
                  <c:pt idx="0">
                    <c:v>2006</c:v>
                  </c:pt>
                  <c:pt idx="1">
                    <c:v>2006</c:v>
                  </c:pt>
                  <c:pt idx="2">
                    <c:v>2006</c:v>
                  </c:pt>
                  <c:pt idx="3">
                    <c:v>2003</c:v>
                  </c:pt>
                  <c:pt idx="4">
                    <c:v>2003</c:v>
                  </c:pt>
                  <c:pt idx="5">
                    <c:v>2003</c:v>
                  </c:pt>
                  <c:pt idx="6">
                    <c:v>2000</c:v>
                  </c:pt>
                  <c:pt idx="7">
                    <c:v>2000</c:v>
                  </c:pt>
                  <c:pt idx="8">
                    <c:v>2000</c:v>
                  </c:pt>
                </c:lvl>
                <c:lvl>
                  <c:pt idx="0">
                    <c:v>R</c:v>
                  </c:pt>
                  <c:pt idx="1">
                    <c:v>M </c:v>
                  </c:pt>
                  <c:pt idx="2">
                    <c:v>S</c:v>
                  </c:pt>
                  <c:pt idx="3">
                    <c:v>R</c:v>
                  </c:pt>
                  <c:pt idx="4">
                    <c:v>M </c:v>
                  </c:pt>
                  <c:pt idx="5">
                    <c:v>S</c:v>
                  </c:pt>
                  <c:pt idx="6">
                    <c:v>R</c:v>
                  </c:pt>
                  <c:pt idx="7">
                    <c:v>M </c:v>
                  </c:pt>
                  <c:pt idx="8">
                    <c:v>S</c:v>
                  </c:pt>
                </c:lvl>
              </c:multiLvlStrCache>
            </c:multiLvlStrRef>
          </c:cat>
          <c:val>
            <c:numRef>
              <c:f>Lapa1!$I$58:$I$66</c:f>
              <c:numCache>
                <c:formatCode>General</c:formatCode>
                <c:ptCount val="9"/>
                <c:pt idx="0">
                  <c:v>498</c:v>
                </c:pt>
                <c:pt idx="1">
                  <c:v>499</c:v>
                </c:pt>
                <c:pt idx="2">
                  <c:v>507</c:v>
                </c:pt>
                <c:pt idx="3">
                  <c:v>504</c:v>
                </c:pt>
                <c:pt idx="4">
                  <c:v>491</c:v>
                </c:pt>
                <c:pt idx="5">
                  <c:v>500</c:v>
                </c:pt>
                <c:pt idx="6">
                  <c:v>484</c:v>
                </c:pt>
                <c:pt idx="7">
                  <c:v>487</c:v>
                </c:pt>
                <c:pt idx="8">
                  <c:v>484</c:v>
                </c:pt>
              </c:numCache>
            </c:numRef>
          </c:val>
          <c:extLst xmlns:c16r2="http://schemas.microsoft.com/office/drawing/2015/06/chart">
            <c:ext xmlns:c16="http://schemas.microsoft.com/office/drawing/2014/chart" uri="{C3380CC4-5D6E-409C-BE32-E72D297353CC}">
              <c16:uniqueId val="{00000004-7C85-40C6-A849-3400086F9954}"/>
            </c:ext>
          </c:extLst>
        </c:ser>
        <c:dLbls>
          <c:showLegendKey val="0"/>
          <c:showVal val="0"/>
          <c:showCatName val="0"/>
          <c:showSerName val="0"/>
          <c:showPercent val="0"/>
          <c:showBubbleSize val="0"/>
        </c:dLbls>
        <c:gapWidth val="150"/>
        <c:axId val="1472152816"/>
        <c:axId val="1209386432"/>
      </c:barChart>
      <c:catAx>
        <c:axId val="1472152816"/>
        <c:scaling>
          <c:orientation val="minMax"/>
        </c:scaling>
        <c:delete val="0"/>
        <c:axPos val="b"/>
        <c:numFmt formatCode="General" sourceLinked="0"/>
        <c:majorTickMark val="out"/>
        <c:minorTickMark val="none"/>
        <c:tickLblPos val="nextTo"/>
        <c:crossAx val="1209386432"/>
        <c:crosses val="autoZero"/>
        <c:auto val="1"/>
        <c:lblAlgn val="ctr"/>
        <c:lblOffset val="100"/>
        <c:noMultiLvlLbl val="0"/>
      </c:catAx>
      <c:valAx>
        <c:axId val="1209386432"/>
        <c:scaling>
          <c:orientation val="minMax"/>
        </c:scaling>
        <c:delete val="0"/>
        <c:axPos val="l"/>
        <c:majorGridlines/>
        <c:numFmt formatCode="General" sourceLinked="1"/>
        <c:majorTickMark val="out"/>
        <c:minorTickMark val="none"/>
        <c:tickLblPos val="nextTo"/>
        <c:crossAx val="1472152816"/>
        <c:crosses val="autoZero"/>
        <c:crossBetween val="between"/>
      </c:valAx>
    </c:plotArea>
    <c:legend>
      <c:legendPos val="r"/>
      <c:layout/>
      <c:overlay val="0"/>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lv-LV"/>
          </a:p>
        </p:txBody>
      </p:sp>
      <p:sp>
        <p:nvSpPr>
          <p:cNvPr id="3" name="Date Placeholder 2"/>
          <p:cNvSpPr>
            <a:spLocks noGrp="1"/>
          </p:cNvSpPr>
          <p:nvPr>
            <p:ph type="dt" sz="quarter" idx="1"/>
          </p:nvPr>
        </p:nvSpPr>
        <p:spPr>
          <a:xfrm>
            <a:off x="3850443" y="0"/>
            <a:ext cx="2945659" cy="496332"/>
          </a:xfrm>
          <a:prstGeom prst="rect">
            <a:avLst/>
          </a:prstGeom>
        </p:spPr>
        <p:txBody>
          <a:bodyPr vert="horz" lIns="91440" tIns="45720" rIns="91440" bIns="45720" rtlCol="0"/>
          <a:lstStyle>
            <a:lvl1pPr algn="r">
              <a:defRPr sz="1200"/>
            </a:lvl1pPr>
          </a:lstStyle>
          <a:p>
            <a:fld id="{52C66DDE-9644-480D-986F-D5B43CFBE11D}" type="datetimeFigureOut">
              <a:rPr lang="lv-LV" smtClean="0"/>
              <a:pPr/>
              <a:t>11.05.2017.</a:t>
            </a:fld>
            <a:endParaRPr lang="lv-LV"/>
          </a:p>
        </p:txBody>
      </p:sp>
      <p:sp>
        <p:nvSpPr>
          <p:cNvPr id="4" name="Footer Placeholder 3"/>
          <p:cNvSpPr>
            <a:spLocks noGrp="1"/>
          </p:cNvSpPr>
          <p:nvPr>
            <p:ph type="ftr" sz="quarter" idx="2"/>
          </p:nvPr>
        </p:nvSpPr>
        <p:spPr>
          <a:xfrm>
            <a:off x="0" y="9428583"/>
            <a:ext cx="2945659" cy="496332"/>
          </a:xfrm>
          <a:prstGeom prst="rect">
            <a:avLst/>
          </a:prstGeom>
        </p:spPr>
        <p:txBody>
          <a:bodyPr vert="horz" lIns="91440" tIns="45720" rIns="91440" bIns="45720" rtlCol="0" anchor="b"/>
          <a:lstStyle>
            <a:lvl1pPr algn="l">
              <a:defRPr sz="1200"/>
            </a:lvl1pPr>
          </a:lstStyle>
          <a:p>
            <a:endParaRPr lang="lv-LV"/>
          </a:p>
        </p:txBody>
      </p:sp>
      <p:sp>
        <p:nvSpPr>
          <p:cNvPr id="5" name="Slide Number Placeholder 4"/>
          <p:cNvSpPr>
            <a:spLocks noGrp="1"/>
          </p:cNvSpPr>
          <p:nvPr>
            <p:ph type="sldNum" sz="quarter" idx="3"/>
          </p:nvPr>
        </p:nvSpPr>
        <p:spPr>
          <a:xfrm>
            <a:off x="3850443" y="9428583"/>
            <a:ext cx="2945659" cy="496332"/>
          </a:xfrm>
          <a:prstGeom prst="rect">
            <a:avLst/>
          </a:prstGeom>
        </p:spPr>
        <p:txBody>
          <a:bodyPr vert="horz" lIns="91440" tIns="45720" rIns="91440" bIns="45720" rtlCol="0" anchor="b"/>
          <a:lstStyle>
            <a:lvl1pPr algn="r">
              <a:defRPr sz="1200"/>
            </a:lvl1pPr>
          </a:lstStyle>
          <a:p>
            <a:fld id="{3E907ECB-D85A-451F-837D-ADDE1A0D4C6C}" type="slidenum">
              <a:rPr lang="lv-LV" smtClean="0"/>
              <a:pPr/>
              <a:t>‹#›</a:t>
            </a:fld>
            <a:endParaRPr lang="lv-LV"/>
          </a:p>
        </p:txBody>
      </p:sp>
    </p:spTree>
    <p:extLst>
      <p:ext uri="{BB962C8B-B14F-4D97-AF65-F5344CB8AC3E}">
        <p14:creationId xmlns:p14="http://schemas.microsoft.com/office/powerpoint/2010/main" val="176740308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Galvenes vietturis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lv-LV"/>
          </a:p>
        </p:txBody>
      </p:sp>
      <p:sp>
        <p:nvSpPr>
          <p:cNvPr id="3" name="Datuma vietturis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73221A51-E484-4061-BF3E-0E18F774A21B}" type="datetimeFigureOut">
              <a:rPr lang="lv-LV" smtClean="0"/>
              <a:pPr/>
              <a:t>11.05.2017.</a:t>
            </a:fld>
            <a:endParaRPr lang="lv-LV"/>
          </a:p>
        </p:txBody>
      </p:sp>
      <p:sp>
        <p:nvSpPr>
          <p:cNvPr id="4" name="Slaida attēla vietturis 3"/>
          <p:cNvSpPr>
            <a:spLocks noGrp="1" noRot="1" noChangeAspect="1"/>
          </p:cNvSpPr>
          <p:nvPr>
            <p:ph type="sldImg" idx="2"/>
          </p:nvPr>
        </p:nvSpPr>
        <p:spPr>
          <a:xfrm>
            <a:off x="917575" y="744538"/>
            <a:ext cx="4962525" cy="3722687"/>
          </a:xfrm>
          <a:prstGeom prst="rect">
            <a:avLst/>
          </a:prstGeom>
          <a:noFill/>
          <a:ln w="12700">
            <a:solidFill>
              <a:prstClr val="black"/>
            </a:solidFill>
          </a:ln>
        </p:spPr>
        <p:txBody>
          <a:bodyPr vert="horz" lIns="91440" tIns="45720" rIns="91440" bIns="45720" rtlCol="0" anchor="ctr"/>
          <a:lstStyle/>
          <a:p>
            <a:endParaRPr lang="lv-LV"/>
          </a:p>
        </p:txBody>
      </p:sp>
      <p:sp>
        <p:nvSpPr>
          <p:cNvPr id="5" name="Piezīmju vietturis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lv-LV"/>
          </a:p>
        </p:txBody>
      </p:sp>
      <p:sp>
        <p:nvSpPr>
          <p:cNvPr id="6" name="Kājenes vietturis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lv-LV"/>
          </a:p>
        </p:txBody>
      </p:sp>
      <p:sp>
        <p:nvSpPr>
          <p:cNvPr id="7" name="Slaida numura vietturis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5584A271-5D7D-4F2B-8A40-C67E5C4B190B}" type="slidenum">
              <a:rPr lang="lv-LV" smtClean="0"/>
              <a:pPr/>
              <a:t>‹#›</a:t>
            </a:fld>
            <a:endParaRPr lang="lv-LV"/>
          </a:p>
        </p:txBody>
      </p:sp>
    </p:spTree>
    <p:extLst>
      <p:ext uri="{BB962C8B-B14F-4D97-AF65-F5344CB8AC3E}">
        <p14:creationId xmlns:p14="http://schemas.microsoft.com/office/powerpoint/2010/main" val="377707910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917575" y="428625"/>
            <a:ext cx="4962525" cy="3722688"/>
          </a:xfrm>
        </p:spPr>
      </p:sp>
      <p:sp>
        <p:nvSpPr>
          <p:cNvPr id="3" name="Piezīmju vietturis 2"/>
          <p:cNvSpPr>
            <a:spLocks noGrp="1"/>
          </p:cNvSpPr>
          <p:nvPr>
            <p:ph type="body" idx="1"/>
          </p:nvPr>
        </p:nvSpPr>
        <p:spPr>
          <a:xfrm>
            <a:off x="679768" y="4337950"/>
            <a:ext cx="5438140" cy="4466987"/>
          </a:xfrm>
        </p:spPr>
        <p:txBody>
          <a:bodyPr/>
          <a:lstStyle/>
          <a:p>
            <a:r>
              <a:rPr lang="lv-LV" sz="1800" dirty="0" smtClean="0"/>
              <a:t>Good morning!  </a:t>
            </a:r>
            <a:r>
              <a:rPr lang="lv-LV" sz="1800" dirty="0" err="1" smtClean="0"/>
              <a:t>My</a:t>
            </a:r>
            <a:r>
              <a:rPr lang="lv-LV" sz="1800" dirty="0" smtClean="0"/>
              <a:t> </a:t>
            </a:r>
            <a:r>
              <a:rPr lang="lv-LV" sz="1800" dirty="0" err="1" smtClean="0"/>
              <a:t>name</a:t>
            </a:r>
            <a:r>
              <a:rPr lang="lv-LV" sz="1800" dirty="0" smtClean="0"/>
              <a:t> </a:t>
            </a:r>
            <a:r>
              <a:rPr lang="lv-LV" sz="1800" dirty="0" err="1" smtClean="0"/>
              <a:t>is</a:t>
            </a:r>
            <a:r>
              <a:rPr lang="lv-LV" sz="1800" dirty="0" smtClean="0"/>
              <a:t> Andris </a:t>
            </a:r>
            <a:r>
              <a:rPr lang="lv-LV" sz="1800" dirty="0" err="1" smtClean="0"/>
              <a:t>Grinfelds</a:t>
            </a:r>
            <a:r>
              <a:rPr lang="lv-LV" sz="1800" dirty="0" smtClean="0"/>
              <a:t>. I am representing University of Latvia, Faculty of Education, Psychology and Art. First</a:t>
            </a:r>
            <a:r>
              <a:rPr lang="lv-LV" sz="1800" baseline="0" dirty="0" smtClean="0"/>
              <a:t> of all, </a:t>
            </a:r>
            <a:r>
              <a:rPr lang="lv-LV" sz="1800" dirty="0" smtClean="0"/>
              <a:t>I</a:t>
            </a:r>
            <a:r>
              <a:rPr lang="lv-LV" sz="1800" baseline="0" dirty="0" smtClean="0"/>
              <a:t> would like to thank organizers of this event for the their kindness, inviting me  to present </a:t>
            </a:r>
            <a:r>
              <a:rPr lang="lv-LV" sz="1800" dirty="0"/>
              <a:t>to this hounorable audience of ATEE </a:t>
            </a:r>
            <a:r>
              <a:rPr lang="lv-LV" sz="1800" dirty="0" smtClean="0"/>
              <a:t>conference some </a:t>
            </a:r>
            <a:r>
              <a:rPr lang="lv-LV" sz="1800" baseline="0" dirty="0" smtClean="0"/>
              <a:t>results regarding ICT use in education. </a:t>
            </a:r>
          </a:p>
          <a:p>
            <a:endParaRPr lang="lv-LV" sz="1800" baseline="0" dirty="0" smtClean="0"/>
          </a:p>
          <a:p>
            <a:r>
              <a:rPr lang="lv-LV" sz="1800" baseline="0" dirty="0" smtClean="0"/>
              <a:t>So, ICT in Education: Students are familiar with different kinds of ICT, but.. </a:t>
            </a:r>
            <a:r>
              <a:rPr lang="lv-LV" sz="1800" baseline="0" dirty="0" err="1" smtClean="0"/>
              <a:t>Is</a:t>
            </a:r>
            <a:r>
              <a:rPr lang="lv-LV" sz="1800" baseline="0" dirty="0" smtClean="0"/>
              <a:t> it </a:t>
            </a:r>
            <a:r>
              <a:rPr lang="lv-LV" sz="1800" baseline="0" dirty="0" err="1" smtClean="0"/>
              <a:t>Still</a:t>
            </a:r>
            <a:r>
              <a:rPr lang="lv-LV" sz="1800" baseline="0" dirty="0" smtClean="0"/>
              <a:t> </a:t>
            </a:r>
            <a:r>
              <a:rPr lang="lv-LV" sz="1800" baseline="0" dirty="0" err="1" smtClean="0"/>
              <a:t>Challenge</a:t>
            </a:r>
            <a:r>
              <a:rPr lang="lv-LV" sz="1800" baseline="0" dirty="0" smtClean="0"/>
              <a:t> </a:t>
            </a:r>
            <a:r>
              <a:rPr lang="lv-LV" sz="1800" baseline="0" dirty="0" err="1" smtClean="0"/>
              <a:t>for</a:t>
            </a:r>
            <a:r>
              <a:rPr lang="lv-LV" sz="1800" baseline="0" dirty="0" smtClean="0"/>
              <a:t> </a:t>
            </a:r>
            <a:r>
              <a:rPr lang="lv-LV" sz="1800" baseline="0" dirty="0" err="1" smtClean="0"/>
              <a:t>Teachers</a:t>
            </a:r>
            <a:r>
              <a:rPr lang="lv-LV" sz="1800" baseline="0" dirty="0" smtClean="0"/>
              <a:t>? </a:t>
            </a:r>
            <a:r>
              <a:rPr lang="lv-LV" sz="1800" baseline="0" dirty="0" err="1" smtClean="0"/>
              <a:t>This</a:t>
            </a:r>
            <a:r>
              <a:rPr lang="lv-LV" sz="1800" baseline="0" dirty="0" smtClean="0"/>
              <a:t> </a:t>
            </a:r>
            <a:r>
              <a:rPr lang="lv-LV" sz="1800" baseline="0" dirty="0" err="1" smtClean="0"/>
              <a:t>was</a:t>
            </a:r>
            <a:r>
              <a:rPr lang="lv-LV" sz="1800" baseline="0" dirty="0" smtClean="0"/>
              <a:t> </a:t>
            </a:r>
            <a:r>
              <a:rPr lang="lv-LV" sz="1800" baseline="0" dirty="0" err="1" smtClean="0"/>
              <a:t>and</a:t>
            </a:r>
            <a:r>
              <a:rPr lang="lv-LV" sz="1800" baseline="0" dirty="0" smtClean="0"/>
              <a:t> </a:t>
            </a:r>
            <a:r>
              <a:rPr lang="lv-LV" sz="1800" baseline="0" dirty="0" err="1" smtClean="0"/>
              <a:t>is</a:t>
            </a:r>
            <a:r>
              <a:rPr lang="lv-LV" sz="1800" baseline="0" dirty="0" smtClean="0"/>
              <a:t> a </a:t>
            </a:r>
            <a:r>
              <a:rPr lang="lv-LV" sz="1800" baseline="0" dirty="0" err="1" smtClean="0"/>
              <a:t>significant</a:t>
            </a:r>
            <a:r>
              <a:rPr lang="lv-LV" sz="1800" baseline="0" dirty="0" smtClean="0"/>
              <a:t> </a:t>
            </a:r>
            <a:r>
              <a:rPr lang="lv-LV" sz="1800" baseline="0" dirty="0" err="1" smtClean="0"/>
              <a:t>part</a:t>
            </a:r>
            <a:r>
              <a:rPr lang="lv-LV" sz="1800" baseline="0" dirty="0" smtClean="0"/>
              <a:t> </a:t>
            </a:r>
            <a:r>
              <a:rPr lang="lv-LV" sz="1800" baseline="0" dirty="0" err="1" smtClean="0"/>
              <a:t>of</a:t>
            </a:r>
            <a:r>
              <a:rPr lang="lv-LV" sz="1800" baseline="0" dirty="0" smtClean="0"/>
              <a:t> </a:t>
            </a:r>
            <a:r>
              <a:rPr lang="lv-LV" sz="1800" baseline="0" dirty="0" err="1" smtClean="0"/>
              <a:t>international</a:t>
            </a:r>
            <a:r>
              <a:rPr lang="lv-LV" sz="1800" baseline="0" dirty="0" smtClean="0"/>
              <a:t> </a:t>
            </a:r>
            <a:r>
              <a:rPr lang="lv-LV" sz="1800" baseline="0" dirty="0" err="1" smtClean="0"/>
              <a:t>research</a:t>
            </a:r>
            <a:r>
              <a:rPr lang="lv-LV" sz="1800" baseline="0" dirty="0" smtClean="0"/>
              <a:t> </a:t>
            </a:r>
            <a:r>
              <a:rPr lang="lv-LV" sz="1800" baseline="0" dirty="0" err="1" smtClean="0"/>
              <a:t>programs</a:t>
            </a:r>
            <a:r>
              <a:rPr lang="lv-LV" sz="1800" baseline="0" dirty="0" smtClean="0"/>
              <a:t> </a:t>
            </a:r>
            <a:r>
              <a:rPr lang="lv-LV" sz="1800" baseline="0" dirty="0" err="1" smtClean="0"/>
              <a:t>regarding</a:t>
            </a:r>
            <a:r>
              <a:rPr lang="lv-LV" sz="1800" baseline="0" dirty="0" smtClean="0"/>
              <a:t> ICT </a:t>
            </a:r>
            <a:r>
              <a:rPr lang="lv-LV" sz="1800" baseline="0" dirty="0" err="1" smtClean="0"/>
              <a:t>in</a:t>
            </a:r>
            <a:r>
              <a:rPr lang="lv-LV" sz="1800" baseline="0" dirty="0" smtClean="0"/>
              <a:t> </a:t>
            </a:r>
            <a:r>
              <a:rPr lang="lv-LV" sz="1800" baseline="0" dirty="0" err="1" smtClean="0"/>
              <a:t>Education</a:t>
            </a:r>
            <a:r>
              <a:rPr lang="lv-LV" sz="1800" baseline="0" dirty="0" smtClean="0"/>
              <a:t> </a:t>
            </a:r>
            <a:r>
              <a:rPr lang="lv-LV" sz="1800" baseline="0" dirty="0" err="1" smtClean="0"/>
              <a:t>since</a:t>
            </a:r>
            <a:r>
              <a:rPr lang="lv-LV" sz="1800" baseline="0" dirty="0" smtClean="0"/>
              <a:t> 1990. </a:t>
            </a:r>
            <a:r>
              <a:rPr lang="lv-LV" sz="1800" baseline="0" dirty="0" err="1" smtClean="0"/>
              <a:t>And</a:t>
            </a:r>
            <a:r>
              <a:rPr lang="lv-LV" sz="1800" baseline="0" dirty="0" smtClean="0"/>
              <a:t> I </a:t>
            </a:r>
            <a:r>
              <a:rPr lang="lv-LV" sz="1800" baseline="0" dirty="0" err="1" smtClean="0"/>
              <a:t>believe</a:t>
            </a:r>
            <a:r>
              <a:rPr lang="lv-LV" sz="1800" baseline="0" dirty="0" smtClean="0"/>
              <a:t> </a:t>
            </a:r>
            <a:r>
              <a:rPr lang="lv-LV" sz="1800" baseline="0" dirty="0" err="1" smtClean="0"/>
              <a:t>that</a:t>
            </a:r>
            <a:r>
              <a:rPr lang="lv-LV" sz="1800" baseline="0" dirty="0" smtClean="0"/>
              <a:t> </a:t>
            </a:r>
            <a:r>
              <a:rPr lang="lv-LV" sz="1800" baseline="0" dirty="0" err="1" smtClean="0"/>
              <a:t>this</a:t>
            </a:r>
            <a:r>
              <a:rPr lang="lv-LV" sz="1800" baseline="0" dirty="0" smtClean="0"/>
              <a:t> </a:t>
            </a:r>
            <a:r>
              <a:rPr lang="lv-LV" sz="1800" baseline="0" dirty="0" err="1" smtClean="0"/>
              <a:t>will</a:t>
            </a:r>
            <a:r>
              <a:rPr lang="lv-LV" sz="1800" baseline="0" dirty="0" smtClean="0"/>
              <a:t> </a:t>
            </a:r>
            <a:r>
              <a:rPr lang="lv-LV" sz="1800" baseline="0" dirty="0" err="1" smtClean="0"/>
              <a:t>be</a:t>
            </a:r>
            <a:r>
              <a:rPr lang="lv-LV" sz="1800" baseline="0" dirty="0" smtClean="0"/>
              <a:t> </a:t>
            </a:r>
            <a:r>
              <a:rPr lang="lv-LV" sz="1800" baseline="0" dirty="0" err="1" smtClean="0"/>
              <a:t>significant</a:t>
            </a:r>
            <a:r>
              <a:rPr lang="lv-LV" sz="1800" baseline="0" dirty="0" smtClean="0"/>
              <a:t> </a:t>
            </a:r>
            <a:r>
              <a:rPr lang="lv-LV" sz="1800" baseline="0" dirty="0" err="1" smtClean="0"/>
              <a:t>research</a:t>
            </a:r>
            <a:r>
              <a:rPr lang="lv-LV" sz="1800" baseline="0" dirty="0" smtClean="0"/>
              <a:t> </a:t>
            </a:r>
            <a:r>
              <a:rPr lang="lv-LV" sz="1800" baseline="0" dirty="0" err="1" smtClean="0"/>
              <a:t>topic</a:t>
            </a:r>
            <a:r>
              <a:rPr lang="lv-LV" sz="1800" baseline="0" dirty="0" smtClean="0"/>
              <a:t> </a:t>
            </a:r>
            <a:r>
              <a:rPr lang="lv-LV" sz="1800" baseline="0" dirty="0" err="1" smtClean="0"/>
              <a:t>in</a:t>
            </a:r>
            <a:r>
              <a:rPr lang="lv-LV" sz="1800" baseline="0" dirty="0" smtClean="0"/>
              <a:t> </a:t>
            </a:r>
            <a:r>
              <a:rPr lang="lv-LV" sz="1800" baseline="0" dirty="0" err="1" smtClean="0"/>
              <a:t>future</a:t>
            </a:r>
            <a:r>
              <a:rPr lang="lv-LV" sz="1800" baseline="0" dirty="0" smtClean="0"/>
              <a:t>.</a:t>
            </a:r>
            <a:endParaRPr lang="lv-LV" sz="1800" dirty="0" smtClean="0"/>
          </a:p>
          <a:p>
            <a:r>
              <a:rPr lang="lv-LV" sz="1800" dirty="0" err="1" smtClean="0"/>
              <a:t>During</a:t>
            </a:r>
            <a:r>
              <a:rPr lang="lv-LV" sz="1800" dirty="0" smtClean="0"/>
              <a:t> </a:t>
            </a:r>
            <a:r>
              <a:rPr lang="lv-LV" sz="1800" dirty="0" err="1" smtClean="0"/>
              <a:t>more</a:t>
            </a:r>
            <a:r>
              <a:rPr lang="lv-LV" sz="1800" dirty="0" smtClean="0"/>
              <a:t> </a:t>
            </a:r>
            <a:r>
              <a:rPr lang="lv-LV" sz="1800" dirty="0" err="1" smtClean="0"/>
              <a:t>than</a:t>
            </a:r>
            <a:r>
              <a:rPr lang="lv-LV" sz="1800" baseline="0" dirty="0" smtClean="0"/>
              <a:t> </a:t>
            </a:r>
            <a:r>
              <a:rPr lang="lv-LV" sz="1800" baseline="0" dirty="0" err="1" smtClean="0"/>
              <a:t>twenty</a:t>
            </a:r>
            <a:r>
              <a:rPr lang="lv-LV" sz="1800" baseline="0" dirty="0" smtClean="0"/>
              <a:t> </a:t>
            </a:r>
            <a:r>
              <a:rPr lang="lv-LV" sz="1800" baseline="0" dirty="0" err="1" smtClean="0"/>
              <a:t>years</a:t>
            </a:r>
            <a:r>
              <a:rPr lang="lv-LV" sz="1800" baseline="0" dirty="0" smtClean="0"/>
              <a:t> a </a:t>
            </a:r>
            <a:r>
              <a:rPr lang="lv-LV" sz="1800" baseline="0" dirty="0" err="1" smtClean="0"/>
              <a:t>lot</a:t>
            </a:r>
            <a:r>
              <a:rPr lang="lv-LV" sz="1800" baseline="0" dirty="0" smtClean="0"/>
              <a:t> </a:t>
            </a:r>
            <a:r>
              <a:rPr lang="lv-LV" sz="1800" baseline="0" dirty="0" err="1" smtClean="0"/>
              <a:t>of</a:t>
            </a:r>
            <a:r>
              <a:rPr lang="lv-LV" sz="1800" baseline="0" dirty="0" smtClean="0"/>
              <a:t> </a:t>
            </a:r>
            <a:r>
              <a:rPr lang="lv-LV" sz="1800" baseline="0" dirty="0" err="1" smtClean="0"/>
              <a:t>things</a:t>
            </a:r>
            <a:r>
              <a:rPr lang="lv-LV" sz="1800" baseline="0" dirty="0" smtClean="0"/>
              <a:t> </a:t>
            </a:r>
            <a:r>
              <a:rPr lang="lv-LV" sz="1800" baseline="0" dirty="0" err="1" smtClean="0"/>
              <a:t>about</a:t>
            </a:r>
            <a:r>
              <a:rPr lang="lv-LV" sz="1800" baseline="0" dirty="0" smtClean="0"/>
              <a:t> ICT </a:t>
            </a:r>
            <a:r>
              <a:rPr lang="lv-LV" sz="1800" baseline="0" dirty="0" err="1" smtClean="0"/>
              <a:t>was</a:t>
            </a:r>
            <a:r>
              <a:rPr lang="lv-LV" sz="1800" baseline="0" dirty="0" smtClean="0"/>
              <a:t> </a:t>
            </a:r>
            <a:r>
              <a:rPr lang="lv-LV" sz="1800" baseline="0" dirty="0" err="1" smtClean="0"/>
              <a:t>discovered</a:t>
            </a:r>
            <a:r>
              <a:rPr lang="lv-LV" sz="1800" baseline="0" dirty="0" smtClean="0"/>
              <a:t>. </a:t>
            </a:r>
            <a:r>
              <a:rPr lang="lv-LV" sz="1800" baseline="0" dirty="0" err="1" smtClean="0"/>
              <a:t>Summary</a:t>
            </a:r>
            <a:r>
              <a:rPr lang="lv-LV" sz="1800" baseline="0" dirty="0" smtClean="0"/>
              <a:t> </a:t>
            </a:r>
            <a:r>
              <a:rPr lang="lv-LV" sz="1800" baseline="0" dirty="0" err="1" smtClean="0"/>
              <a:t>of</a:t>
            </a:r>
            <a:r>
              <a:rPr lang="lv-LV" sz="1800" baseline="0" dirty="0" smtClean="0"/>
              <a:t> </a:t>
            </a:r>
            <a:r>
              <a:rPr lang="lv-LV" sz="1800" baseline="0" dirty="0" err="1" smtClean="0"/>
              <a:t>the</a:t>
            </a:r>
            <a:r>
              <a:rPr lang="lv-LV" sz="1800" baseline="0" dirty="0" smtClean="0"/>
              <a:t> </a:t>
            </a:r>
            <a:r>
              <a:rPr lang="lv-LV" sz="1800" baseline="0" dirty="0" err="1" smtClean="0"/>
              <a:t>most</a:t>
            </a:r>
            <a:r>
              <a:rPr lang="lv-LV" sz="1800" baseline="0" dirty="0" smtClean="0"/>
              <a:t> </a:t>
            </a:r>
            <a:r>
              <a:rPr lang="lv-LV" sz="1800" baseline="0" dirty="0" err="1" smtClean="0"/>
              <a:t>important</a:t>
            </a:r>
            <a:r>
              <a:rPr lang="lv-LV" sz="1800" baseline="0" dirty="0" smtClean="0"/>
              <a:t> </a:t>
            </a:r>
            <a:r>
              <a:rPr lang="lv-LV" sz="1800" baseline="0" dirty="0" err="1" smtClean="0"/>
              <a:t>research</a:t>
            </a:r>
            <a:r>
              <a:rPr lang="lv-LV" sz="1800" baseline="0" dirty="0" smtClean="0"/>
              <a:t> </a:t>
            </a:r>
            <a:r>
              <a:rPr lang="lv-LV" sz="1800" baseline="0" dirty="0" err="1" smtClean="0"/>
              <a:t>projects</a:t>
            </a:r>
            <a:r>
              <a:rPr lang="lv-LV" sz="1800" baseline="0" dirty="0" smtClean="0"/>
              <a:t> </a:t>
            </a:r>
            <a:r>
              <a:rPr lang="lv-LV" sz="1800" baseline="0" dirty="0" err="1" smtClean="0"/>
              <a:t>are</a:t>
            </a:r>
            <a:r>
              <a:rPr lang="lv-LV" sz="1800" baseline="0" dirty="0" smtClean="0"/>
              <a:t> </a:t>
            </a:r>
            <a:r>
              <a:rPr lang="lv-LV" sz="1800" baseline="0" dirty="0" err="1" smtClean="0"/>
              <a:t>on</a:t>
            </a:r>
            <a:r>
              <a:rPr lang="lv-LV" sz="1800" baseline="0" dirty="0" smtClean="0"/>
              <a:t> </a:t>
            </a:r>
            <a:r>
              <a:rPr lang="lv-LV" sz="1800" baseline="0" dirty="0" err="1" smtClean="0"/>
              <a:t>the</a:t>
            </a:r>
            <a:r>
              <a:rPr lang="lv-LV" sz="1800" baseline="0" dirty="0" smtClean="0"/>
              <a:t> </a:t>
            </a:r>
            <a:r>
              <a:rPr lang="lv-LV" sz="1800" baseline="0" dirty="0" err="1" smtClean="0"/>
              <a:t>next</a:t>
            </a:r>
            <a:r>
              <a:rPr lang="lv-LV" sz="1800" baseline="0" dirty="0" smtClean="0"/>
              <a:t> </a:t>
            </a:r>
            <a:r>
              <a:rPr lang="lv-LV" sz="1800" baseline="0" dirty="0" err="1" smtClean="0"/>
              <a:t>slide</a:t>
            </a:r>
            <a:r>
              <a:rPr lang="lv-LV" sz="1800" baseline="0" dirty="0" smtClean="0"/>
              <a:t>.  </a:t>
            </a:r>
            <a:endParaRPr lang="lv-LV" sz="1800" dirty="0"/>
          </a:p>
        </p:txBody>
      </p:sp>
      <p:sp>
        <p:nvSpPr>
          <p:cNvPr id="4" name="Slaida numura vietturis 3"/>
          <p:cNvSpPr>
            <a:spLocks noGrp="1"/>
          </p:cNvSpPr>
          <p:nvPr>
            <p:ph type="sldNum" sz="quarter" idx="10"/>
          </p:nvPr>
        </p:nvSpPr>
        <p:spPr/>
        <p:txBody>
          <a:bodyPr/>
          <a:lstStyle/>
          <a:p>
            <a:fld id="{5584A271-5D7D-4F2B-8A40-C67E5C4B190B}" type="slidenum">
              <a:rPr lang="lv-LV" smtClean="0"/>
              <a:pPr/>
              <a:t>1</a:t>
            </a:fld>
            <a:endParaRPr lang="lv-LV"/>
          </a:p>
        </p:txBody>
      </p:sp>
    </p:spTree>
    <p:extLst>
      <p:ext uri="{BB962C8B-B14F-4D97-AF65-F5344CB8AC3E}">
        <p14:creationId xmlns:p14="http://schemas.microsoft.com/office/powerpoint/2010/main" val="326222760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sz="1800" dirty="0" smtClean="0"/>
              <a:t>Module of ICT in OECD PISA student questionnaire contains nine items regarding the use ofcomputers for ICT related activities at school.</a:t>
            </a:r>
          </a:p>
          <a:p>
            <a:endParaRPr lang="lv-LV" sz="1800" dirty="0" smtClean="0"/>
          </a:p>
          <a:p>
            <a:r>
              <a:rPr lang="lv-LV" sz="1800" dirty="0" smtClean="0"/>
              <a:t>There</a:t>
            </a:r>
            <a:r>
              <a:rPr lang="lv-LV" sz="1800" baseline="0" dirty="0" smtClean="0"/>
              <a:t> were five response categories for each of items:</a:t>
            </a:r>
          </a:p>
          <a:p>
            <a:pPr marL="0" indent="0">
              <a:buNone/>
            </a:pPr>
            <a:r>
              <a:rPr lang="en-US" sz="1800" dirty="0" smtClean="0">
                <a:solidFill>
                  <a:schemeClr val="tx1"/>
                </a:solidFill>
              </a:rPr>
              <a:t>“Never or hardly ever”, “Once or twice a month”, “Once or twice a week”, “Almost every day”</a:t>
            </a:r>
            <a:r>
              <a:rPr lang="lv-LV" sz="1800" dirty="0" smtClean="0">
                <a:solidFill>
                  <a:schemeClr val="tx1"/>
                </a:solidFill>
              </a:rPr>
              <a:t>, “Every day”.</a:t>
            </a:r>
          </a:p>
          <a:p>
            <a:pPr marL="0" indent="0">
              <a:buNone/>
            </a:pPr>
            <a:endParaRPr lang="lv-LV" sz="1800" dirty="0" smtClean="0">
              <a:solidFill>
                <a:schemeClr val="tx1"/>
              </a:solidFill>
            </a:endParaRPr>
          </a:p>
          <a:p>
            <a:pPr marL="0" indent="0">
              <a:buNone/>
            </a:pPr>
            <a:r>
              <a:rPr lang="lv-LV" sz="1800" dirty="0" smtClean="0">
                <a:solidFill>
                  <a:schemeClr val="tx1"/>
                </a:solidFill>
              </a:rPr>
              <a:t>Index was </a:t>
            </a:r>
            <a:r>
              <a:rPr lang="lv-LV" sz="1800" baseline="0" dirty="0" smtClean="0">
                <a:solidFill>
                  <a:schemeClr val="tx1"/>
                </a:solidFill>
              </a:rPr>
              <a:t>combined from students answers to all nine items. Results of possible relation of this index and student achievement in OECD PISA test is on the next slide.</a:t>
            </a:r>
          </a:p>
          <a:p>
            <a:pPr marL="0" indent="0">
              <a:buNone/>
            </a:pPr>
            <a:endParaRPr lang="lv-LV" sz="1800" baseline="0" dirty="0" smtClean="0">
              <a:solidFill>
                <a:schemeClr val="tx1"/>
              </a:solidFill>
            </a:endParaRPr>
          </a:p>
          <a:p>
            <a:pPr marL="0" indent="0">
              <a:buNone/>
            </a:pPr>
            <a:endParaRPr lang="lv-LV" sz="1800" dirty="0" smtClean="0">
              <a:solidFill>
                <a:schemeClr val="tx1"/>
              </a:solidFill>
            </a:endParaRPr>
          </a:p>
          <a:p>
            <a:endParaRPr lang="lv-LV" sz="1800" dirty="0"/>
          </a:p>
        </p:txBody>
      </p:sp>
      <p:sp>
        <p:nvSpPr>
          <p:cNvPr id="4" name="Slide Number Placeholder 3"/>
          <p:cNvSpPr>
            <a:spLocks noGrp="1"/>
          </p:cNvSpPr>
          <p:nvPr>
            <p:ph type="sldNum" sz="quarter" idx="10"/>
          </p:nvPr>
        </p:nvSpPr>
        <p:spPr/>
        <p:txBody>
          <a:bodyPr/>
          <a:lstStyle/>
          <a:p>
            <a:fld id="{5584A271-5D7D-4F2B-8A40-C67E5C4B190B}" type="slidenum">
              <a:rPr lang="lv-LV" smtClean="0"/>
              <a:pPr/>
              <a:t>10</a:t>
            </a:fld>
            <a:endParaRPr lang="lv-LV"/>
          </a:p>
        </p:txBody>
      </p:sp>
    </p:spTree>
    <p:extLst>
      <p:ext uri="{BB962C8B-B14F-4D97-AF65-F5344CB8AC3E}">
        <p14:creationId xmlns:p14="http://schemas.microsoft.com/office/powerpoint/2010/main" val="403267407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sz="1800" dirty="0" smtClean="0"/>
              <a:t>So, what we got from analysis of possible relation</a:t>
            </a:r>
            <a:r>
              <a:rPr lang="lv-LV" sz="1800" baseline="0" dirty="0" smtClean="0"/>
              <a:t> between this index (USESCH), and student achievement in PISA test?</a:t>
            </a:r>
          </a:p>
          <a:p>
            <a:r>
              <a:rPr lang="lv-LV" sz="1800" baseline="0" dirty="0" smtClean="0"/>
              <a:t>The result is negative correlation between USESCH and achievement in PISA test. It means that more use of computer in school is related with lower student achievement in all three test domains – MATH, READING, and SCIENCE.</a:t>
            </a:r>
          </a:p>
          <a:p>
            <a:r>
              <a:rPr lang="lv-LV" sz="1800" baseline="0" dirty="0" smtClean="0"/>
              <a:t>Correlation is statistically significant.</a:t>
            </a:r>
          </a:p>
          <a:p>
            <a:r>
              <a:rPr lang="lv-LV" sz="1800" baseline="0" dirty="0" smtClean="0"/>
              <a:t>This result was found not only in Latvia, but also in several other countries.</a:t>
            </a:r>
            <a:endParaRPr lang="lv-LV" sz="1800" dirty="0"/>
          </a:p>
        </p:txBody>
      </p:sp>
      <p:sp>
        <p:nvSpPr>
          <p:cNvPr id="4" name="Slide Number Placeholder 3"/>
          <p:cNvSpPr>
            <a:spLocks noGrp="1"/>
          </p:cNvSpPr>
          <p:nvPr>
            <p:ph type="sldNum" sz="quarter" idx="10"/>
          </p:nvPr>
        </p:nvSpPr>
        <p:spPr/>
        <p:txBody>
          <a:bodyPr/>
          <a:lstStyle/>
          <a:p>
            <a:fld id="{5584A271-5D7D-4F2B-8A40-C67E5C4B190B}" type="slidenum">
              <a:rPr lang="lv-LV" smtClean="0"/>
              <a:pPr/>
              <a:t>11</a:t>
            </a:fld>
            <a:endParaRPr lang="lv-LV"/>
          </a:p>
        </p:txBody>
      </p:sp>
    </p:spTree>
    <p:extLst>
      <p:ext uri="{BB962C8B-B14F-4D97-AF65-F5344CB8AC3E}">
        <p14:creationId xmlns:p14="http://schemas.microsoft.com/office/powerpoint/2010/main" val="234517222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sz="1800" dirty="0" smtClean="0"/>
              <a:t>Some</a:t>
            </a:r>
            <a:r>
              <a:rPr lang="lv-LV" sz="1800" baseline="0" dirty="0" smtClean="0"/>
              <a:t> more specific conclusions are depicted on the next slide.</a:t>
            </a:r>
            <a:endParaRPr lang="lv-LV" sz="1800" dirty="0"/>
          </a:p>
        </p:txBody>
      </p:sp>
      <p:sp>
        <p:nvSpPr>
          <p:cNvPr id="4" name="Slide Number Placeholder 3"/>
          <p:cNvSpPr>
            <a:spLocks noGrp="1"/>
          </p:cNvSpPr>
          <p:nvPr>
            <p:ph type="sldNum" sz="quarter" idx="10"/>
          </p:nvPr>
        </p:nvSpPr>
        <p:spPr/>
        <p:txBody>
          <a:bodyPr/>
          <a:lstStyle/>
          <a:p>
            <a:fld id="{5584A271-5D7D-4F2B-8A40-C67E5C4B190B}" type="slidenum">
              <a:rPr lang="lv-LV" smtClean="0"/>
              <a:pPr/>
              <a:t>12</a:t>
            </a:fld>
            <a:endParaRPr lang="lv-LV"/>
          </a:p>
        </p:txBody>
      </p:sp>
    </p:spTree>
    <p:extLst>
      <p:ext uri="{BB962C8B-B14F-4D97-AF65-F5344CB8AC3E}">
        <p14:creationId xmlns:p14="http://schemas.microsoft.com/office/powerpoint/2010/main" val="399451825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sz="1800" dirty="0" smtClean="0"/>
              <a:t>So, based on all results of OECD PISA</a:t>
            </a:r>
            <a:r>
              <a:rPr lang="lv-LV" sz="1800" baseline="0" dirty="0" smtClean="0"/>
              <a:t> regarding ICT use at school, an inportant question should be raised:</a:t>
            </a:r>
            <a:endParaRPr lang="lv-LV" sz="1800" dirty="0"/>
          </a:p>
        </p:txBody>
      </p:sp>
      <p:sp>
        <p:nvSpPr>
          <p:cNvPr id="4" name="Slide Number Placeholder 3"/>
          <p:cNvSpPr>
            <a:spLocks noGrp="1"/>
          </p:cNvSpPr>
          <p:nvPr>
            <p:ph type="sldNum" sz="quarter" idx="10"/>
          </p:nvPr>
        </p:nvSpPr>
        <p:spPr/>
        <p:txBody>
          <a:bodyPr/>
          <a:lstStyle/>
          <a:p>
            <a:fld id="{5584A271-5D7D-4F2B-8A40-C67E5C4B190B}" type="slidenum">
              <a:rPr lang="lv-LV" smtClean="0"/>
              <a:pPr/>
              <a:t>13</a:t>
            </a:fld>
            <a:endParaRPr lang="lv-LV"/>
          </a:p>
        </p:txBody>
      </p:sp>
    </p:spTree>
    <p:extLst>
      <p:ext uri="{BB962C8B-B14F-4D97-AF65-F5344CB8AC3E}">
        <p14:creationId xmlns:p14="http://schemas.microsoft.com/office/powerpoint/2010/main" val="9956681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dirty="0"/>
          </a:p>
        </p:txBody>
      </p:sp>
      <p:sp>
        <p:nvSpPr>
          <p:cNvPr id="4" name="Slide Number Placeholder 3"/>
          <p:cNvSpPr>
            <a:spLocks noGrp="1"/>
          </p:cNvSpPr>
          <p:nvPr>
            <p:ph type="sldNum" sz="quarter" idx="10"/>
          </p:nvPr>
        </p:nvSpPr>
        <p:spPr/>
        <p:txBody>
          <a:bodyPr/>
          <a:lstStyle/>
          <a:p>
            <a:fld id="{5584A271-5D7D-4F2B-8A40-C67E5C4B190B}" type="slidenum">
              <a:rPr lang="lv-LV" smtClean="0"/>
              <a:pPr/>
              <a:t>14</a:t>
            </a:fld>
            <a:endParaRPr lang="lv-LV"/>
          </a:p>
        </p:txBody>
      </p:sp>
    </p:spTree>
    <p:extLst>
      <p:ext uri="{BB962C8B-B14F-4D97-AF65-F5344CB8AC3E}">
        <p14:creationId xmlns:p14="http://schemas.microsoft.com/office/powerpoint/2010/main" val="9223234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10"/>
          </p:nvPr>
        </p:nvSpPr>
        <p:spPr/>
        <p:txBody>
          <a:bodyPr/>
          <a:lstStyle/>
          <a:p>
            <a:fld id="{5584A271-5D7D-4F2B-8A40-C67E5C4B190B}" type="slidenum">
              <a:rPr lang="lv-LV" smtClean="0"/>
              <a:pPr/>
              <a:t>15</a:t>
            </a:fld>
            <a:endParaRPr lang="lv-LV"/>
          </a:p>
        </p:txBody>
      </p:sp>
    </p:spTree>
    <p:extLst>
      <p:ext uri="{BB962C8B-B14F-4D97-AF65-F5344CB8AC3E}">
        <p14:creationId xmlns:p14="http://schemas.microsoft.com/office/powerpoint/2010/main" val="256555607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v-LV" sz="1800" dirty="0" smtClean="0"/>
              <a:t>On this slide the most important things regarding  pre-service and in-service teacher training  are presented</a:t>
            </a:r>
            <a:endParaRPr lang="lv-LV" sz="1800" dirty="0"/>
          </a:p>
        </p:txBody>
      </p:sp>
      <p:sp>
        <p:nvSpPr>
          <p:cNvPr id="4" name="Slaida numura vietturis 3"/>
          <p:cNvSpPr>
            <a:spLocks noGrp="1"/>
          </p:cNvSpPr>
          <p:nvPr>
            <p:ph type="sldNum" sz="quarter" idx="10"/>
          </p:nvPr>
        </p:nvSpPr>
        <p:spPr/>
        <p:txBody>
          <a:bodyPr/>
          <a:lstStyle/>
          <a:p>
            <a:fld id="{5584A271-5D7D-4F2B-8A40-C67E5C4B190B}" type="slidenum">
              <a:rPr lang="lv-LV" smtClean="0"/>
              <a:pPr/>
              <a:t>16</a:t>
            </a:fld>
            <a:endParaRPr lang="lv-LV"/>
          </a:p>
        </p:txBody>
      </p:sp>
    </p:spTree>
    <p:extLst>
      <p:ext uri="{BB962C8B-B14F-4D97-AF65-F5344CB8AC3E}">
        <p14:creationId xmlns:p14="http://schemas.microsoft.com/office/powerpoint/2010/main" val="163860937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endParaRPr lang="lv-LV"/>
          </a:p>
        </p:txBody>
      </p:sp>
      <p:sp>
        <p:nvSpPr>
          <p:cNvPr id="4" name="Slaida numura vietturis 3"/>
          <p:cNvSpPr>
            <a:spLocks noGrp="1"/>
          </p:cNvSpPr>
          <p:nvPr>
            <p:ph type="sldNum" sz="quarter" idx="10"/>
          </p:nvPr>
        </p:nvSpPr>
        <p:spPr/>
        <p:txBody>
          <a:bodyPr/>
          <a:lstStyle/>
          <a:p>
            <a:fld id="{5584A271-5D7D-4F2B-8A40-C67E5C4B190B}" type="slidenum">
              <a:rPr lang="lv-LV" smtClean="0"/>
              <a:pPr/>
              <a:t>17</a:t>
            </a:fld>
            <a:endParaRPr lang="lv-LV"/>
          </a:p>
        </p:txBody>
      </p:sp>
    </p:spTree>
    <p:extLst>
      <p:ext uri="{BB962C8B-B14F-4D97-AF65-F5344CB8AC3E}">
        <p14:creationId xmlns:p14="http://schemas.microsoft.com/office/powerpoint/2010/main" val="4134827793"/>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lv-LV"/>
          </a:p>
        </p:txBody>
      </p:sp>
      <p:sp>
        <p:nvSpPr>
          <p:cNvPr id="4" name="Slide Number Placeholder 3"/>
          <p:cNvSpPr>
            <a:spLocks noGrp="1"/>
          </p:cNvSpPr>
          <p:nvPr>
            <p:ph type="sldNum" sz="quarter" idx="10"/>
          </p:nvPr>
        </p:nvSpPr>
        <p:spPr/>
        <p:txBody>
          <a:bodyPr/>
          <a:lstStyle/>
          <a:p>
            <a:fld id="{5584A271-5D7D-4F2B-8A40-C67E5C4B190B}" type="slidenum">
              <a:rPr lang="lv-LV" smtClean="0"/>
              <a:pPr/>
              <a:t>18</a:t>
            </a:fld>
            <a:endParaRPr lang="lv-LV"/>
          </a:p>
        </p:txBody>
      </p:sp>
    </p:spTree>
    <p:extLst>
      <p:ext uri="{BB962C8B-B14F-4D97-AF65-F5344CB8AC3E}">
        <p14:creationId xmlns:p14="http://schemas.microsoft.com/office/powerpoint/2010/main" val="349083692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lv-LV"/>
          </a:p>
        </p:txBody>
      </p:sp>
      <p:sp>
        <p:nvSpPr>
          <p:cNvPr id="4" name="Slide Number Placeholder 3"/>
          <p:cNvSpPr>
            <a:spLocks noGrp="1"/>
          </p:cNvSpPr>
          <p:nvPr>
            <p:ph type="sldNum" sz="quarter" idx="10"/>
          </p:nvPr>
        </p:nvSpPr>
        <p:spPr/>
        <p:txBody>
          <a:bodyPr/>
          <a:lstStyle/>
          <a:p>
            <a:fld id="{5584A271-5D7D-4F2B-8A40-C67E5C4B190B}" type="slidenum">
              <a:rPr lang="lv-LV" smtClean="0"/>
              <a:pPr/>
              <a:t>19</a:t>
            </a:fld>
            <a:endParaRPr lang="lv-LV"/>
          </a:p>
        </p:txBody>
      </p:sp>
    </p:spTree>
    <p:extLst>
      <p:ext uri="{BB962C8B-B14F-4D97-AF65-F5344CB8AC3E}">
        <p14:creationId xmlns:p14="http://schemas.microsoft.com/office/powerpoint/2010/main" val="5204539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1311275" y="117475"/>
            <a:ext cx="2676525" cy="2008188"/>
          </a:xfrm>
        </p:spPr>
      </p:sp>
      <p:sp>
        <p:nvSpPr>
          <p:cNvPr id="3" name="Piezīmju vietturis 2"/>
          <p:cNvSpPr>
            <a:spLocks noGrp="1"/>
          </p:cNvSpPr>
          <p:nvPr>
            <p:ph type="body" idx="1"/>
          </p:nvPr>
        </p:nvSpPr>
        <p:spPr>
          <a:xfrm>
            <a:off x="615228" y="2227327"/>
            <a:ext cx="5438140" cy="4466987"/>
          </a:xfrm>
        </p:spPr>
        <p:txBody>
          <a:bodyPr/>
          <a:lstStyle/>
          <a:p>
            <a:pPr algn="just"/>
            <a:r>
              <a:rPr lang="lv-LV" sz="1600" dirty="0" err="1" smtClean="0"/>
              <a:t>International</a:t>
            </a:r>
            <a:r>
              <a:rPr lang="lv-LV" sz="1600" dirty="0" smtClean="0"/>
              <a:t> </a:t>
            </a:r>
            <a:r>
              <a:rPr lang="lv-LV" sz="1600" dirty="0" err="1" smtClean="0"/>
              <a:t>Association</a:t>
            </a:r>
            <a:r>
              <a:rPr lang="lv-LV" sz="1600" dirty="0" smtClean="0"/>
              <a:t> </a:t>
            </a:r>
            <a:r>
              <a:rPr lang="lv-LV" sz="1600" dirty="0" err="1" smtClean="0"/>
              <a:t>for</a:t>
            </a:r>
            <a:r>
              <a:rPr lang="lv-LV" sz="1600" dirty="0" smtClean="0"/>
              <a:t> </a:t>
            </a:r>
            <a:r>
              <a:rPr lang="lv-LV" sz="1600" dirty="0" err="1" smtClean="0"/>
              <a:t>Evaluation</a:t>
            </a:r>
            <a:r>
              <a:rPr lang="lv-LV" sz="1600" dirty="0" smtClean="0"/>
              <a:t> </a:t>
            </a:r>
            <a:r>
              <a:rPr lang="lv-LV" sz="1600" dirty="0" err="1" smtClean="0"/>
              <a:t>of</a:t>
            </a:r>
            <a:r>
              <a:rPr lang="lv-LV" sz="1600" dirty="0" smtClean="0"/>
              <a:t> </a:t>
            </a:r>
            <a:r>
              <a:rPr lang="lv-LV" sz="1600" dirty="0" err="1" smtClean="0"/>
              <a:t>Educational</a:t>
            </a:r>
            <a:r>
              <a:rPr lang="lv-LV" sz="1600" dirty="0" smtClean="0"/>
              <a:t> </a:t>
            </a:r>
            <a:r>
              <a:rPr lang="lv-LV" sz="1600" dirty="0" err="1" smtClean="0"/>
              <a:t>Achievement</a:t>
            </a:r>
            <a:r>
              <a:rPr lang="lv-LV" sz="1600" dirty="0" smtClean="0"/>
              <a:t> </a:t>
            </a:r>
            <a:r>
              <a:rPr lang="lv-LV" sz="1600" dirty="0" err="1" smtClean="0"/>
              <a:t>conducted</a:t>
            </a:r>
            <a:r>
              <a:rPr lang="lv-LV" sz="1600" dirty="0" smtClean="0"/>
              <a:t> «</a:t>
            </a:r>
            <a:r>
              <a:rPr lang="lv-LV" sz="1600" dirty="0" err="1" smtClean="0"/>
              <a:t>Computers</a:t>
            </a:r>
            <a:r>
              <a:rPr lang="lv-LV" sz="1600" dirty="0" smtClean="0"/>
              <a:t> </a:t>
            </a:r>
            <a:r>
              <a:rPr lang="lv-LV" sz="1600" dirty="0" err="1" smtClean="0"/>
              <a:t>in</a:t>
            </a:r>
            <a:r>
              <a:rPr lang="lv-LV" sz="1600" dirty="0" smtClean="0"/>
              <a:t> </a:t>
            </a:r>
            <a:r>
              <a:rPr lang="lv-LV" sz="1600" dirty="0" err="1" smtClean="0"/>
              <a:t>Education</a:t>
            </a:r>
            <a:r>
              <a:rPr lang="lv-LV" sz="1600" dirty="0" smtClean="0"/>
              <a:t>» </a:t>
            </a:r>
            <a:r>
              <a:rPr lang="lv-LV" sz="1600" dirty="0" err="1" smtClean="0"/>
              <a:t>and</a:t>
            </a:r>
            <a:r>
              <a:rPr lang="lv-LV" sz="1600" dirty="0" smtClean="0"/>
              <a:t> «</a:t>
            </a:r>
            <a:r>
              <a:rPr lang="lv-LV" sz="1600" dirty="0" err="1" smtClean="0"/>
              <a:t>Second</a:t>
            </a:r>
            <a:r>
              <a:rPr lang="lv-LV" sz="1600" dirty="0" smtClean="0"/>
              <a:t> </a:t>
            </a:r>
            <a:r>
              <a:rPr lang="lv-LV" sz="1600" dirty="0" err="1" smtClean="0"/>
              <a:t>Information</a:t>
            </a:r>
            <a:r>
              <a:rPr lang="lv-LV" sz="1600" dirty="0" smtClean="0"/>
              <a:t> </a:t>
            </a:r>
            <a:r>
              <a:rPr lang="lv-LV" sz="1600" dirty="0" err="1" smtClean="0"/>
              <a:t>Technology</a:t>
            </a:r>
            <a:r>
              <a:rPr lang="lv-LV" sz="1600" dirty="0" smtClean="0"/>
              <a:t> </a:t>
            </a:r>
            <a:r>
              <a:rPr lang="lv-LV" sz="1600" dirty="0" err="1" smtClean="0"/>
              <a:t>in</a:t>
            </a:r>
            <a:r>
              <a:rPr lang="lv-LV" sz="1600" dirty="0" smtClean="0"/>
              <a:t> </a:t>
            </a:r>
            <a:r>
              <a:rPr lang="lv-LV" sz="1600" dirty="0" err="1" smtClean="0"/>
              <a:t>Education</a:t>
            </a:r>
            <a:r>
              <a:rPr lang="lv-LV" sz="1600" dirty="0" smtClean="0"/>
              <a:t> </a:t>
            </a:r>
            <a:r>
              <a:rPr lang="lv-LV" sz="1600" dirty="0" err="1" smtClean="0"/>
              <a:t>Study</a:t>
            </a:r>
            <a:r>
              <a:rPr lang="lv-LV" sz="1600" dirty="0" smtClean="0"/>
              <a:t>». </a:t>
            </a:r>
            <a:r>
              <a:rPr lang="lv-LV" sz="1600" dirty="0" err="1" smtClean="0"/>
              <a:t>These</a:t>
            </a:r>
            <a:r>
              <a:rPr lang="lv-LV" sz="1600" dirty="0" smtClean="0"/>
              <a:t> </a:t>
            </a:r>
            <a:r>
              <a:rPr lang="lv-LV" sz="1600" dirty="0" err="1" smtClean="0"/>
              <a:t>two</a:t>
            </a:r>
            <a:r>
              <a:rPr lang="lv-LV" sz="1600" dirty="0" smtClean="0"/>
              <a:t> </a:t>
            </a:r>
            <a:r>
              <a:rPr lang="lv-LV" sz="1600" dirty="0" err="1" smtClean="0"/>
              <a:t>took</a:t>
            </a:r>
            <a:r>
              <a:rPr lang="lv-LV" sz="1600" dirty="0" smtClean="0"/>
              <a:t> </a:t>
            </a:r>
            <a:r>
              <a:rPr lang="lv-LV" sz="1600" dirty="0" err="1" smtClean="0"/>
              <a:t>about</a:t>
            </a:r>
            <a:r>
              <a:rPr lang="lv-LV" sz="1600" dirty="0" smtClean="0"/>
              <a:t> </a:t>
            </a:r>
            <a:r>
              <a:rPr lang="lv-LV" sz="1600" dirty="0" err="1" smtClean="0"/>
              <a:t>one</a:t>
            </a:r>
            <a:r>
              <a:rPr lang="lv-LV" sz="1600" dirty="0" smtClean="0"/>
              <a:t> </a:t>
            </a:r>
            <a:r>
              <a:rPr lang="lv-LV" sz="1600" dirty="0" err="1" smtClean="0"/>
              <a:t>decade</a:t>
            </a:r>
            <a:r>
              <a:rPr lang="lv-LV" sz="1600" dirty="0" smtClean="0"/>
              <a:t> </a:t>
            </a:r>
            <a:r>
              <a:rPr lang="lv-LV" sz="1600" dirty="0" err="1" smtClean="0"/>
              <a:t>and</a:t>
            </a:r>
            <a:r>
              <a:rPr lang="lv-LV" sz="1600" dirty="0" smtClean="0"/>
              <a:t> </a:t>
            </a:r>
            <a:r>
              <a:rPr lang="lv-LV" sz="1600" dirty="0" err="1" smtClean="0"/>
              <a:t>provided</a:t>
            </a:r>
            <a:r>
              <a:rPr lang="lv-LV" sz="1600" dirty="0" smtClean="0"/>
              <a:t> a </a:t>
            </a:r>
            <a:r>
              <a:rPr lang="lv-LV" sz="1600" dirty="0" err="1" smtClean="0"/>
              <a:t>rich</a:t>
            </a:r>
            <a:r>
              <a:rPr lang="lv-LV" sz="1600" dirty="0" smtClean="0"/>
              <a:t> </a:t>
            </a:r>
            <a:r>
              <a:rPr lang="lv-LV" sz="1600" dirty="0" err="1" smtClean="0"/>
              <a:t>information</a:t>
            </a:r>
            <a:r>
              <a:rPr lang="lv-LV" sz="1600" dirty="0" smtClean="0"/>
              <a:t> </a:t>
            </a:r>
            <a:r>
              <a:rPr lang="lv-LV" sz="1600" dirty="0" err="1" smtClean="0"/>
              <a:t>of</a:t>
            </a:r>
            <a:r>
              <a:rPr lang="lv-LV" sz="1600" dirty="0" smtClean="0"/>
              <a:t> </a:t>
            </a:r>
            <a:r>
              <a:rPr lang="lv-LV" sz="1600" dirty="0" err="1" smtClean="0"/>
              <a:t>different</a:t>
            </a:r>
            <a:r>
              <a:rPr lang="lv-LV" sz="1600" dirty="0" smtClean="0"/>
              <a:t> </a:t>
            </a:r>
            <a:r>
              <a:rPr lang="lv-LV" sz="1600" dirty="0" err="1" smtClean="0"/>
              <a:t>aspects</a:t>
            </a:r>
            <a:r>
              <a:rPr lang="lv-LV" sz="1600" dirty="0" smtClean="0"/>
              <a:t> </a:t>
            </a:r>
            <a:r>
              <a:rPr lang="lv-LV" sz="1600" dirty="0" err="1" smtClean="0"/>
              <a:t>of</a:t>
            </a:r>
            <a:r>
              <a:rPr lang="lv-LV" sz="1600" dirty="0" smtClean="0"/>
              <a:t> ICT </a:t>
            </a:r>
            <a:r>
              <a:rPr lang="lv-LV" sz="1600" dirty="0" err="1" smtClean="0"/>
              <a:t>use</a:t>
            </a:r>
            <a:r>
              <a:rPr lang="lv-LV" sz="1600" dirty="0" smtClean="0"/>
              <a:t> </a:t>
            </a:r>
            <a:r>
              <a:rPr lang="lv-LV" sz="1600" dirty="0" err="1" smtClean="0"/>
              <a:t>in</a:t>
            </a:r>
            <a:r>
              <a:rPr lang="lv-LV" sz="1600" dirty="0" smtClean="0"/>
              <a:t> </a:t>
            </a:r>
            <a:r>
              <a:rPr lang="lv-LV" sz="1600" dirty="0" err="1" smtClean="0"/>
              <a:t>school</a:t>
            </a:r>
            <a:r>
              <a:rPr lang="lv-LV" sz="1600" dirty="0" smtClean="0"/>
              <a:t>. </a:t>
            </a:r>
            <a:r>
              <a:rPr lang="lv-LV" sz="1600" dirty="0" err="1" smtClean="0"/>
              <a:t>These</a:t>
            </a:r>
            <a:r>
              <a:rPr lang="lv-LV" sz="1600" dirty="0" smtClean="0"/>
              <a:t> </a:t>
            </a:r>
            <a:r>
              <a:rPr lang="lv-LV" sz="1600" dirty="0" err="1" smtClean="0"/>
              <a:t>were</a:t>
            </a:r>
            <a:r>
              <a:rPr lang="lv-LV" sz="1600" baseline="0" dirty="0" smtClean="0"/>
              <a:t> </a:t>
            </a:r>
            <a:r>
              <a:rPr lang="lv-LV" sz="1600" baseline="0" dirty="0" err="1" smtClean="0"/>
              <a:t>full</a:t>
            </a:r>
            <a:r>
              <a:rPr lang="lv-LV" sz="1600" baseline="0" dirty="0" smtClean="0"/>
              <a:t> </a:t>
            </a:r>
            <a:r>
              <a:rPr lang="lv-LV" sz="1600" baseline="0" dirty="0" err="1" smtClean="0"/>
              <a:t>scale</a:t>
            </a:r>
            <a:r>
              <a:rPr lang="lv-LV" sz="1600" baseline="0" dirty="0" smtClean="0"/>
              <a:t> </a:t>
            </a:r>
            <a:r>
              <a:rPr lang="lv-LV" sz="1600" baseline="0" dirty="0" err="1" smtClean="0"/>
              <a:t>research</a:t>
            </a:r>
            <a:r>
              <a:rPr lang="lv-LV" sz="1600" baseline="0" dirty="0" smtClean="0"/>
              <a:t> </a:t>
            </a:r>
            <a:r>
              <a:rPr lang="lv-LV" sz="1600" baseline="0" dirty="0" err="1" smtClean="0"/>
              <a:t>programs</a:t>
            </a:r>
            <a:r>
              <a:rPr lang="lv-LV" sz="1600" baseline="0" dirty="0" smtClean="0"/>
              <a:t>, </a:t>
            </a:r>
            <a:r>
              <a:rPr lang="lv-LV" sz="1600" baseline="0" dirty="0" err="1" smtClean="0"/>
              <a:t>focused</a:t>
            </a:r>
            <a:r>
              <a:rPr lang="lv-LV" sz="1600" baseline="0" dirty="0" smtClean="0"/>
              <a:t> </a:t>
            </a:r>
            <a:r>
              <a:rPr lang="lv-LV" sz="1600" baseline="0" dirty="0" err="1" smtClean="0"/>
              <a:t>on</a:t>
            </a:r>
            <a:r>
              <a:rPr lang="lv-LV" sz="1600" baseline="0" dirty="0" smtClean="0"/>
              <a:t> ICT </a:t>
            </a:r>
            <a:r>
              <a:rPr lang="lv-LV" sz="1600" baseline="0" dirty="0" err="1" smtClean="0"/>
              <a:t>in</a:t>
            </a:r>
            <a:r>
              <a:rPr lang="lv-LV" sz="1600" baseline="0" dirty="0" smtClean="0"/>
              <a:t> </a:t>
            </a:r>
            <a:r>
              <a:rPr lang="lv-LV" sz="1600" baseline="0" dirty="0" err="1" smtClean="0"/>
              <a:t>education</a:t>
            </a:r>
            <a:r>
              <a:rPr lang="lv-LV" sz="1600" baseline="0" dirty="0" smtClean="0"/>
              <a:t>. More than twenty</a:t>
            </a:r>
            <a:r>
              <a:rPr lang="lv-LV" sz="1600" dirty="0" smtClean="0"/>
              <a:t> participating countries had possibility to acquire new knowledge about ICT in education.</a:t>
            </a:r>
          </a:p>
          <a:p>
            <a:pPr algn="just"/>
            <a:r>
              <a:rPr lang="lv-LV" sz="1600" dirty="0" smtClean="0"/>
              <a:t>ICILS - </a:t>
            </a:r>
            <a:r>
              <a:rPr lang="en-US" sz="1600" dirty="0" smtClean="0"/>
              <a:t>ICILS was designed to respond to a question of critical interest today: How well are students prepared for study, work, and life in the digital age?</a:t>
            </a:r>
            <a:endParaRPr lang="lv-LV" sz="1600" dirty="0" smtClean="0"/>
          </a:p>
          <a:p>
            <a:pPr algn="just"/>
            <a:endParaRPr lang="lv-LV" sz="1600" dirty="0" smtClean="0"/>
          </a:p>
          <a:p>
            <a:pPr algn="just"/>
            <a:r>
              <a:rPr lang="lv-LV" sz="1600" dirty="0" smtClean="0"/>
              <a:t>One</a:t>
            </a:r>
            <a:r>
              <a:rPr lang="lv-LV" sz="1600" baseline="0" dirty="0" smtClean="0"/>
              <a:t> more big player in education research – OECD. </a:t>
            </a:r>
            <a:r>
              <a:rPr lang="lv-LV" sz="1600" dirty="0" smtClean="0"/>
              <a:t>In 1998 </a:t>
            </a:r>
            <a:r>
              <a:rPr lang="en-US" sz="1600" dirty="0" err="1" smtClean="0"/>
              <a:t>Organisation</a:t>
            </a:r>
            <a:r>
              <a:rPr lang="en-US" sz="1600" dirty="0" smtClean="0"/>
              <a:t> for Economic Cooperation and Development</a:t>
            </a:r>
            <a:r>
              <a:rPr lang="lv-LV" sz="1600" dirty="0" smtClean="0"/>
              <a:t> </a:t>
            </a:r>
            <a:r>
              <a:rPr lang="lv-LV" sz="1600" dirty="0" err="1" smtClean="0"/>
              <a:t>launched</a:t>
            </a:r>
            <a:r>
              <a:rPr lang="lv-LV" sz="1600" dirty="0" smtClean="0"/>
              <a:t> </a:t>
            </a:r>
            <a:r>
              <a:rPr lang="lv-LV" sz="1600" dirty="0" err="1" smtClean="0"/>
              <a:t>large</a:t>
            </a:r>
            <a:r>
              <a:rPr lang="lv-LV" sz="1600" baseline="0" dirty="0" smtClean="0"/>
              <a:t> </a:t>
            </a:r>
            <a:r>
              <a:rPr lang="lv-LV" sz="1600" baseline="0" dirty="0" err="1" smtClean="0"/>
              <a:t>scale</a:t>
            </a:r>
            <a:r>
              <a:rPr lang="lv-LV" sz="1600" baseline="0" dirty="0" smtClean="0"/>
              <a:t> </a:t>
            </a:r>
            <a:r>
              <a:rPr lang="en-US" sz="1600" baseline="0" dirty="0" err="1" smtClean="0"/>
              <a:t>Programe</a:t>
            </a:r>
            <a:r>
              <a:rPr lang="en-US" sz="1600" baseline="0" dirty="0" smtClean="0"/>
              <a:t> of International Student Assessment</a:t>
            </a:r>
            <a:r>
              <a:rPr lang="lv-LV" sz="1600" baseline="0" dirty="0" smtClean="0"/>
              <a:t> </a:t>
            </a:r>
            <a:r>
              <a:rPr lang="lv-LV" sz="1600" baseline="0" dirty="0" err="1" smtClean="0"/>
              <a:t>with</a:t>
            </a:r>
            <a:r>
              <a:rPr lang="lv-LV" sz="1600" baseline="0" dirty="0" smtClean="0"/>
              <a:t> </a:t>
            </a:r>
            <a:r>
              <a:rPr lang="lv-LV" sz="1600" baseline="0" dirty="0" err="1" smtClean="0"/>
              <a:t>data</a:t>
            </a:r>
            <a:r>
              <a:rPr lang="lv-LV" sz="1600" baseline="0" dirty="0" smtClean="0"/>
              <a:t> </a:t>
            </a:r>
            <a:r>
              <a:rPr lang="lv-LV" sz="1600" baseline="0" dirty="0" err="1" smtClean="0"/>
              <a:t>collection</a:t>
            </a:r>
            <a:r>
              <a:rPr lang="lv-LV" sz="1600" baseline="0" dirty="0" smtClean="0"/>
              <a:t> </a:t>
            </a:r>
            <a:r>
              <a:rPr lang="lv-LV" sz="1600" baseline="0" dirty="0" err="1" smtClean="0"/>
              <a:t>every</a:t>
            </a:r>
            <a:r>
              <a:rPr lang="lv-LV" sz="1600" baseline="0" dirty="0" smtClean="0"/>
              <a:t> </a:t>
            </a:r>
            <a:r>
              <a:rPr lang="lv-LV" sz="1600" baseline="0" dirty="0" err="1" smtClean="0"/>
              <a:t>three</a:t>
            </a:r>
            <a:r>
              <a:rPr lang="lv-LV" sz="1600" baseline="0" dirty="0" smtClean="0"/>
              <a:t> </a:t>
            </a:r>
            <a:r>
              <a:rPr lang="lv-LV" sz="1600" baseline="0" dirty="0" err="1" smtClean="0"/>
              <a:t>years</a:t>
            </a:r>
            <a:r>
              <a:rPr lang="lv-LV" sz="1600" baseline="0" dirty="0" smtClean="0"/>
              <a:t>. </a:t>
            </a:r>
          </a:p>
          <a:p>
            <a:pPr algn="just"/>
            <a:r>
              <a:rPr lang="lv-LV" sz="1600" baseline="0" dirty="0" smtClean="0"/>
              <a:t>International option of ICT module is available for participating 15 year old students. Unfortunately, </a:t>
            </a:r>
            <a:r>
              <a:rPr lang="en-US" sz="1600" baseline="0" dirty="0" smtClean="0"/>
              <a:t>ICT questionnaire</a:t>
            </a:r>
            <a:r>
              <a:rPr lang="lv-LV" sz="1600" baseline="0" dirty="0" smtClean="0"/>
              <a:t> </a:t>
            </a:r>
            <a:r>
              <a:rPr lang="lv-LV" sz="1600" baseline="0" dirty="0" err="1" smtClean="0"/>
              <a:t>in</a:t>
            </a:r>
            <a:r>
              <a:rPr lang="lv-LV" sz="1600" baseline="0" dirty="0" smtClean="0"/>
              <a:t> OECD PISA</a:t>
            </a:r>
            <a:r>
              <a:rPr lang="en-US" sz="1600" baseline="0" dirty="0" smtClean="0"/>
              <a:t> was not designed to assess directly the quality of ICT use at school and the integration of ICT in pedagogy</a:t>
            </a:r>
            <a:r>
              <a:rPr lang="lv-LV" sz="1600" baseline="0" dirty="0" smtClean="0"/>
              <a:t>, but anyway, a lot of useful information from more than 40 countries was obtained during 15 year period (OECD PISA will be continued in 2018, and 2021). </a:t>
            </a:r>
          </a:p>
          <a:p>
            <a:pPr algn="just"/>
            <a:endParaRPr lang="lv-LV" sz="1600" baseline="0" dirty="0" smtClean="0"/>
          </a:p>
          <a:p>
            <a:pPr algn="just"/>
            <a:r>
              <a:rPr lang="lv-LV" sz="1600" baseline="0" dirty="0" smtClean="0"/>
              <a:t>These research programs allowed to indicate some important and general things regarding ICT use in schools. THE NEXT SLIDE.</a:t>
            </a:r>
            <a:endParaRPr lang="en-US" sz="1600" baseline="0" dirty="0" smtClean="0"/>
          </a:p>
          <a:p>
            <a:pPr algn="just"/>
            <a:endParaRPr lang="lv-LV" sz="1600" dirty="0" smtClean="0"/>
          </a:p>
          <a:p>
            <a:pPr algn="just"/>
            <a:endParaRPr lang="lv-LV" sz="1600" dirty="0"/>
          </a:p>
          <a:p>
            <a:pPr algn="just"/>
            <a:endParaRPr lang="lv-LV" sz="1600" dirty="0"/>
          </a:p>
        </p:txBody>
      </p:sp>
      <p:sp>
        <p:nvSpPr>
          <p:cNvPr id="4" name="Slaida numura vietturis 3"/>
          <p:cNvSpPr>
            <a:spLocks noGrp="1"/>
          </p:cNvSpPr>
          <p:nvPr>
            <p:ph type="sldNum" sz="quarter" idx="10"/>
          </p:nvPr>
        </p:nvSpPr>
        <p:spPr/>
        <p:txBody>
          <a:bodyPr/>
          <a:lstStyle/>
          <a:p>
            <a:fld id="{5584A271-5D7D-4F2B-8A40-C67E5C4B190B}" type="slidenum">
              <a:rPr lang="lv-LV" smtClean="0"/>
              <a:pPr/>
              <a:t>2</a:t>
            </a:fld>
            <a:endParaRPr lang="lv-LV"/>
          </a:p>
        </p:txBody>
      </p:sp>
    </p:spTree>
    <p:extLst>
      <p:ext uri="{BB962C8B-B14F-4D97-AF65-F5344CB8AC3E}">
        <p14:creationId xmlns:p14="http://schemas.microsoft.com/office/powerpoint/2010/main" val="32646138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v-LV" sz="1600" dirty="0" smtClean="0"/>
              <a:t>It </a:t>
            </a:r>
            <a:r>
              <a:rPr lang="lv-LV" sz="1600" dirty="0" err="1" smtClean="0"/>
              <a:t>is</a:t>
            </a:r>
            <a:r>
              <a:rPr lang="lv-LV" sz="1600" dirty="0" smtClean="0"/>
              <a:t> </a:t>
            </a:r>
            <a:r>
              <a:rPr lang="lv-LV" sz="1600" dirty="0" err="1" smtClean="0"/>
              <a:t>obvious</a:t>
            </a:r>
            <a:r>
              <a:rPr lang="lv-LV" sz="1600" dirty="0" smtClean="0"/>
              <a:t> </a:t>
            </a:r>
            <a:r>
              <a:rPr lang="lv-LV" sz="1600" dirty="0" err="1" smtClean="0"/>
              <a:t>now</a:t>
            </a:r>
            <a:r>
              <a:rPr lang="lv-LV" sz="1600" dirty="0" smtClean="0"/>
              <a:t> </a:t>
            </a:r>
            <a:r>
              <a:rPr lang="lv-LV" sz="1600" dirty="0" err="1" smtClean="0"/>
              <a:t>that</a:t>
            </a:r>
            <a:r>
              <a:rPr lang="lv-LV" sz="1600" dirty="0" smtClean="0"/>
              <a:t> :</a:t>
            </a:r>
          </a:p>
          <a:p>
            <a:pPr marL="171450" indent="-171450">
              <a:buFont typeface="Arial" pitchFamily="34" charset="0"/>
              <a:buChar char="•"/>
            </a:pPr>
            <a:r>
              <a:rPr lang="lv-LV" sz="1600" dirty="0" err="1" smtClean="0"/>
              <a:t>Digital</a:t>
            </a:r>
            <a:r>
              <a:rPr lang="lv-LV" sz="1600" dirty="0" smtClean="0"/>
              <a:t> </a:t>
            </a:r>
            <a:r>
              <a:rPr lang="lv-LV" sz="1600" dirty="0" err="1" smtClean="0"/>
              <a:t>literacy</a:t>
            </a:r>
            <a:endParaRPr lang="lv-LV" sz="1600" dirty="0" smtClean="0"/>
          </a:p>
          <a:p>
            <a:pPr marL="171450" indent="-171450">
              <a:buFont typeface="Arial" pitchFamily="34" charset="0"/>
              <a:buChar char="•"/>
            </a:pPr>
            <a:r>
              <a:rPr lang="lv-LV" sz="1600" dirty="0" smtClean="0"/>
              <a:t>ICT </a:t>
            </a:r>
            <a:r>
              <a:rPr lang="lv-LV" sz="1600" dirty="0" err="1" smtClean="0"/>
              <a:t>in</a:t>
            </a:r>
            <a:r>
              <a:rPr lang="lv-LV" sz="1600" dirty="0" smtClean="0"/>
              <a:t> </a:t>
            </a:r>
            <a:r>
              <a:rPr lang="lv-LV" sz="1600" dirty="0" err="1" smtClean="0"/>
              <a:t>schools</a:t>
            </a:r>
            <a:endParaRPr lang="lv-LV" sz="1600" dirty="0" smtClean="0"/>
          </a:p>
          <a:p>
            <a:pPr marL="171450" indent="-171450">
              <a:buFont typeface="Arial" pitchFamily="34" charset="0"/>
              <a:buChar char="•"/>
            </a:pPr>
            <a:r>
              <a:rPr lang="lv-LV" sz="1600" dirty="0" err="1" smtClean="0"/>
              <a:t>School</a:t>
            </a:r>
            <a:r>
              <a:rPr lang="lv-LV" sz="1600" dirty="0" smtClean="0"/>
              <a:t> </a:t>
            </a:r>
            <a:r>
              <a:rPr lang="lv-LV" sz="1600" dirty="0" err="1" smtClean="0"/>
              <a:t>leadership</a:t>
            </a:r>
            <a:r>
              <a:rPr lang="lv-LV" sz="1600" dirty="0" smtClean="0"/>
              <a:t> </a:t>
            </a:r>
            <a:r>
              <a:rPr lang="lv-LV" sz="1600" dirty="0" err="1" smtClean="0"/>
              <a:t>and</a:t>
            </a:r>
            <a:endParaRPr lang="lv-LV" sz="1600" dirty="0" smtClean="0"/>
          </a:p>
          <a:p>
            <a:pPr marL="171450" indent="-171450">
              <a:buFont typeface="Arial" pitchFamily="34" charset="0"/>
              <a:buChar char="•"/>
            </a:pPr>
            <a:r>
              <a:rPr lang="lv-LV" sz="1600" dirty="0" err="1" smtClean="0"/>
              <a:t>The</a:t>
            </a:r>
            <a:r>
              <a:rPr lang="lv-LV" sz="1600" dirty="0" smtClean="0"/>
              <a:t> </a:t>
            </a:r>
            <a:r>
              <a:rPr lang="lv-LV" sz="1600" dirty="0" err="1" smtClean="0"/>
              <a:t>need</a:t>
            </a:r>
            <a:r>
              <a:rPr lang="lv-LV" sz="1600" dirty="0" smtClean="0"/>
              <a:t> </a:t>
            </a:r>
            <a:r>
              <a:rPr lang="lv-LV" sz="1600" dirty="0" err="1" smtClean="0"/>
              <a:t>of</a:t>
            </a:r>
            <a:r>
              <a:rPr lang="lv-LV" sz="1600" dirty="0" smtClean="0"/>
              <a:t> </a:t>
            </a:r>
            <a:r>
              <a:rPr lang="lv-LV" sz="1600" dirty="0" err="1" smtClean="0"/>
              <a:t>pre-service</a:t>
            </a:r>
            <a:r>
              <a:rPr lang="lv-LV" sz="1600" dirty="0" smtClean="0"/>
              <a:t> … </a:t>
            </a:r>
            <a:r>
              <a:rPr lang="lv-LV" sz="1600" dirty="0" err="1" smtClean="0"/>
              <a:t>is</a:t>
            </a:r>
            <a:r>
              <a:rPr lang="lv-LV" sz="1600" dirty="0" smtClean="0"/>
              <a:t> </a:t>
            </a:r>
            <a:r>
              <a:rPr lang="lv-LV" sz="1600" dirty="0" err="1" smtClean="0"/>
              <a:t>very</a:t>
            </a:r>
            <a:r>
              <a:rPr lang="lv-LV" sz="1600" dirty="0" smtClean="0"/>
              <a:t> </a:t>
            </a:r>
            <a:r>
              <a:rPr lang="lv-LV" sz="1600" dirty="0" err="1" smtClean="0"/>
              <a:t>important</a:t>
            </a:r>
            <a:r>
              <a:rPr lang="lv-LV" sz="1600" dirty="0" smtClean="0"/>
              <a:t/>
            </a:r>
            <a:br>
              <a:rPr lang="lv-LV" sz="1600" dirty="0" smtClean="0"/>
            </a:br>
            <a:r>
              <a:rPr lang="lv-LV" sz="1600" dirty="0" smtClean="0"/>
              <a:t/>
            </a:r>
            <a:br>
              <a:rPr lang="lv-LV" sz="1600" dirty="0" smtClean="0"/>
            </a:br>
            <a:r>
              <a:rPr lang="lv-LV" sz="1600" dirty="0" err="1" smtClean="0"/>
              <a:t>attention</a:t>
            </a:r>
            <a:r>
              <a:rPr lang="lv-LV" sz="1600" dirty="0" smtClean="0"/>
              <a:t> </a:t>
            </a:r>
            <a:r>
              <a:rPr lang="lv-LV" sz="1600" dirty="0" err="1" smtClean="0"/>
              <a:t>must</a:t>
            </a:r>
            <a:r>
              <a:rPr lang="lv-LV" sz="1600" dirty="0" smtClean="0"/>
              <a:t> </a:t>
            </a:r>
            <a:r>
              <a:rPr lang="lv-LV" sz="1600" dirty="0" err="1" smtClean="0"/>
              <a:t>be</a:t>
            </a:r>
            <a:r>
              <a:rPr lang="lv-LV" sz="1600" dirty="0" smtClean="0"/>
              <a:t> </a:t>
            </a:r>
            <a:r>
              <a:rPr lang="lv-LV" sz="1600" dirty="0" err="1" smtClean="0"/>
              <a:t>focused</a:t>
            </a:r>
            <a:r>
              <a:rPr lang="lv-LV" sz="1600" dirty="0" smtClean="0"/>
              <a:t> </a:t>
            </a:r>
            <a:r>
              <a:rPr lang="lv-LV" sz="1600" dirty="0" err="1" smtClean="0"/>
              <a:t>on</a:t>
            </a:r>
            <a:r>
              <a:rPr lang="lv-LV" sz="1600" dirty="0" smtClean="0"/>
              <a:t> </a:t>
            </a:r>
            <a:r>
              <a:rPr lang="lv-LV" sz="1600" dirty="0" err="1" smtClean="0"/>
              <a:t>two</a:t>
            </a:r>
            <a:r>
              <a:rPr lang="lv-LV" sz="1600" dirty="0" smtClean="0"/>
              <a:t> </a:t>
            </a:r>
            <a:r>
              <a:rPr lang="lv-LV" sz="1600" dirty="0" err="1" smtClean="0"/>
              <a:t>main</a:t>
            </a:r>
            <a:r>
              <a:rPr lang="lv-LV" sz="1600" dirty="0" smtClean="0"/>
              <a:t> </a:t>
            </a:r>
            <a:r>
              <a:rPr lang="lv-LV" sz="1600" dirty="0" err="1" smtClean="0"/>
              <a:t>things</a:t>
            </a:r>
            <a:r>
              <a:rPr lang="lv-LV" sz="1600" dirty="0" smtClean="0"/>
              <a:t>:</a:t>
            </a:r>
          </a:p>
          <a:p>
            <a:pPr marL="171450" indent="-171450">
              <a:buFont typeface="Arial" pitchFamily="34" charset="0"/>
              <a:buChar char="•"/>
            </a:pPr>
            <a:r>
              <a:rPr lang="lv-LV" sz="1600" dirty="0" smtClean="0"/>
              <a:t>To </a:t>
            </a:r>
            <a:r>
              <a:rPr lang="lv-LV" sz="1600" dirty="0" err="1" smtClean="0"/>
              <a:t>equip</a:t>
            </a:r>
            <a:r>
              <a:rPr lang="lv-LV" sz="1600" dirty="0" smtClean="0"/>
              <a:t> </a:t>
            </a:r>
            <a:r>
              <a:rPr lang="lv-LV" sz="1600" dirty="0" err="1" smtClean="0"/>
              <a:t>them</a:t>
            </a:r>
            <a:endParaRPr lang="lv-LV" sz="1600" dirty="0" smtClean="0"/>
          </a:p>
          <a:p>
            <a:pPr marL="171450" indent="-171450">
              <a:buFont typeface="Arial" pitchFamily="34" charset="0"/>
              <a:buChar char="•"/>
            </a:pPr>
            <a:r>
              <a:rPr lang="lv-LV" sz="1600" dirty="0" smtClean="0"/>
              <a:t>To </a:t>
            </a:r>
            <a:r>
              <a:rPr lang="lv-LV" sz="1600" dirty="0" err="1" smtClean="0"/>
              <a:t>know</a:t>
            </a:r>
            <a:r>
              <a:rPr lang="lv-LV" sz="1600" dirty="0" smtClean="0"/>
              <a:t> </a:t>
            </a:r>
            <a:r>
              <a:rPr lang="lv-LV" sz="1600" dirty="0" err="1" smtClean="0"/>
              <a:t>how</a:t>
            </a:r>
            <a:r>
              <a:rPr lang="lv-LV" sz="1600" dirty="0" smtClean="0"/>
              <a:t> to </a:t>
            </a:r>
            <a:r>
              <a:rPr lang="lv-LV" sz="1600" dirty="0" err="1" smtClean="0"/>
              <a:t>incorporate</a:t>
            </a:r>
            <a:endParaRPr lang="lv-LV" sz="1600" dirty="0" smtClean="0"/>
          </a:p>
          <a:p>
            <a:pPr marL="171450" indent="-171450">
              <a:buFont typeface="Arial" pitchFamily="34" charset="0"/>
              <a:buChar char="•"/>
            </a:pPr>
            <a:endParaRPr lang="lv-LV" sz="1600" dirty="0"/>
          </a:p>
        </p:txBody>
      </p:sp>
      <p:sp>
        <p:nvSpPr>
          <p:cNvPr id="4" name="Slaida numura vietturis 3"/>
          <p:cNvSpPr>
            <a:spLocks noGrp="1"/>
          </p:cNvSpPr>
          <p:nvPr>
            <p:ph type="sldNum" sz="quarter" idx="10"/>
          </p:nvPr>
        </p:nvSpPr>
        <p:spPr/>
        <p:txBody>
          <a:bodyPr/>
          <a:lstStyle/>
          <a:p>
            <a:fld id="{5584A271-5D7D-4F2B-8A40-C67E5C4B190B}" type="slidenum">
              <a:rPr lang="lv-LV" smtClean="0"/>
              <a:pPr/>
              <a:t>3</a:t>
            </a:fld>
            <a:endParaRPr lang="lv-LV"/>
          </a:p>
        </p:txBody>
      </p:sp>
    </p:spTree>
    <p:extLst>
      <p:ext uri="{BB962C8B-B14F-4D97-AF65-F5344CB8AC3E}">
        <p14:creationId xmlns:p14="http://schemas.microsoft.com/office/powerpoint/2010/main" val="32271781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973138" y="195263"/>
            <a:ext cx="3297237" cy="2474912"/>
          </a:xfrm>
        </p:spPr>
      </p:sp>
      <p:sp>
        <p:nvSpPr>
          <p:cNvPr id="3" name="Piezīmju vietturis 2"/>
          <p:cNvSpPr>
            <a:spLocks noGrp="1"/>
          </p:cNvSpPr>
          <p:nvPr>
            <p:ph type="body" idx="1"/>
          </p:nvPr>
        </p:nvSpPr>
        <p:spPr>
          <a:xfrm>
            <a:off x="543854" y="2774526"/>
            <a:ext cx="5438140" cy="4466987"/>
          </a:xfrm>
        </p:spPr>
        <p:txBody>
          <a:bodyPr/>
          <a:lstStyle/>
          <a:p>
            <a:r>
              <a:rPr lang="lv-LV" sz="1600" b="0" i="0" kern="1200" dirty="0" err="1" smtClean="0">
                <a:solidFill>
                  <a:schemeClr val="tx1"/>
                </a:solidFill>
                <a:effectLst/>
                <a:latin typeface="+mn-lt"/>
                <a:ea typeface="+mn-ea"/>
                <a:cs typeface="+mn-cs"/>
              </a:rPr>
              <a:t>We</a:t>
            </a:r>
            <a:r>
              <a:rPr lang="lv-LV" sz="1600" b="0" i="0" kern="1200" dirty="0" smtClean="0">
                <a:solidFill>
                  <a:schemeClr val="tx1"/>
                </a:solidFill>
                <a:effectLst/>
                <a:latin typeface="+mn-lt"/>
                <a:ea typeface="+mn-ea"/>
                <a:cs typeface="+mn-cs"/>
              </a:rPr>
              <a:t> </a:t>
            </a:r>
            <a:r>
              <a:rPr lang="lv-LV" sz="1600" b="0" i="0" kern="1200" dirty="0" err="1" smtClean="0">
                <a:solidFill>
                  <a:schemeClr val="tx1"/>
                </a:solidFill>
                <a:effectLst/>
                <a:latin typeface="+mn-lt"/>
                <a:ea typeface="+mn-ea"/>
                <a:cs typeface="+mn-cs"/>
              </a:rPr>
              <a:t>should</a:t>
            </a:r>
            <a:r>
              <a:rPr lang="lv-LV" sz="1600" b="0" i="0" kern="1200" dirty="0" smtClean="0">
                <a:solidFill>
                  <a:schemeClr val="tx1"/>
                </a:solidFill>
                <a:effectLst/>
                <a:latin typeface="+mn-lt"/>
                <a:ea typeface="+mn-ea"/>
                <a:cs typeface="+mn-cs"/>
              </a:rPr>
              <a:t> </a:t>
            </a:r>
            <a:r>
              <a:rPr lang="lv-LV" sz="1600" b="0" i="0" kern="1200" dirty="0" err="1" smtClean="0">
                <a:solidFill>
                  <a:schemeClr val="tx1"/>
                </a:solidFill>
                <a:effectLst/>
                <a:latin typeface="+mn-lt"/>
                <a:ea typeface="+mn-ea"/>
                <a:cs typeface="+mn-cs"/>
              </a:rPr>
              <a:t>also</a:t>
            </a:r>
            <a:r>
              <a:rPr lang="lv-LV" sz="1600" b="0" i="0" kern="1200" dirty="0" smtClean="0">
                <a:solidFill>
                  <a:schemeClr val="tx1"/>
                </a:solidFill>
                <a:effectLst/>
                <a:latin typeface="+mn-lt"/>
                <a:ea typeface="+mn-ea"/>
                <a:cs typeface="+mn-cs"/>
              </a:rPr>
              <a:t> </a:t>
            </a:r>
            <a:r>
              <a:rPr lang="lv-LV" sz="1600" b="0" i="0" kern="1200" dirty="0" err="1" smtClean="0">
                <a:solidFill>
                  <a:schemeClr val="tx1"/>
                </a:solidFill>
                <a:effectLst/>
                <a:latin typeface="+mn-lt"/>
                <a:ea typeface="+mn-ea"/>
                <a:cs typeface="+mn-cs"/>
              </a:rPr>
              <a:t>keep</a:t>
            </a:r>
            <a:r>
              <a:rPr lang="lv-LV" sz="1600" b="0" i="0" kern="1200" dirty="0" smtClean="0">
                <a:solidFill>
                  <a:schemeClr val="tx1"/>
                </a:solidFill>
                <a:effectLst/>
                <a:latin typeface="+mn-lt"/>
                <a:ea typeface="+mn-ea"/>
                <a:cs typeface="+mn-cs"/>
              </a:rPr>
              <a:t> </a:t>
            </a:r>
            <a:r>
              <a:rPr lang="lv-LV" sz="1600" b="0" i="0" kern="1200" dirty="0" err="1" smtClean="0">
                <a:solidFill>
                  <a:schemeClr val="tx1"/>
                </a:solidFill>
                <a:effectLst/>
                <a:latin typeface="+mn-lt"/>
                <a:ea typeface="+mn-ea"/>
                <a:cs typeface="+mn-cs"/>
              </a:rPr>
              <a:t>in</a:t>
            </a:r>
            <a:r>
              <a:rPr lang="lv-LV" sz="1600" b="0" i="0" kern="1200" dirty="0" smtClean="0">
                <a:solidFill>
                  <a:schemeClr val="tx1"/>
                </a:solidFill>
                <a:effectLst/>
                <a:latin typeface="+mn-lt"/>
                <a:ea typeface="+mn-ea"/>
                <a:cs typeface="+mn-cs"/>
              </a:rPr>
              <a:t> </a:t>
            </a:r>
            <a:r>
              <a:rPr lang="lv-LV" sz="1600" b="0" i="0" kern="1200" dirty="0" err="1" smtClean="0">
                <a:solidFill>
                  <a:schemeClr val="tx1"/>
                </a:solidFill>
                <a:effectLst/>
                <a:latin typeface="+mn-lt"/>
                <a:ea typeface="+mn-ea"/>
                <a:cs typeface="+mn-cs"/>
              </a:rPr>
              <a:t>mind</a:t>
            </a:r>
            <a:r>
              <a:rPr lang="lv-LV" sz="1600" b="0" i="0" kern="1200" dirty="0" smtClean="0">
                <a:solidFill>
                  <a:schemeClr val="tx1"/>
                </a:solidFill>
                <a:effectLst/>
                <a:latin typeface="+mn-lt"/>
                <a:ea typeface="+mn-ea"/>
                <a:cs typeface="+mn-cs"/>
              </a:rPr>
              <a:t> </a:t>
            </a:r>
            <a:r>
              <a:rPr lang="lv-LV" sz="1600" b="0" i="0" kern="1200" dirty="0" err="1" smtClean="0">
                <a:solidFill>
                  <a:schemeClr val="tx1"/>
                </a:solidFill>
                <a:effectLst/>
                <a:latin typeface="+mn-lt"/>
                <a:ea typeface="+mn-ea"/>
                <a:cs typeface="+mn-cs"/>
              </a:rPr>
              <a:t>the</a:t>
            </a:r>
            <a:r>
              <a:rPr lang="lv-LV" sz="1600" b="0" i="0" kern="1200" dirty="0" smtClean="0">
                <a:solidFill>
                  <a:schemeClr val="tx1"/>
                </a:solidFill>
                <a:effectLst/>
                <a:latin typeface="+mn-lt"/>
                <a:ea typeface="+mn-ea"/>
                <a:cs typeface="+mn-cs"/>
              </a:rPr>
              <a:t> </a:t>
            </a:r>
            <a:r>
              <a:rPr lang="lv-LV" sz="1600" b="0" i="0" kern="1200" dirty="0" err="1" smtClean="0">
                <a:solidFill>
                  <a:schemeClr val="tx1"/>
                </a:solidFill>
                <a:effectLst/>
                <a:latin typeface="+mn-lt"/>
                <a:ea typeface="+mn-ea"/>
                <a:cs typeface="+mn-cs"/>
              </a:rPr>
              <a:t>ideas</a:t>
            </a:r>
            <a:r>
              <a:rPr lang="lv-LV" sz="1600" b="0" i="0" kern="1200" dirty="0" smtClean="0">
                <a:solidFill>
                  <a:schemeClr val="tx1"/>
                </a:solidFill>
                <a:effectLst/>
                <a:latin typeface="+mn-lt"/>
                <a:ea typeface="+mn-ea"/>
                <a:cs typeface="+mn-cs"/>
              </a:rPr>
              <a:t> </a:t>
            </a:r>
            <a:r>
              <a:rPr lang="lv-LV" sz="1600" b="0" i="0" kern="1200" dirty="0" err="1" smtClean="0">
                <a:solidFill>
                  <a:schemeClr val="tx1"/>
                </a:solidFill>
                <a:effectLst/>
                <a:latin typeface="+mn-lt"/>
                <a:ea typeface="+mn-ea"/>
                <a:cs typeface="+mn-cs"/>
              </a:rPr>
              <a:t>of</a:t>
            </a:r>
            <a:r>
              <a:rPr lang="lv-LV" sz="1600" b="0" i="0" kern="1200" dirty="0" smtClean="0">
                <a:solidFill>
                  <a:schemeClr val="tx1"/>
                </a:solidFill>
                <a:effectLst/>
                <a:latin typeface="+mn-lt"/>
                <a:ea typeface="+mn-ea"/>
                <a:cs typeface="+mn-cs"/>
              </a:rPr>
              <a:t> </a:t>
            </a:r>
            <a:r>
              <a:rPr lang="lv-LV" sz="1600" b="0" i="0" kern="1200" dirty="0" err="1" smtClean="0">
                <a:solidFill>
                  <a:schemeClr val="tx1"/>
                </a:solidFill>
                <a:effectLst/>
                <a:latin typeface="+mn-lt"/>
                <a:ea typeface="+mn-ea"/>
                <a:cs typeface="+mn-cs"/>
              </a:rPr>
              <a:t>media</a:t>
            </a:r>
            <a:r>
              <a:rPr lang="lv-LV" sz="1600" b="0" i="0" kern="1200" dirty="0" smtClean="0">
                <a:solidFill>
                  <a:schemeClr val="tx1"/>
                </a:solidFill>
                <a:effectLst/>
                <a:latin typeface="+mn-lt"/>
                <a:ea typeface="+mn-ea"/>
                <a:cs typeface="+mn-cs"/>
              </a:rPr>
              <a:t> </a:t>
            </a:r>
            <a:r>
              <a:rPr lang="lv-LV" sz="1600" b="0" i="0" kern="1200" dirty="0" err="1" smtClean="0">
                <a:solidFill>
                  <a:schemeClr val="tx1"/>
                </a:solidFill>
                <a:effectLst/>
                <a:latin typeface="+mn-lt"/>
                <a:ea typeface="+mn-ea"/>
                <a:cs typeface="+mn-cs"/>
              </a:rPr>
              <a:t>naturalness</a:t>
            </a:r>
            <a:r>
              <a:rPr lang="lv-LV" sz="1600" b="0" i="0" kern="1200" dirty="0" smtClean="0">
                <a:solidFill>
                  <a:schemeClr val="tx1"/>
                </a:solidFill>
                <a:effectLst/>
                <a:latin typeface="+mn-lt"/>
                <a:ea typeface="+mn-ea"/>
                <a:cs typeface="+mn-cs"/>
              </a:rPr>
              <a:t> </a:t>
            </a:r>
            <a:r>
              <a:rPr lang="lv-LV" sz="1600" b="0" i="0" kern="1200" dirty="0" err="1" smtClean="0">
                <a:solidFill>
                  <a:schemeClr val="tx1"/>
                </a:solidFill>
                <a:effectLst/>
                <a:latin typeface="+mn-lt"/>
                <a:ea typeface="+mn-ea"/>
                <a:cs typeface="+mn-cs"/>
              </a:rPr>
              <a:t>theory</a:t>
            </a:r>
            <a:r>
              <a:rPr lang="lv-LV" sz="1600" b="0" i="0" kern="1200" dirty="0" smtClean="0">
                <a:solidFill>
                  <a:schemeClr val="tx1"/>
                </a:solidFill>
                <a:effectLst/>
                <a:latin typeface="+mn-lt"/>
                <a:ea typeface="+mn-ea"/>
                <a:cs typeface="+mn-cs"/>
              </a:rPr>
              <a:t>, </a:t>
            </a:r>
            <a:r>
              <a:rPr lang="lv-LV" sz="1600" b="0" i="0" kern="1200" dirty="0" err="1" smtClean="0">
                <a:solidFill>
                  <a:schemeClr val="tx1"/>
                </a:solidFill>
                <a:effectLst/>
                <a:latin typeface="+mn-lt"/>
                <a:ea typeface="+mn-ea"/>
                <a:cs typeface="+mn-cs"/>
              </a:rPr>
              <a:t>developed</a:t>
            </a:r>
            <a:r>
              <a:rPr lang="lv-LV" sz="1600" b="0" i="0" kern="1200" dirty="0" smtClean="0">
                <a:solidFill>
                  <a:schemeClr val="tx1"/>
                </a:solidFill>
                <a:effectLst/>
                <a:latin typeface="+mn-lt"/>
                <a:ea typeface="+mn-ea"/>
                <a:cs typeface="+mn-cs"/>
              </a:rPr>
              <a:t> </a:t>
            </a:r>
            <a:r>
              <a:rPr lang="lv-LV" sz="1600" b="0" i="0" kern="1200" dirty="0" err="1" smtClean="0">
                <a:solidFill>
                  <a:schemeClr val="tx1"/>
                </a:solidFill>
                <a:effectLst/>
                <a:latin typeface="+mn-lt"/>
                <a:ea typeface="+mn-ea"/>
                <a:cs typeface="+mn-cs"/>
              </a:rPr>
              <a:t>by</a:t>
            </a:r>
            <a:r>
              <a:rPr lang="lv-LV" sz="1600" b="0" i="0" kern="1200" dirty="0" smtClean="0">
                <a:solidFill>
                  <a:schemeClr val="tx1"/>
                </a:solidFill>
                <a:effectLst/>
                <a:latin typeface="+mn-lt"/>
                <a:ea typeface="+mn-ea"/>
                <a:cs typeface="+mn-cs"/>
              </a:rPr>
              <a:t> </a:t>
            </a:r>
            <a:r>
              <a:rPr lang="en-US" sz="1600" b="0" i="0" kern="1200" dirty="0" smtClean="0">
                <a:solidFill>
                  <a:schemeClr val="tx1"/>
                </a:solidFill>
                <a:effectLst/>
                <a:latin typeface="+mn-lt"/>
                <a:ea typeface="+mn-ea"/>
                <a:cs typeface="+mn-cs"/>
              </a:rPr>
              <a:t>Ned </a:t>
            </a:r>
            <a:r>
              <a:rPr lang="en-US" sz="1600" b="0" i="0" kern="1200" dirty="0" err="1" smtClean="0">
                <a:solidFill>
                  <a:schemeClr val="tx1"/>
                </a:solidFill>
                <a:effectLst/>
                <a:latin typeface="+mn-lt"/>
                <a:ea typeface="+mn-ea"/>
                <a:cs typeface="+mn-cs"/>
              </a:rPr>
              <a:t>Kock</a:t>
            </a:r>
            <a:r>
              <a:rPr lang="lv-LV" sz="1600" b="0" i="0" kern="1200" dirty="0" smtClean="0">
                <a:solidFill>
                  <a:schemeClr val="tx1"/>
                </a:solidFill>
                <a:effectLst/>
                <a:latin typeface="+mn-lt"/>
                <a:ea typeface="+mn-ea"/>
                <a:cs typeface="+mn-cs"/>
              </a:rPr>
              <a:t>. </a:t>
            </a:r>
            <a:r>
              <a:rPr lang="lv-LV" sz="1600" b="0" i="0" kern="1200" dirty="0" err="1" smtClean="0">
                <a:solidFill>
                  <a:schemeClr val="tx1"/>
                </a:solidFill>
                <a:effectLst/>
                <a:latin typeface="+mn-lt"/>
                <a:ea typeface="+mn-ea"/>
                <a:cs typeface="+mn-cs"/>
              </a:rPr>
              <a:t>He</a:t>
            </a:r>
            <a:r>
              <a:rPr lang="lv-LV" sz="1600" b="0" i="0" kern="1200" dirty="0" smtClean="0">
                <a:solidFill>
                  <a:schemeClr val="tx1"/>
                </a:solidFill>
                <a:effectLst/>
                <a:latin typeface="+mn-lt"/>
                <a:ea typeface="+mn-ea"/>
                <a:cs typeface="+mn-cs"/>
              </a:rPr>
              <a:t> </a:t>
            </a:r>
            <a:r>
              <a:rPr lang="en-US" sz="1600" b="0" i="0" kern="1200" dirty="0" smtClean="0">
                <a:solidFill>
                  <a:schemeClr val="tx1"/>
                </a:solidFill>
                <a:effectLst/>
                <a:latin typeface="+mn-lt"/>
                <a:ea typeface="+mn-ea"/>
                <a:cs typeface="+mn-cs"/>
              </a:rPr>
              <a:t> is best known for employing biological evolution ideas to the understanding of human behavior toward technologies, particularly information technologies. He developed media naturalness theory, an evolutionary communication media theory</a:t>
            </a:r>
            <a:r>
              <a:rPr lang="lv-LV" sz="1600" b="0" i="0" kern="1200" dirty="0" smtClean="0">
                <a:solidFill>
                  <a:schemeClr val="tx1"/>
                </a:solidFill>
                <a:effectLst/>
                <a:latin typeface="+mn-lt"/>
                <a:ea typeface="+mn-ea"/>
                <a:cs typeface="+mn-cs"/>
              </a:rPr>
              <a:t>.</a:t>
            </a:r>
          </a:p>
          <a:p>
            <a:endParaRPr lang="lv-LV" sz="1600" dirty="0"/>
          </a:p>
          <a:p>
            <a:r>
              <a:rPr lang="en-US" sz="1600" dirty="0"/>
              <a:t>the media naturalness hypothesis (unlike its media richness counterpart) is compatible with the notion that, regardless of the obstacles posed by low naturalness media, individuals using those media to perform collaborative tasks may achieve the same or better task-related outcomes than individuals using media with higher degrees of naturalness.</a:t>
            </a:r>
            <a:endParaRPr lang="lv-LV" sz="1600" dirty="0"/>
          </a:p>
          <a:p>
            <a:endParaRPr lang="lv-LV" sz="1600" b="0" i="0" kern="1200" dirty="0" smtClean="0">
              <a:solidFill>
                <a:schemeClr val="tx1"/>
              </a:solidFill>
              <a:effectLst/>
              <a:latin typeface="+mn-lt"/>
              <a:ea typeface="+mn-ea"/>
              <a:cs typeface="+mn-cs"/>
            </a:endParaRPr>
          </a:p>
          <a:p>
            <a:r>
              <a:rPr lang="en-US" sz="1600" b="0" i="0" kern="1200" dirty="0" smtClean="0">
                <a:solidFill>
                  <a:schemeClr val="tx1"/>
                </a:solidFill>
                <a:effectLst/>
                <a:latin typeface="+mn-lt"/>
                <a:ea typeface="+mn-ea"/>
                <a:cs typeface="+mn-cs"/>
              </a:rPr>
              <a:t> The media naturalness hypothesis argues that, other things being equal, a decrease in the degree of naturalness of a communication medium (or its degree of similarity to the face-to-face medium) leads to the following effects in connection with a communication interaction: (a) increased cognitive effort, (b) increased communication ambiguity, and (c) decreased physiological arousal. </a:t>
            </a:r>
            <a:r>
              <a:rPr lang="lv-LV" sz="1600" b="0" i="0" kern="1200" dirty="0" smtClean="0">
                <a:solidFill>
                  <a:schemeClr val="tx1"/>
                </a:solidFill>
                <a:effectLst/>
                <a:latin typeface="+mn-lt"/>
                <a:ea typeface="+mn-ea"/>
                <a:cs typeface="+mn-cs"/>
              </a:rPr>
              <a:t>T</a:t>
            </a:r>
            <a:r>
              <a:rPr lang="en-US" sz="1600" b="0" i="0" kern="1200" dirty="0" smtClean="0">
                <a:solidFill>
                  <a:schemeClr val="tx1"/>
                </a:solidFill>
                <a:effectLst/>
                <a:latin typeface="+mn-lt"/>
                <a:ea typeface="+mn-ea"/>
                <a:cs typeface="+mn-cs"/>
              </a:rPr>
              <a:t>he media naturalness hypothesis has important implications for the selection, use, and deployment of e-communication tools</a:t>
            </a:r>
            <a:r>
              <a:rPr lang="lv-LV" sz="1600" b="0" i="0" kern="1200" dirty="0" smtClean="0">
                <a:solidFill>
                  <a:schemeClr val="tx1"/>
                </a:solidFill>
                <a:effectLst/>
                <a:latin typeface="+mn-lt"/>
                <a:ea typeface="+mn-ea"/>
                <a:cs typeface="+mn-cs"/>
              </a:rPr>
              <a:t>.</a:t>
            </a:r>
            <a:r>
              <a:rPr lang="en-US" sz="1600" b="0" i="0" kern="1200" dirty="0" smtClean="0">
                <a:solidFill>
                  <a:schemeClr val="tx1"/>
                </a:solidFill>
                <a:effectLst/>
                <a:latin typeface="+mn-lt"/>
                <a:ea typeface="+mn-ea"/>
                <a:cs typeface="+mn-cs"/>
              </a:rPr>
              <a:t> </a:t>
            </a:r>
            <a:endParaRPr lang="lv-LV" sz="1600" b="0" i="0" kern="1200" dirty="0" smtClean="0">
              <a:solidFill>
                <a:schemeClr val="tx1"/>
              </a:solidFill>
              <a:effectLst/>
              <a:latin typeface="+mn-lt"/>
              <a:ea typeface="+mn-ea"/>
              <a:cs typeface="+mn-cs"/>
            </a:endParaRPr>
          </a:p>
          <a:p>
            <a:endParaRPr lang="lv-LV" sz="1600" b="0" i="0" kern="1200" dirty="0" smtClean="0">
              <a:solidFill>
                <a:schemeClr val="tx1"/>
              </a:solidFill>
              <a:effectLst/>
              <a:latin typeface="+mn-lt"/>
              <a:ea typeface="+mn-ea"/>
              <a:cs typeface="+mn-cs"/>
            </a:endParaRPr>
          </a:p>
          <a:p>
            <a:r>
              <a:rPr lang="lv-LV" sz="1600" b="0" i="0" kern="1200" dirty="0" smtClean="0">
                <a:solidFill>
                  <a:schemeClr val="tx1"/>
                </a:solidFill>
                <a:effectLst/>
                <a:latin typeface="+mn-lt"/>
                <a:ea typeface="+mn-ea"/>
                <a:cs typeface="+mn-cs"/>
              </a:rPr>
              <a:t>We should keep in mind this, talking about effctiveness</a:t>
            </a:r>
            <a:r>
              <a:rPr lang="lv-LV" sz="1600" b="0" i="0" kern="1200" baseline="0" dirty="0" smtClean="0">
                <a:solidFill>
                  <a:schemeClr val="tx1"/>
                </a:solidFill>
                <a:effectLst/>
                <a:latin typeface="+mn-lt"/>
                <a:ea typeface="+mn-ea"/>
                <a:cs typeface="+mn-cs"/>
              </a:rPr>
              <a:t> of ICT use in schools.</a:t>
            </a:r>
            <a:endParaRPr lang="lv-LV" sz="1600" dirty="0"/>
          </a:p>
        </p:txBody>
      </p:sp>
      <p:sp>
        <p:nvSpPr>
          <p:cNvPr id="4" name="Slaida numura vietturis 3"/>
          <p:cNvSpPr>
            <a:spLocks noGrp="1"/>
          </p:cNvSpPr>
          <p:nvPr>
            <p:ph type="sldNum" sz="quarter" idx="10"/>
          </p:nvPr>
        </p:nvSpPr>
        <p:spPr/>
        <p:txBody>
          <a:bodyPr/>
          <a:lstStyle/>
          <a:p>
            <a:fld id="{5584A271-5D7D-4F2B-8A40-C67E5C4B190B}" type="slidenum">
              <a:rPr lang="lv-LV" smtClean="0"/>
              <a:pPr/>
              <a:t>4</a:t>
            </a:fld>
            <a:endParaRPr lang="lv-LV"/>
          </a:p>
        </p:txBody>
      </p:sp>
    </p:spTree>
    <p:extLst>
      <p:ext uri="{BB962C8B-B14F-4D97-AF65-F5344CB8AC3E}">
        <p14:creationId xmlns:p14="http://schemas.microsoft.com/office/powerpoint/2010/main" val="168989628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p:sp>
      <p:sp>
        <p:nvSpPr>
          <p:cNvPr id="3" name="Piezīmju vietturis 2"/>
          <p:cNvSpPr>
            <a:spLocks noGrp="1"/>
          </p:cNvSpPr>
          <p:nvPr>
            <p:ph type="body" idx="1"/>
          </p:nvPr>
        </p:nvSpPr>
        <p:spPr/>
        <p:txBody>
          <a:bodyPr/>
          <a:lstStyle/>
          <a:p>
            <a:r>
              <a:rPr lang="lv-LV" sz="1800" dirty="0" smtClean="0"/>
              <a:t>OECD PISA </a:t>
            </a:r>
            <a:r>
              <a:rPr lang="en-US" sz="1800" dirty="0" smtClean="0"/>
              <a:t>countries</a:t>
            </a:r>
            <a:r>
              <a:rPr lang="lv-LV" sz="1800" dirty="0" smtClean="0"/>
              <a:t> </a:t>
            </a:r>
            <a:r>
              <a:rPr lang="lv-LV" sz="1800" dirty="0" err="1" smtClean="0"/>
              <a:t>had</a:t>
            </a:r>
            <a:r>
              <a:rPr lang="lv-LV" sz="1800" dirty="0" smtClean="0"/>
              <a:t> </a:t>
            </a:r>
            <a:r>
              <a:rPr lang="lv-LV" sz="1800" dirty="0" err="1" smtClean="0"/>
              <a:t>international</a:t>
            </a:r>
            <a:r>
              <a:rPr lang="lv-LV" sz="1800" dirty="0" smtClean="0"/>
              <a:t> </a:t>
            </a:r>
            <a:r>
              <a:rPr lang="lv-LV" sz="1800" dirty="0" err="1" smtClean="0"/>
              <a:t>option</a:t>
            </a:r>
            <a:r>
              <a:rPr lang="lv-LV" sz="1800" dirty="0" smtClean="0"/>
              <a:t> to</a:t>
            </a:r>
            <a:r>
              <a:rPr lang="en-US" sz="1800" dirty="0" smtClean="0"/>
              <a:t> administer </a:t>
            </a:r>
            <a:r>
              <a:rPr lang="en-US" sz="1800" dirty="0"/>
              <a:t>the optional ICT familiarity component for the student questionnaire</a:t>
            </a:r>
            <a:r>
              <a:rPr lang="en-US" sz="1800" dirty="0" smtClean="0"/>
              <a:t>.</a:t>
            </a:r>
            <a:r>
              <a:rPr lang="lv-LV" sz="1800" dirty="0" smtClean="0"/>
              <a:t> For example, more than 40 countries in </a:t>
            </a:r>
            <a:r>
              <a:rPr lang="en-US" sz="1800" dirty="0" smtClean="0"/>
              <a:t>PISA </a:t>
            </a:r>
            <a:r>
              <a:rPr lang="en-US" sz="1800" dirty="0"/>
              <a:t>2009</a:t>
            </a:r>
            <a:r>
              <a:rPr lang="en-US" sz="1800" dirty="0" smtClean="0"/>
              <a:t>,</a:t>
            </a:r>
            <a:r>
              <a:rPr lang="lv-LV" sz="1800" dirty="0" smtClean="0"/>
              <a:t> 2012, and 2015 </a:t>
            </a:r>
            <a:r>
              <a:rPr lang="en-US" sz="1800" dirty="0" smtClean="0"/>
              <a:t>administered</a:t>
            </a:r>
            <a:r>
              <a:rPr lang="lv-LV" sz="1800" dirty="0" smtClean="0"/>
              <a:t> this ICT component.</a:t>
            </a:r>
          </a:p>
          <a:p>
            <a:endParaRPr lang="lv-LV" sz="1800" dirty="0" smtClean="0"/>
          </a:p>
          <a:p>
            <a:pPr marL="285750" indent="-285750">
              <a:buFont typeface="Arial" panose="020B0604020202020204" pitchFamily="34" charset="0"/>
              <a:buChar char="•"/>
            </a:pPr>
            <a:r>
              <a:rPr lang="en-US" sz="1800" dirty="0" smtClean="0"/>
              <a:t>The potential relation of the ICT to the student performance in MATH, SCIENCE, and READING has been studied in all the OECD PISA cycles.</a:t>
            </a:r>
          </a:p>
          <a:p>
            <a:pPr marL="285750" indent="-285750">
              <a:buFont typeface="Arial" panose="020B0604020202020204" pitchFamily="34" charset="0"/>
              <a:buChar char="•"/>
            </a:pPr>
            <a:r>
              <a:rPr lang="en-US" sz="1800" dirty="0" smtClean="0"/>
              <a:t>In OECD PISA, all the participating countries were offered the opportunity to supplement the students’ questionnaire with an ICT module, designed to find out the research participants’ activities in the use of the ICT. </a:t>
            </a:r>
          </a:p>
          <a:p>
            <a:pPr marL="285750" indent="-285750">
              <a:buFont typeface="Arial" panose="020B0604020202020204" pitchFamily="34" charset="0"/>
              <a:buChar char="•"/>
            </a:pPr>
            <a:r>
              <a:rPr lang="en-US" sz="1800" dirty="0" smtClean="0"/>
              <a:t>OECD PISA cycles (2000 – 2015) show some results, which should be considered and analyzed in details</a:t>
            </a:r>
          </a:p>
          <a:p>
            <a:endParaRPr lang="lv-LV" sz="1800" dirty="0" smtClean="0"/>
          </a:p>
          <a:p>
            <a:endParaRPr lang="lv-LV" sz="1800" dirty="0"/>
          </a:p>
          <a:p>
            <a:endParaRPr lang="lv-LV" sz="1800" dirty="0"/>
          </a:p>
        </p:txBody>
      </p:sp>
      <p:sp>
        <p:nvSpPr>
          <p:cNvPr id="4" name="Slaida numura vietturis 3"/>
          <p:cNvSpPr>
            <a:spLocks noGrp="1"/>
          </p:cNvSpPr>
          <p:nvPr>
            <p:ph type="sldNum" sz="quarter" idx="10"/>
          </p:nvPr>
        </p:nvSpPr>
        <p:spPr/>
        <p:txBody>
          <a:bodyPr/>
          <a:lstStyle/>
          <a:p>
            <a:fld id="{5584A271-5D7D-4F2B-8A40-C67E5C4B190B}" type="slidenum">
              <a:rPr lang="lv-LV" smtClean="0"/>
              <a:pPr/>
              <a:t>5</a:t>
            </a:fld>
            <a:endParaRPr lang="lv-LV"/>
          </a:p>
        </p:txBody>
      </p:sp>
    </p:spTree>
    <p:extLst>
      <p:ext uri="{BB962C8B-B14F-4D97-AF65-F5344CB8AC3E}">
        <p14:creationId xmlns:p14="http://schemas.microsoft.com/office/powerpoint/2010/main" val="23473748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828675" y="460375"/>
            <a:ext cx="4960938" cy="3722688"/>
          </a:xfrm>
        </p:spPr>
      </p:sp>
      <p:sp>
        <p:nvSpPr>
          <p:cNvPr id="3" name="Piezīmju vietturis 2"/>
          <p:cNvSpPr>
            <a:spLocks noGrp="1"/>
          </p:cNvSpPr>
          <p:nvPr>
            <p:ph type="body" idx="1"/>
          </p:nvPr>
        </p:nvSpPr>
        <p:spPr>
          <a:xfrm>
            <a:off x="590297" y="4210438"/>
            <a:ext cx="5438140" cy="4466987"/>
          </a:xfrm>
        </p:spPr>
        <p:txBody>
          <a:bodyPr/>
          <a:lstStyle/>
          <a:p>
            <a:r>
              <a:rPr lang="lv-LV" sz="1800" dirty="0" smtClean="0"/>
              <a:t>In general more frequent use of computers in regular classroom lessons results in lower achievement  in all subject areas. It is important that this happened not only in Latvia,</a:t>
            </a:r>
            <a:r>
              <a:rPr lang="lv-LV" sz="1800" baseline="0" dirty="0" smtClean="0"/>
              <a:t> but also in Germany, Greece, Japan and Korea. </a:t>
            </a:r>
            <a:r>
              <a:rPr lang="lv-LV" sz="1800" baseline="0" dirty="0" err="1" smtClean="0"/>
              <a:t>In</a:t>
            </a:r>
            <a:r>
              <a:rPr lang="lv-LV" sz="1800" baseline="0" dirty="0" smtClean="0"/>
              <a:t> </a:t>
            </a:r>
            <a:r>
              <a:rPr lang="lv-LV" sz="1800" baseline="0" dirty="0" err="1" smtClean="0"/>
              <a:t>about</a:t>
            </a:r>
            <a:r>
              <a:rPr lang="lv-LV" sz="1800" baseline="0" dirty="0" smtClean="0"/>
              <a:t> </a:t>
            </a:r>
            <a:r>
              <a:rPr lang="lv-LV" sz="1800" baseline="0" dirty="0" err="1" smtClean="0"/>
              <a:t>one-half</a:t>
            </a:r>
            <a:r>
              <a:rPr lang="lv-LV" sz="1800" baseline="0" dirty="0" smtClean="0"/>
              <a:t> </a:t>
            </a:r>
            <a:r>
              <a:rPr lang="lv-LV" sz="1800" baseline="0" dirty="0" err="1" smtClean="0"/>
              <a:t>of</a:t>
            </a:r>
            <a:r>
              <a:rPr lang="lv-LV" sz="1800" baseline="0" dirty="0" smtClean="0"/>
              <a:t> </a:t>
            </a:r>
            <a:r>
              <a:rPr lang="lv-LV" sz="1800" baseline="0" dirty="0" err="1" smtClean="0"/>
              <a:t>participating</a:t>
            </a:r>
            <a:r>
              <a:rPr lang="lv-LV" sz="1800" baseline="0" dirty="0" smtClean="0"/>
              <a:t> </a:t>
            </a:r>
            <a:r>
              <a:rPr lang="lv-LV" sz="1800" baseline="0" dirty="0" err="1" smtClean="0"/>
              <a:t>countries</a:t>
            </a:r>
            <a:r>
              <a:rPr lang="lv-LV" sz="1800" baseline="0" dirty="0" smtClean="0"/>
              <a:t> </a:t>
            </a:r>
            <a:r>
              <a:rPr lang="lv-LV" sz="1800" baseline="0" dirty="0" err="1" smtClean="0"/>
              <a:t>low-performing</a:t>
            </a:r>
            <a:r>
              <a:rPr lang="lv-LV" sz="1800" baseline="0" dirty="0" smtClean="0"/>
              <a:t> students </a:t>
            </a:r>
            <a:r>
              <a:rPr lang="lv-LV" sz="1800" baseline="0" dirty="0" err="1" smtClean="0"/>
              <a:t>make</a:t>
            </a:r>
            <a:r>
              <a:rPr lang="lv-LV" sz="1800" baseline="0" dirty="0" smtClean="0"/>
              <a:t> </a:t>
            </a:r>
            <a:r>
              <a:rPr lang="lv-LV" sz="1800" baseline="0" dirty="0" err="1" smtClean="0"/>
              <a:t>more</a:t>
            </a:r>
            <a:r>
              <a:rPr lang="lv-LV" sz="1800" baseline="0" dirty="0" smtClean="0"/>
              <a:t> </a:t>
            </a:r>
            <a:r>
              <a:rPr lang="lv-LV" sz="1800" baseline="0" dirty="0" err="1" smtClean="0"/>
              <a:t>frequent</a:t>
            </a:r>
            <a:r>
              <a:rPr lang="lv-LV" sz="1800" baseline="0" dirty="0" smtClean="0"/>
              <a:t> </a:t>
            </a:r>
            <a:r>
              <a:rPr lang="lv-LV" sz="1800" baseline="0" dirty="0" err="1" smtClean="0"/>
              <a:t>use</a:t>
            </a:r>
            <a:r>
              <a:rPr lang="lv-LV" sz="1800" baseline="0" dirty="0" smtClean="0"/>
              <a:t> </a:t>
            </a:r>
            <a:r>
              <a:rPr lang="lv-LV" sz="1800" baseline="0" dirty="0" err="1" smtClean="0"/>
              <a:t>of</a:t>
            </a:r>
            <a:r>
              <a:rPr lang="lv-LV" sz="1800" baseline="0" dirty="0" smtClean="0"/>
              <a:t> </a:t>
            </a:r>
            <a:r>
              <a:rPr lang="lv-LV" sz="1800" baseline="0" dirty="0" err="1" smtClean="0"/>
              <a:t>computers</a:t>
            </a:r>
            <a:r>
              <a:rPr lang="lv-LV" sz="1800" baseline="0" dirty="0" smtClean="0"/>
              <a:t> </a:t>
            </a:r>
            <a:r>
              <a:rPr lang="lv-LV" sz="1800" baseline="0" dirty="0" err="1" smtClean="0"/>
              <a:t>at</a:t>
            </a:r>
            <a:r>
              <a:rPr lang="lv-LV" sz="1800" baseline="0" dirty="0" smtClean="0"/>
              <a:t> </a:t>
            </a:r>
            <a:r>
              <a:rPr lang="lv-LV" sz="1800" baseline="0" dirty="0" err="1" smtClean="0"/>
              <a:t>school</a:t>
            </a:r>
            <a:r>
              <a:rPr lang="lv-LV" sz="1800" baseline="0" dirty="0" smtClean="0"/>
              <a:t>. </a:t>
            </a:r>
            <a:r>
              <a:rPr lang="lv-LV" sz="1800" baseline="0" dirty="0" err="1" smtClean="0"/>
              <a:t>Why</a:t>
            </a:r>
            <a:r>
              <a:rPr lang="lv-LV" sz="1800" baseline="0" dirty="0" smtClean="0"/>
              <a:t> it </a:t>
            </a:r>
            <a:r>
              <a:rPr lang="lv-LV" sz="1800" baseline="0" dirty="0" err="1" smtClean="0"/>
              <a:t>happens</a:t>
            </a:r>
            <a:r>
              <a:rPr lang="lv-LV" sz="1800" baseline="0" dirty="0" smtClean="0"/>
              <a:t>?  </a:t>
            </a:r>
          </a:p>
          <a:p>
            <a:pPr marL="228600" indent="-228600">
              <a:buAutoNum type="arabicPeriod"/>
            </a:pPr>
            <a:r>
              <a:rPr lang="lv-LV" sz="1800" baseline="0" dirty="0" smtClean="0"/>
              <a:t>It </a:t>
            </a:r>
            <a:r>
              <a:rPr lang="lv-LV" sz="1800" baseline="0" dirty="0" err="1" smtClean="0"/>
              <a:t>is</a:t>
            </a:r>
            <a:r>
              <a:rPr lang="lv-LV" sz="1800" baseline="0" dirty="0" smtClean="0"/>
              <a:t> </a:t>
            </a:r>
            <a:r>
              <a:rPr lang="lv-LV" sz="1800" baseline="0" dirty="0" err="1" smtClean="0"/>
              <a:t>possible</a:t>
            </a:r>
            <a:r>
              <a:rPr lang="lv-LV" sz="1800" baseline="0" dirty="0" smtClean="0"/>
              <a:t> </a:t>
            </a:r>
            <a:r>
              <a:rPr lang="lv-LV" sz="1800" baseline="0" dirty="0" err="1" smtClean="0"/>
              <a:t>that</a:t>
            </a:r>
            <a:r>
              <a:rPr lang="lv-LV" sz="1800" baseline="0" dirty="0" smtClean="0"/>
              <a:t> </a:t>
            </a:r>
            <a:r>
              <a:rPr lang="lv-LV" sz="1800" baseline="0" dirty="0" err="1" smtClean="0"/>
              <a:t>instructional</a:t>
            </a:r>
            <a:r>
              <a:rPr lang="lv-LV" sz="1800" baseline="0" dirty="0" smtClean="0"/>
              <a:t> </a:t>
            </a:r>
            <a:r>
              <a:rPr lang="lv-LV" sz="1800" baseline="0" dirty="0" err="1" smtClean="0"/>
              <a:t>strategy</a:t>
            </a:r>
            <a:r>
              <a:rPr lang="lv-LV" sz="1800" baseline="0" dirty="0" smtClean="0"/>
              <a:t> </a:t>
            </a:r>
            <a:r>
              <a:rPr lang="lv-LV" sz="1800" baseline="0" dirty="0" err="1" smtClean="0"/>
              <a:t>involve</a:t>
            </a:r>
            <a:r>
              <a:rPr lang="lv-LV" sz="1800" baseline="0" dirty="0" smtClean="0"/>
              <a:t> </a:t>
            </a:r>
            <a:r>
              <a:rPr lang="lv-LV" sz="1800" baseline="0" dirty="0" err="1" smtClean="0"/>
              <a:t>lower</a:t>
            </a:r>
            <a:r>
              <a:rPr lang="lv-LV" sz="1800" baseline="0" dirty="0" smtClean="0"/>
              <a:t> </a:t>
            </a:r>
            <a:r>
              <a:rPr lang="lv-LV" sz="1800" baseline="0" dirty="0" err="1" smtClean="0"/>
              <a:t>achieving</a:t>
            </a:r>
            <a:r>
              <a:rPr lang="lv-LV" sz="1800" baseline="0" dirty="0" smtClean="0"/>
              <a:t> students </a:t>
            </a:r>
            <a:r>
              <a:rPr lang="lv-LV" sz="1800" baseline="0" dirty="0" err="1" smtClean="0"/>
              <a:t>in</a:t>
            </a:r>
            <a:r>
              <a:rPr lang="lv-LV" sz="1800" baseline="0" dirty="0" smtClean="0"/>
              <a:t> </a:t>
            </a:r>
            <a:r>
              <a:rPr lang="lv-LV" sz="1800" baseline="0" dirty="0" err="1" smtClean="0"/>
              <a:t>greater</a:t>
            </a:r>
            <a:r>
              <a:rPr lang="lv-LV" sz="1800" baseline="0" dirty="0" smtClean="0"/>
              <a:t> </a:t>
            </a:r>
            <a:r>
              <a:rPr lang="lv-LV" sz="1800" baseline="0" dirty="0" err="1" smtClean="0"/>
              <a:t>amount</a:t>
            </a:r>
            <a:r>
              <a:rPr lang="lv-LV" sz="1800" baseline="0" dirty="0" smtClean="0"/>
              <a:t> </a:t>
            </a:r>
            <a:r>
              <a:rPr lang="lv-LV" sz="1800" baseline="0" dirty="0" err="1" smtClean="0"/>
              <a:t>of</a:t>
            </a:r>
            <a:r>
              <a:rPr lang="lv-LV" sz="1800" baseline="0" dirty="0" smtClean="0"/>
              <a:t> </a:t>
            </a:r>
            <a:r>
              <a:rPr lang="lv-LV" sz="1800" baseline="0" dirty="0" err="1" smtClean="0"/>
              <a:t>computer</a:t>
            </a:r>
            <a:r>
              <a:rPr lang="lv-LV" sz="1800" baseline="0" dirty="0" smtClean="0"/>
              <a:t> </a:t>
            </a:r>
            <a:r>
              <a:rPr lang="lv-LV" sz="1800" baseline="0" dirty="0" err="1" smtClean="0"/>
              <a:t>use</a:t>
            </a:r>
            <a:endParaRPr lang="lv-LV" sz="1800" baseline="0" dirty="0" smtClean="0"/>
          </a:p>
          <a:p>
            <a:pPr marL="228600" indent="-228600">
              <a:buAutoNum type="arabicPeriod"/>
            </a:pPr>
            <a:r>
              <a:rPr lang="lv-LV" sz="1800" baseline="0" dirty="0" err="1" smtClean="0"/>
              <a:t>Lower</a:t>
            </a:r>
            <a:r>
              <a:rPr lang="lv-LV" sz="1800" baseline="0" dirty="0" smtClean="0"/>
              <a:t> </a:t>
            </a:r>
            <a:r>
              <a:rPr lang="lv-LV" sz="1800" baseline="0" dirty="0" err="1" smtClean="0"/>
              <a:t>performing</a:t>
            </a:r>
            <a:r>
              <a:rPr lang="lv-LV" sz="1800" baseline="0" dirty="0" smtClean="0"/>
              <a:t> students </a:t>
            </a:r>
            <a:r>
              <a:rPr lang="lv-LV" sz="1800" baseline="0" dirty="0" err="1" smtClean="0"/>
              <a:t>may</a:t>
            </a:r>
            <a:r>
              <a:rPr lang="lv-LV" sz="1800" baseline="0" dirty="0" smtClean="0"/>
              <a:t> </a:t>
            </a:r>
            <a:r>
              <a:rPr lang="lv-LV" sz="1800" baseline="0" dirty="0" err="1" smtClean="0"/>
              <a:t>be</a:t>
            </a:r>
            <a:r>
              <a:rPr lang="lv-LV" sz="1800" baseline="0" dirty="0" smtClean="0"/>
              <a:t> less </a:t>
            </a:r>
            <a:r>
              <a:rPr lang="lv-LV" sz="1800" baseline="0" dirty="0" err="1" smtClean="0"/>
              <a:t>effective</a:t>
            </a:r>
            <a:r>
              <a:rPr lang="lv-LV" sz="1800" baseline="0" dirty="0" smtClean="0"/>
              <a:t> </a:t>
            </a:r>
            <a:r>
              <a:rPr lang="lv-LV" sz="1800" baseline="0" dirty="0" err="1" smtClean="0"/>
              <a:t>in</a:t>
            </a:r>
            <a:r>
              <a:rPr lang="lv-LV" sz="1800" baseline="0" dirty="0" smtClean="0"/>
              <a:t> </a:t>
            </a:r>
            <a:r>
              <a:rPr lang="lv-LV" sz="1800" baseline="0" dirty="0" err="1" smtClean="0"/>
              <a:t>doing</a:t>
            </a:r>
            <a:r>
              <a:rPr lang="lv-LV" sz="1800" baseline="0" dirty="0" smtClean="0"/>
              <a:t> ICT </a:t>
            </a:r>
            <a:r>
              <a:rPr lang="lv-LV" sz="1800" baseline="0" dirty="0" err="1" smtClean="0"/>
              <a:t>tasks</a:t>
            </a:r>
            <a:endParaRPr lang="lv-LV" sz="1800" baseline="0" dirty="0" smtClean="0"/>
          </a:p>
          <a:p>
            <a:pPr marL="228600" indent="-228600">
              <a:buAutoNum type="arabicPeriod"/>
            </a:pPr>
            <a:r>
              <a:rPr lang="lv-LV" sz="1800" baseline="0" dirty="0" err="1" smtClean="0"/>
              <a:t>Spending</a:t>
            </a:r>
            <a:r>
              <a:rPr lang="lv-LV" sz="1800" baseline="0" dirty="0" smtClean="0"/>
              <a:t> </a:t>
            </a:r>
            <a:r>
              <a:rPr lang="lv-LV" sz="1800" baseline="0" dirty="0" err="1" smtClean="0"/>
              <a:t>too</a:t>
            </a:r>
            <a:r>
              <a:rPr lang="lv-LV" sz="1800" baseline="0" dirty="0" smtClean="0"/>
              <a:t> </a:t>
            </a:r>
            <a:r>
              <a:rPr lang="lv-LV" sz="1800" baseline="0" dirty="0" err="1" smtClean="0"/>
              <a:t>much</a:t>
            </a:r>
            <a:r>
              <a:rPr lang="lv-LV" sz="1800" baseline="0" dirty="0" smtClean="0"/>
              <a:t> </a:t>
            </a:r>
            <a:r>
              <a:rPr lang="lv-LV" sz="1800" baseline="0" dirty="0" err="1" smtClean="0"/>
              <a:t>time</a:t>
            </a:r>
            <a:r>
              <a:rPr lang="lv-LV" sz="1800" baseline="0" dirty="0" smtClean="0"/>
              <a:t> </a:t>
            </a:r>
            <a:r>
              <a:rPr lang="lv-LV" sz="1800" baseline="0" dirty="0" err="1" smtClean="0"/>
              <a:t>on</a:t>
            </a:r>
            <a:r>
              <a:rPr lang="lv-LV" sz="1800" baseline="0" dirty="0" smtClean="0"/>
              <a:t> </a:t>
            </a:r>
            <a:r>
              <a:rPr lang="lv-LV" sz="1800" baseline="0" dirty="0" err="1" smtClean="0"/>
              <a:t>computer</a:t>
            </a:r>
            <a:r>
              <a:rPr lang="lv-LV" sz="1800" baseline="0" dirty="0" smtClean="0"/>
              <a:t> </a:t>
            </a:r>
            <a:r>
              <a:rPr lang="lv-LV" sz="1800" baseline="0" dirty="0" err="1" smtClean="0"/>
              <a:t>tasks</a:t>
            </a:r>
            <a:r>
              <a:rPr lang="lv-LV" sz="1800" baseline="0" dirty="0" smtClean="0"/>
              <a:t> </a:t>
            </a:r>
            <a:r>
              <a:rPr lang="lv-LV" sz="1800" baseline="0" dirty="0" err="1" smtClean="0"/>
              <a:t>could</a:t>
            </a:r>
            <a:r>
              <a:rPr lang="lv-LV" sz="1800" baseline="0" dirty="0" smtClean="0"/>
              <a:t> </a:t>
            </a:r>
            <a:r>
              <a:rPr lang="lv-LV" sz="1800" baseline="0" dirty="0" err="1" smtClean="0"/>
              <a:t>be</a:t>
            </a:r>
            <a:r>
              <a:rPr lang="lv-LV" sz="1800" baseline="0" dirty="0" smtClean="0"/>
              <a:t> a </a:t>
            </a:r>
            <a:r>
              <a:rPr lang="lv-LV" sz="1800" baseline="0" dirty="0" err="1" smtClean="0"/>
              <a:t>distraction</a:t>
            </a:r>
            <a:r>
              <a:rPr lang="lv-LV" sz="1800" baseline="0" dirty="0" smtClean="0"/>
              <a:t> </a:t>
            </a:r>
            <a:r>
              <a:rPr lang="lv-LV" sz="1800" baseline="0" dirty="0" err="1" smtClean="0"/>
              <a:t>from</a:t>
            </a:r>
            <a:r>
              <a:rPr lang="lv-LV" sz="1800" baseline="0" dirty="0" smtClean="0"/>
              <a:t> </a:t>
            </a:r>
            <a:r>
              <a:rPr lang="lv-LV" sz="1800" baseline="0" dirty="0" err="1" smtClean="0"/>
              <a:t>learning</a:t>
            </a:r>
            <a:r>
              <a:rPr lang="lv-LV" sz="1800" baseline="0" dirty="0" smtClean="0"/>
              <a:t>. </a:t>
            </a:r>
          </a:p>
          <a:p>
            <a:pPr marL="228600" indent="-228600">
              <a:buAutoNum type="arabicPeriod"/>
            </a:pPr>
            <a:endParaRPr lang="lv-LV" sz="1800" baseline="0" dirty="0" smtClean="0"/>
          </a:p>
          <a:p>
            <a:pPr marL="0" indent="0">
              <a:buNone/>
            </a:pPr>
            <a:r>
              <a:rPr lang="lv-LV" sz="1800" baseline="0" dirty="0" err="1" smtClean="0"/>
              <a:t>For</a:t>
            </a:r>
            <a:r>
              <a:rPr lang="lv-LV" sz="1800" baseline="0" dirty="0" smtClean="0"/>
              <a:t> </a:t>
            </a:r>
            <a:r>
              <a:rPr lang="lv-LV" sz="1800" baseline="0" dirty="0" err="1" smtClean="0"/>
              <a:t>details</a:t>
            </a:r>
            <a:r>
              <a:rPr lang="lv-LV" sz="1800" baseline="0" dirty="0" smtClean="0"/>
              <a:t> </a:t>
            </a:r>
            <a:r>
              <a:rPr lang="lv-LV" sz="1800" baseline="0" dirty="0" err="1" smtClean="0"/>
              <a:t>see</a:t>
            </a:r>
            <a:r>
              <a:rPr lang="lv-LV" sz="1800" baseline="0" dirty="0" smtClean="0"/>
              <a:t>: OECD (2005). </a:t>
            </a:r>
            <a:r>
              <a:rPr lang="lv-LV" sz="1800" baseline="0" dirty="0" err="1" smtClean="0"/>
              <a:t>Are</a:t>
            </a:r>
            <a:r>
              <a:rPr lang="lv-LV" sz="1800" baseline="0" dirty="0" smtClean="0"/>
              <a:t> Students </a:t>
            </a:r>
            <a:r>
              <a:rPr lang="lv-LV" sz="1800" baseline="0" dirty="0" err="1" smtClean="0"/>
              <a:t>Ready</a:t>
            </a:r>
            <a:r>
              <a:rPr lang="lv-LV" sz="1800" baseline="0" dirty="0" smtClean="0"/>
              <a:t> </a:t>
            </a:r>
            <a:r>
              <a:rPr lang="lv-LV" sz="1800" baseline="0" dirty="0" err="1" smtClean="0"/>
              <a:t>for</a:t>
            </a:r>
            <a:r>
              <a:rPr lang="lv-LV" sz="1800" baseline="0" dirty="0" smtClean="0"/>
              <a:t> a </a:t>
            </a:r>
            <a:r>
              <a:rPr lang="lv-LV" sz="1800" baseline="0" dirty="0" err="1" smtClean="0"/>
              <a:t>Technology-Rich</a:t>
            </a:r>
            <a:r>
              <a:rPr lang="lv-LV" sz="1800" baseline="0" dirty="0" smtClean="0"/>
              <a:t> </a:t>
            </a:r>
            <a:r>
              <a:rPr lang="lv-LV" sz="1800" baseline="0" dirty="0" err="1" smtClean="0"/>
              <a:t>World</a:t>
            </a:r>
            <a:r>
              <a:rPr lang="lv-LV" sz="1800" baseline="0" dirty="0" smtClean="0"/>
              <a:t>? </a:t>
            </a:r>
            <a:r>
              <a:rPr lang="lv-LV" sz="1800" baseline="0" dirty="0" err="1" smtClean="0"/>
              <a:t>What</a:t>
            </a:r>
            <a:r>
              <a:rPr lang="lv-LV" sz="1800" baseline="0" dirty="0" smtClean="0"/>
              <a:t> PISA </a:t>
            </a:r>
            <a:r>
              <a:rPr lang="lv-LV" sz="1800" baseline="0" dirty="0" err="1" smtClean="0"/>
              <a:t>studies</a:t>
            </a:r>
            <a:r>
              <a:rPr lang="lv-LV" sz="1800" baseline="0" dirty="0" smtClean="0"/>
              <a:t> </a:t>
            </a:r>
            <a:r>
              <a:rPr lang="lv-LV" sz="1800" baseline="0" dirty="0" err="1" smtClean="0"/>
              <a:t>tell</a:t>
            </a:r>
            <a:r>
              <a:rPr lang="lv-LV" sz="1800" baseline="0" dirty="0" smtClean="0"/>
              <a:t> </a:t>
            </a:r>
            <a:r>
              <a:rPr lang="lv-LV" sz="1800" baseline="0" dirty="0" err="1" smtClean="0"/>
              <a:t>us</a:t>
            </a:r>
            <a:r>
              <a:rPr lang="lv-LV" sz="1800" baseline="0" dirty="0" smtClean="0"/>
              <a:t>. </a:t>
            </a:r>
            <a:r>
              <a:rPr lang="lv-LV" sz="1800" baseline="0" dirty="0" err="1" smtClean="0"/>
              <a:t>France</a:t>
            </a:r>
            <a:r>
              <a:rPr lang="lv-LV" sz="1800" baseline="0" dirty="0" smtClean="0"/>
              <a:t>, Paris, OECD </a:t>
            </a:r>
            <a:r>
              <a:rPr lang="lv-LV" sz="1800" baseline="0" dirty="0" err="1" smtClean="0"/>
              <a:t>Publications</a:t>
            </a:r>
            <a:r>
              <a:rPr lang="lv-LV" sz="1800" baseline="0" dirty="0" smtClean="0"/>
              <a:t>, ISBN 92-64-03608-3, 138 </a:t>
            </a:r>
            <a:r>
              <a:rPr lang="lv-LV" sz="1800" baseline="0" dirty="0" err="1" smtClean="0"/>
              <a:t>pp</a:t>
            </a:r>
            <a:r>
              <a:rPr lang="lv-LV" sz="1800" baseline="0" dirty="0" smtClean="0"/>
              <a:t>.</a:t>
            </a:r>
            <a:endParaRPr lang="lv-LV" sz="1800" dirty="0"/>
          </a:p>
        </p:txBody>
      </p:sp>
      <p:sp>
        <p:nvSpPr>
          <p:cNvPr id="4" name="Slaida numura vietturis 3"/>
          <p:cNvSpPr>
            <a:spLocks noGrp="1"/>
          </p:cNvSpPr>
          <p:nvPr>
            <p:ph type="sldNum" sz="quarter" idx="10"/>
          </p:nvPr>
        </p:nvSpPr>
        <p:spPr/>
        <p:txBody>
          <a:bodyPr/>
          <a:lstStyle/>
          <a:p>
            <a:fld id="{5584A271-5D7D-4F2B-8A40-C67E5C4B190B}" type="slidenum">
              <a:rPr lang="lv-LV" smtClean="0"/>
              <a:pPr/>
              <a:t>6</a:t>
            </a:fld>
            <a:endParaRPr lang="lv-LV"/>
          </a:p>
        </p:txBody>
      </p:sp>
    </p:spTree>
    <p:extLst>
      <p:ext uri="{BB962C8B-B14F-4D97-AF65-F5344CB8AC3E}">
        <p14:creationId xmlns:p14="http://schemas.microsoft.com/office/powerpoint/2010/main" val="356849944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lv-LV" sz="1800" dirty="0" smtClean="0"/>
              <a:t>More frequent use of computers at home  is related with higher achievement in OECD PISA.</a:t>
            </a:r>
          </a:p>
          <a:p>
            <a:endParaRPr lang="lv-LV" sz="1800" dirty="0" smtClean="0"/>
          </a:p>
          <a:p>
            <a:r>
              <a:rPr lang="lv-LV" sz="1800" dirty="0" smtClean="0"/>
              <a:t>In the case of  Mathematics it was true for all participating countries.</a:t>
            </a:r>
          </a:p>
          <a:p>
            <a:endParaRPr lang="lv-LV" sz="1800" dirty="0" smtClean="0"/>
          </a:p>
          <a:p>
            <a:r>
              <a:rPr lang="lv-LV" sz="1800" b="1" dirty="0" smtClean="0"/>
              <a:t>BUT –</a:t>
            </a:r>
          </a:p>
          <a:p>
            <a:endParaRPr lang="lv-LV" sz="1800" dirty="0" smtClean="0"/>
          </a:p>
          <a:p>
            <a:r>
              <a:rPr lang="lv-LV" sz="1800" dirty="0" smtClean="0"/>
              <a:t>More frequent use of computers at school  had opposite effect  in several countries.</a:t>
            </a:r>
            <a:endParaRPr lang="lv-LV" sz="1800" dirty="0"/>
          </a:p>
        </p:txBody>
      </p:sp>
      <p:sp>
        <p:nvSpPr>
          <p:cNvPr id="4" name="Slide Number Placeholder 3"/>
          <p:cNvSpPr>
            <a:spLocks noGrp="1"/>
          </p:cNvSpPr>
          <p:nvPr>
            <p:ph type="sldNum" sz="quarter" idx="10"/>
          </p:nvPr>
        </p:nvSpPr>
        <p:spPr/>
        <p:txBody>
          <a:bodyPr/>
          <a:lstStyle/>
          <a:p>
            <a:fld id="{5584A271-5D7D-4F2B-8A40-C67E5C4B190B}" type="slidenum">
              <a:rPr lang="lv-LV" smtClean="0"/>
              <a:pPr/>
              <a:t>7</a:t>
            </a:fld>
            <a:endParaRPr lang="lv-LV"/>
          </a:p>
        </p:txBody>
      </p:sp>
    </p:spTree>
    <p:extLst>
      <p:ext uri="{BB962C8B-B14F-4D97-AF65-F5344CB8AC3E}">
        <p14:creationId xmlns:p14="http://schemas.microsoft.com/office/powerpoint/2010/main" val="296438542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ida attēla vietturis 1"/>
          <p:cNvSpPr>
            <a:spLocks noGrp="1" noRot="1" noChangeAspect="1"/>
          </p:cNvSpPr>
          <p:nvPr>
            <p:ph type="sldImg"/>
          </p:nvPr>
        </p:nvSpPr>
        <p:spPr>
          <a:xfrm>
            <a:off x="901700" y="273050"/>
            <a:ext cx="4959350" cy="3721100"/>
          </a:xfrm>
        </p:spPr>
      </p:sp>
      <p:sp>
        <p:nvSpPr>
          <p:cNvPr id="3" name="Piezīmju vietturis 2"/>
          <p:cNvSpPr>
            <a:spLocks noGrp="1"/>
          </p:cNvSpPr>
          <p:nvPr>
            <p:ph type="body" idx="1"/>
          </p:nvPr>
        </p:nvSpPr>
        <p:spPr>
          <a:xfrm>
            <a:off x="686603" y="4259778"/>
            <a:ext cx="5438140" cy="4466987"/>
          </a:xfrm>
        </p:spPr>
        <p:txBody>
          <a:bodyPr/>
          <a:lstStyle/>
          <a:p>
            <a:r>
              <a:rPr lang="lv-LV" sz="1800" dirty="0" err="1"/>
              <a:t>This</a:t>
            </a:r>
            <a:r>
              <a:rPr lang="lv-LV" sz="1800" dirty="0"/>
              <a:t> bar </a:t>
            </a:r>
            <a:r>
              <a:rPr lang="lv-LV" sz="1800" dirty="0" err="1"/>
              <a:t>chart</a:t>
            </a:r>
            <a:r>
              <a:rPr lang="lv-LV" sz="1800" dirty="0"/>
              <a:t> </a:t>
            </a:r>
            <a:r>
              <a:rPr lang="lv-LV" sz="1800" dirty="0" err="1"/>
              <a:t>shows</a:t>
            </a:r>
            <a:r>
              <a:rPr lang="lv-LV" sz="1800" dirty="0"/>
              <a:t> </a:t>
            </a:r>
            <a:r>
              <a:rPr lang="lv-LV" sz="1800" dirty="0" err="1"/>
              <a:t>how</a:t>
            </a:r>
            <a:r>
              <a:rPr lang="lv-LV" sz="1800" dirty="0"/>
              <a:t> </a:t>
            </a:r>
            <a:r>
              <a:rPr lang="lv-LV" sz="1800" dirty="0" err="1"/>
              <a:t>frequency</a:t>
            </a:r>
            <a:r>
              <a:rPr lang="lv-LV" sz="1800" dirty="0"/>
              <a:t> </a:t>
            </a:r>
            <a:r>
              <a:rPr lang="lv-LV" sz="1800" dirty="0" err="1"/>
              <a:t>of</a:t>
            </a:r>
            <a:r>
              <a:rPr lang="lv-LV" sz="1800" dirty="0"/>
              <a:t>  ICT </a:t>
            </a:r>
            <a:r>
              <a:rPr lang="lv-LV" sz="1800" dirty="0" err="1"/>
              <a:t>use</a:t>
            </a:r>
            <a:r>
              <a:rPr lang="lv-LV" sz="1800" dirty="0"/>
              <a:t> </a:t>
            </a:r>
            <a:r>
              <a:rPr lang="lv-LV" sz="1800" dirty="0" err="1"/>
              <a:t>for</a:t>
            </a:r>
            <a:r>
              <a:rPr lang="lv-LV" sz="1800" dirty="0"/>
              <a:t> </a:t>
            </a:r>
            <a:r>
              <a:rPr lang="lv-LV" sz="1800" dirty="0" err="1"/>
              <a:t>programming</a:t>
            </a:r>
            <a:r>
              <a:rPr lang="lv-LV" sz="1800" dirty="0"/>
              <a:t> </a:t>
            </a:r>
            <a:r>
              <a:rPr lang="lv-LV" sz="1800" dirty="0" err="1"/>
              <a:t>tasks</a:t>
            </a:r>
            <a:r>
              <a:rPr lang="lv-LV" sz="1800" dirty="0"/>
              <a:t> </a:t>
            </a:r>
            <a:r>
              <a:rPr lang="lv-LV" sz="1800" dirty="0" err="1"/>
              <a:t>is</a:t>
            </a:r>
            <a:r>
              <a:rPr lang="lv-LV" sz="1800" dirty="0"/>
              <a:t> </a:t>
            </a:r>
            <a:r>
              <a:rPr lang="lv-LV" sz="1800" dirty="0" err="1"/>
              <a:t>related</a:t>
            </a:r>
            <a:r>
              <a:rPr lang="lv-LV" sz="1800" dirty="0"/>
              <a:t> </a:t>
            </a:r>
            <a:r>
              <a:rPr lang="lv-LV" sz="1800" dirty="0" err="1"/>
              <a:t>with</a:t>
            </a:r>
            <a:r>
              <a:rPr lang="lv-LV" sz="1800" dirty="0"/>
              <a:t> </a:t>
            </a:r>
            <a:r>
              <a:rPr lang="lv-LV" sz="1800" dirty="0" err="1"/>
              <a:t>achievement</a:t>
            </a:r>
            <a:r>
              <a:rPr lang="lv-LV" sz="1800" dirty="0"/>
              <a:t> </a:t>
            </a:r>
            <a:r>
              <a:rPr lang="lv-LV" sz="1800" dirty="0" err="1"/>
              <a:t>in</a:t>
            </a:r>
            <a:r>
              <a:rPr lang="lv-LV" sz="1800" dirty="0"/>
              <a:t> </a:t>
            </a:r>
            <a:r>
              <a:rPr lang="lv-LV" sz="1800" dirty="0" err="1"/>
              <a:t>reading</a:t>
            </a:r>
            <a:r>
              <a:rPr lang="lv-LV" sz="1800" dirty="0"/>
              <a:t> (R), </a:t>
            </a:r>
            <a:r>
              <a:rPr lang="lv-LV" sz="1800" dirty="0" err="1"/>
              <a:t>mathematics</a:t>
            </a:r>
            <a:r>
              <a:rPr lang="lv-LV" sz="1800" dirty="0"/>
              <a:t> (M), </a:t>
            </a:r>
            <a:r>
              <a:rPr lang="lv-LV" sz="1800" dirty="0" err="1"/>
              <a:t>Science</a:t>
            </a:r>
            <a:r>
              <a:rPr lang="lv-LV" sz="1800" dirty="0"/>
              <a:t> (S) </a:t>
            </a:r>
            <a:r>
              <a:rPr lang="lv-LV" sz="1800" dirty="0" err="1"/>
              <a:t>during</a:t>
            </a:r>
            <a:r>
              <a:rPr lang="lv-LV" sz="1800" dirty="0"/>
              <a:t> </a:t>
            </a:r>
            <a:r>
              <a:rPr lang="lv-LV" sz="1800" dirty="0" err="1"/>
              <a:t>three</a:t>
            </a:r>
            <a:r>
              <a:rPr lang="lv-LV" sz="1800" dirty="0"/>
              <a:t> </a:t>
            </a:r>
            <a:r>
              <a:rPr lang="lv-LV" sz="1800" dirty="0" err="1"/>
              <a:t>cycles</a:t>
            </a:r>
            <a:r>
              <a:rPr lang="lv-LV" sz="1800" dirty="0"/>
              <a:t> </a:t>
            </a:r>
            <a:r>
              <a:rPr lang="lv-LV" sz="1800" dirty="0" err="1"/>
              <a:t>of</a:t>
            </a:r>
            <a:r>
              <a:rPr lang="lv-LV" sz="1800" dirty="0"/>
              <a:t> PISA (2000, 2003, 2006). </a:t>
            </a:r>
            <a:r>
              <a:rPr lang="lv-LV" sz="1800" dirty="0" err="1"/>
              <a:t>We</a:t>
            </a:r>
            <a:r>
              <a:rPr lang="lv-LV" sz="1800" dirty="0"/>
              <a:t> </a:t>
            </a:r>
            <a:r>
              <a:rPr lang="lv-LV" sz="1800" dirty="0" err="1"/>
              <a:t>can</a:t>
            </a:r>
            <a:r>
              <a:rPr lang="lv-LV" sz="1800" dirty="0"/>
              <a:t> </a:t>
            </a:r>
            <a:r>
              <a:rPr lang="lv-LV" sz="1800" dirty="0" err="1"/>
              <a:t>see</a:t>
            </a:r>
            <a:r>
              <a:rPr lang="lv-LV" sz="1800" dirty="0"/>
              <a:t> </a:t>
            </a:r>
            <a:r>
              <a:rPr lang="lv-LV" sz="1800" dirty="0" err="1"/>
              <a:t>clearly</a:t>
            </a:r>
            <a:r>
              <a:rPr lang="lv-LV" sz="1800" dirty="0"/>
              <a:t>, </a:t>
            </a:r>
            <a:r>
              <a:rPr lang="lv-LV" sz="1800" dirty="0" err="1"/>
              <a:t>that</a:t>
            </a:r>
            <a:r>
              <a:rPr lang="lv-LV" sz="1800" dirty="0"/>
              <a:t> less </a:t>
            </a:r>
            <a:r>
              <a:rPr lang="lv-LV" sz="1800" dirty="0" err="1"/>
              <a:t>frequent</a:t>
            </a:r>
            <a:r>
              <a:rPr lang="lv-LV" sz="1800" dirty="0"/>
              <a:t> </a:t>
            </a:r>
            <a:r>
              <a:rPr lang="lv-LV" sz="1800" dirty="0" err="1"/>
              <a:t>use</a:t>
            </a:r>
            <a:r>
              <a:rPr lang="lv-LV" sz="1800" dirty="0"/>
              <a:t> </a:t>
            </a:r>
            <a:r>
              <a:rPr lang="lv-LV" sz="1800" dirty="0" err="1"/>
              <a:t>of</a:t>
            </a:r>
            <a:r>
              <a:rPr lang="lv-LV" sz="1800" dirty="0"/>
              <a:t> ICT </a:t>
            </a:r>
            <a:r>
              <a:rPr lang="lv-LV" sz="1800" dirty="0" err="1"/>
              <a:t>for</a:t>
            </a:r>
            <a:r>
              <a:rPr lang="lv-LV" sz="1800" dirty="0"/>
              <a:t> </a:t>
            </a:r>
            <a:r>
              <a:rPr lang="lv-LV" sz="1800" dirty="0" err="1"/>
              <a:t>programming</a:t>
            </a:r>
            <a:r>
              <a:rPr lang="lv-LV" sz="1800" dirty="0"/>
              <a:t> </a:t>
            </a:r>
            <a:r>
              <a:rPr lang="lv-LV" sz="1800" dirty="0" err="1"/>
              <a:t>activities</a:t>
            </a:r>
            <a:r>
              <a:rPr lang="lv-LV" sz="1800" dirty="0"/>
              <a:t> </a:t>
            </a:r>
            <a:r>
              <a:rPr lang="lv-LV" sz="1800" dirty="0" err="1"/>
              <a:t>is</a:t>
            </a:r>
            <a:r>
              <a:rPr lang="lv-LV" sz="1800" dirty="0"/>
              <a:t> </a:t>
            </a:r>
            <a:r>
              <a:rPr lang="lv-LV" sz="1800" dirty="0" err="1"/>
              <a:t>related</a:t>
            </a:r>
            <a:r>
              <a:rPr lang="lv-LV" sz="1800" dirty="0"/>
              <a:t> </a:t>
            </a:r>
            <a:r>
              <a:rPr lang="lv-LV" sz="1800" dirty="0" err="1"/>
              <a:t>with</a:t>
            </a:r>
            <a:r>
              <a:rPr lang="lv-LV" sz="1800" dirty="0"/>
              <a:t> </a:t>
            </a:r>
            <a:r>
              <a:rPr lang="lv-LV" sz="1800" dirty="0" err="1"/>
              <a:t>higher</a:t>
            </a:r>
            <a:r>
              <a:rPr lang="lv-LV" sz="1800" dirty="0"/>
              <a:t> </a:t>
            </a:r>
            <a:r>
              <a:rPr lang="lv-LV" sz="1800" dirty="0" err="1"/>
              <a:t>achievement</a:t>
            </a:r>
            <a:r>
              <a:rPr lang="lv-LV" sz="1800" dirty="0"/>
              <a:t> </a:t>
            </a:r>
            <a:r>
              <a:rPr lang="lv-LV" sz="1800" dirty="0" err="1"/>
              <a:t>in</a:t>
            </a:r>
            <a:r>
              <a:rPr lang="lv-LV" sz="1800" dirty="0"/>
              <a:t> PISA tests. </a:t>
            </a:r>
            <a:endParaRPr lang="lv-LV" sz="1800" dirty="0" smtClean="0"/>
          </a:p>
          <a:p>
            <a:endParaRPr lang="lv-LV" sz="1800" dirty="0" smtClean="0"/>
          </a:p>
          <a:p>
            <a:endParaRPr lang="lv-LV" sz="1800" dirty="0" smtClean="0"/>
          </a:p>
          <a:p>
            <a:r>
              <a:rPr lang="lv-LV" sz="1800" dirty="0" smtClean="0"/>
              <a:t>Next three slides are about OECD PISA ICT indices, developed from the ICT module of student questionnaire.</a:t>
            </a:r>
            <a:endParaRPr lang="lv-LV" sz="1800" b="1" dirty="0" smtClean="0">
              <a:latin typeface="Courier New" pitchFamily="49" charset="0"/>
              <a:cs typeface="Courier New" pitchFamily="49" charset="0"/>
            </a:endParaRPr>
          </a:p>
        </p:txBody>
      </p:sp>
      <p:sp>
        <p:nvSpPr>
          <p:cNvPr id="4" name="Slaida numura vietturis 3"/>
          <p:cNvSpPr>
            <a:spLocks noGrp="1"/>
          </p:cNvSpPr>
          <p:nvPr>
            <p:ph type="sldNum" sz="quarter" idx="10"/>
          </p:nvPr>
        </p:nvSpPr>
        <p:spPr/>
        <p:txBody>
          <a:bodyPr/>
          <a:lstStyle/>
          <a:p>
            <a:fld id="{5584A271-5D7D-4F2B-8A40-C67E5C4B190B}" type="slidenum">
              <a:rPr lang="lv-LV" smtClean="0"/>
              <a:pPr/>
              <a:t>8</a:t>
            </a:fld>
            <a:endParaRPr lang="lv-LV"/>
          </a:p>
        </p:txBody>
      </p:sp>
    </p:spTree>
    <p:extLst>
      <p:ext uri="{BB962C8B-B14F-4D97-AF65-F5344CB8AC3E}">
        <p14:creationId xmlns:p14="http://schemas.microsoft.com/office/powerpoint/2010/main" val="399778399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lv-LV" sz="1400" dirty="0" smtClean="0"/>
              <a:t>On the next slide I will show the structure of USESCH  (use of the ICT at school) index</a:t>
            </a:r>
            <a:endParaRPr lang="lv-LV" sz="1400" dirty="0"/>
          </a:p>
        </p:txBody>
      </p:sp>
      <p:sp>
        <p:nvSpPr>
          <p:cNvPr id="4" name="Slide Number Placeholder 3"/>
          <p:cNvSpPr>
            <a:spLocks noGrp="1"/>
          </p:cNvSpPr>
          <p:nvPr>
            <p:ph type="sldNum" sz="quarter" idx="10"/>
          </p:nvPr>
        </p:nvSpPr>
        <p:spPr/>
        <p:txBody>
          <a:bodyPr/>
          <a:lstStyle/>
          <a:p>
            <a:fld id="{5584A271-5D7D-4F2B-8A40-C67E5C4B190B}" type="slidenum">
              <a:rPr lang="lv-LV" smtClean="0"/>
              <a:pPr/>
              <a:t>9</a:t>
            </a:fld>
            <a:endParaRPr lang="lv-LV"/>
          </a:p>
        </p:txBody>
      </p:sp>
    </p:spTree>
    <p:extLst>
      <p:ext uri="{BB962C8B-B14F-4D97-AF65-F5344CB8AC3E}">
        <p14:creationId xmlns:p14="http://schemas.microsoft.com/office/powerpoint/2010/main" val="363128029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Virsraksta slaids">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1"/>
            <a:ext cx="7772400" cy="4267200"/>
          </a:xfrm>
        </p:spPr>
        <p:txBody>
          <a:bodyPr anchor="b">
            <a:noAutofit/>
          </a:bodyPr>
          <a:lstStyle>
            <a:lvl1pPr>
              <a:lnSpc>
                <a:spcPct val="100000"/>
              </a:lnSpc>
              <a:defRPr sz="8000"/>
            </a:lvl1pPr>
          </a:lstStyle>
          <a:p>
            <a:r>
              <a:rPr lang="lv-LV" smtClean="0"/>
              <a:t>Rediģēt šablona virsraksta stilu</a:t>
            </a:r>
            <a:endParaRPr lang="en-US" dirty="0"/>
          </a:p>
        </p:txBody>
      </p:sp>
      <p:sp>
        <p:nvSpPr>
          <p:cNvPr id="3" name="Subtitle 2"/>
          <p:cNvSpPr>
            <a:spLocks noGrp="1"/>
          </p:cNvSpPr>
          <p:nvPr>
            <p:ph type="subTitle" idx="1"/>
          </p:nvPr>
        </p:nvSpPr>
        <p:spPr>
          <a:xfrm>
            <a:off x="1371600" y="4953000"/>
            <a:ext cx="64008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lv-LV" smtClean="0"/>
              <a:t>Rediģēt šablona apakšvirsraksta stilu</a:t>
            </a:r>
            <a:endParaRPr lang="en-US" dirty="0"/>
          </a:p>
        </p:txBody>
      </p:sp>
      <p:sp>
        <p:nvSpPr>
          <p:cNvPr id="7" name="Date Placeholder 6"/>
          <p:cNvSpPr>
            <a:spLocks noGrp="1"/>
          </p:cNvSpPr>
          <p:nvPr>
            <p:ph type="dt" sz="half" idx="10"/>
          </p:nvPr>
        </p:nvSpPr>
        <p:spPr/>
        <p:txBody>
          <a:bodyPr/>
          <a:lstStyle/>
          <a:p>
            <a:fld id="{5466356F-5561-4C1B-9808-9E18B84FCA98}" type="datetimeFigureOut">
              <a:rPr lang="lv-LV" smtClean="0"/>
              <a:pPr/>
              <a:t>11.05.2017.</a:t>
            </a:fld>
            <a:endParaRPr lang="lv-LV"/>
          </a:p>
        </p:txBody>
      </p:sp>
      <p:sp>
        <p:nvSpPr>
          <p:cNvPr id="8" name="Slide Number Placeholder 7"/>
          <p:cNvSpPr>
            <a:spLocks noGrp="1"/>
          </p:cNvSpPr>
          <p:nvPr>
            <p:ph type="sldNum" sz="quarter" idx="11"/>
          </p:nvPr>
        </p:nvSpPr>
        <p:spPr/>
        <p:txBody>
          <a:bodyPr/>
          <a:lstStyle/>
          <a:p>
            <a:fld id="{0BEBE93C-ED6E-4822-8523-646B25D99EB7}" type="slidenum">
              <a:rPr lang="lv-LV" smtClean="0"/>
              <a:pPr/>
              <a:t>‹#›</a:t>
            </a:fld>
            <a:endParaRPr lang="lv-LV"/>
          </a:p>
        </p:txBody>
      </p:sp>
      <p:sp>
        <p:nvSpPr>
          <p:cNvPr id="9" name="Footer Placeholder 8"/>
          <p:cNvSpPr>
            <a:spLocks noGrp="1"/>
          </p:cNvSpPr>
          <p:nvPr>
            <p:ph type="ftr" sz="quarter" idx="12"/>
          </p:nvPr>
        </p:nvSpPr>
        <p:spPr/>
        <p:txBody>
          <a:bodyPr/>
          <a:lstStyle/>
          <a:p>
            <a:endParaRPr lang="lv-LV"/>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Virsraksts un vertikāls teks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Rediģēt šablona virsraksta stilu</a:t>
            </a:r>
            <a:endParaRPr lang="en-US" dirty="0"/>
          </a:p>
        </p:txBody>
      </p:sp>
      <p:sp>
        <p:nvSpPr>
          <p:cNvPr id="3" name="Vertical Text Placeholder 2"/>
          <p:cNvSpPr>
            <a:spLocks noGrp="1"/>
          </p:cNvSpPr>
          <p:nvPr>
            <p:ph type="body" orient="vert" idx="1"/>
          </p:nvPr>
        </p:nvSpPr>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a:p>
        </p:txBody>
      </p:sp>
      <p:sp>
        <p:nvSpPr>
          <p:cNvPr id="4" name="Date Placeholder 3"/>
          <p:cNvSpPr>
            <a:spLocks noGrp="1"/>
          </p:cNvSpPr>
          <p:nvPr>
            <p:ph type="dt" sz="half" idx="10"/>
          </p:nvPr>
        </p:nvSpPr>
        <p:spPr/>
        <p:txBody>
          <a:bodyPr/>
          <a:lstStyle/>
          <a:p>
            <a:fld id="{5466356F-5561-4C1B-9808-9E18B84FCA98}" type="datetimeFigureOut">
              <a:rPr lang="lv-LV" smtClean="0"/>
              <a:pPr/>
              <a:t>11.05.2017.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BEBE93C-ED6E-4822-8523-646B25D99EB7}" type="slidenum">
              <a:rPr lang="lv-LV" smtClean="0"/>
              <a:pPr/>
              <a:t>‹#›</a:t>
            </a:fld>
            <a:endParaRPr lang="lv-LV"/>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āls virsraksts un teksts">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lv-LV" smtClean="0"/>
              <a:t>Rediģēt šablona virsraksta stilu</a:t>
            </a:r>
            <a:endParaRPr lang="en-US" dirty="0"/>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a:p>
        </p:txBody>
      </p:sp>
      <p:sp>
        <p:nvSpPr>
          <p:cNvPr id="4" name="Date Placeholder 3"/>
          <p:cNvSpPr>
            <a:spLocks noGrp="1"/>
          </p:cNvSpPr>
          <p:nvPr>
            <p:ph type="dt" sz="half" idx="10"/>
          </p:nvPr>
        </p:nvSpPr>
        <p:spPr/>
        <p:txBody>
          <a:bodyPr/>
          <a:lstStyle/>
          <a:p>
            <a:fld id="{5466356F-5561-4C1B-9808-9E18B84FCA98}" type="datetimeFigureOut">
              <a:rPr lang="lv-LV" smtClean="0"/>
              <a:pPr/>
              <a:t>11.05.2017.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BEBE93C-ED6E-4822-8523-646B25D99EB7}" type="slidenum">
              <a:rPr lang="lv-LV" smtClean="0"/>
              <a:pPr/>
              <a:t>‹#›</a:t>
            </a:fld>
            <a:endParaRPr lang="lv-LV"/>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Virsraksts un satur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Rediģēt šablona virsraksta stilu</a:t>
            </a:r>
            <a:endParaRPr lang="en-US" dirty="0"/>
          </a:p>
        </p:txBody>
      </p:sp>
      <p:sp>
        <p:nvSpPr>
          <p:cNvPr id="3" name="Content Placeholder 2"/>
          <p:cNvSpPr>
            <a:spLocks noGrp="1"/>
          </p:cNvSpPr>
          <p:nvPr>
            <p:ph idx="1"/>
          </p:nvPr>
        </p:nvSpPr>
        <p:spPr/>
        <p:txBody>
          <a:bodyPr/>
          <a:lstStyle>
            <a:lvl5pPr>
              <a:defRPr/>
            </a:lvl5pPr>
            <a:lvl6pPr>
              <a:defRPr/>
            </a:lvl6pPr>
            <a:lvl7pPr>
              <a:defRPr/>
            </a:lvl7pPr>
            <a:lvl8pPr>
              <a:defRPr/>
            </a:lvl8pPr>
            <a:lvl9pPr>
              <a:buFont typeface="Arial" pitchFamily="34" charset="0"/>
              <a:buChar char="•"/>
              <a:defRPr/>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smtClean="0"/>
          </a:p>
        </p:txBody>
      </p:sp>
      <p:sp>
        <p:nvSpPr>
          <p:cNvPr id="4" name="Date Placeholder 3"/>
          <p:cNvSpPr>
            <a:spLocks noGrp="1"/>
          </p:cNvSpPr>
          <p:nvPr>
            <p:ph type="dt" sz="half" idx="10"/>
          </p:nvPr>
        </p:nvSpPr>
        <p:spPr/>
        <p:txBody>
          <a:bodyPr/>
          <a:lstStyle/>
          <a:p>
            <a:fld id="{5466356F-5561-4C1B-9808-9E18B84FCA98}" type="datetimeFigureOut">
              <a:rPr lang="lv-LV" smtClean="0"/>
              <a:pPr/>
              <a:t>11.05.2017.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BEBE93C-ED6E-4822-8523-646B25D99EB7}" type="slidenum">
              <a:rPr lang="lv-LV" smtClean="0"/>
              <a:pPr/>
              <a:t>‹#›</a:t>
            </a:fld>
            <a:endParaRPr lang="lv-LV"/>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adaļas galvene">
    <p:spTree>
      <p:nvGrpSpPr>
        <p:cNvPr id="1" name=""/>
        <p:cNvGrpSpPr/>
        <p:nvPr/>
      </p:nvGrpSpPr>
      <p:grpSpPr>
        <a:xfrm>
          <a:off x="0" y="0"/>
          <a:ext cx="0" cy="0"/>
          <a:chOff x="0" y="0"/>
          <a:chExt cx="0" cy="0"/>
        </a:xfrm>
      </p:grpSpPr>
      <p:sp>
        <p:nvSpPr>
          <p:cNvPr id="2" name="Title 1"/>
          <p:cNvSpPr>
            <a:spLocks noGrp="1"/>
          </p:cNvSpPr>
          <p:nvPr>
            <p:ph type="title"/>
          </p:nvPr>
        </p:nvSpPr>
        <p:spPr>
          <a:xfrm>
            <a:off x="722313" y="1371600"/>
            <a:ext cx="7772400" cy="2505075"/>
          </a:xfrm>
        </p:spPr>
        <p:txBody>
          <a:bodyPr anchor="b"/>
          <a:lstStyle>
            <a:lvl1pPr algn="ctr" defTabSz="914400" rtl="0" eaLnBrk="1" latinLnBrk="0" hangingPunct="1">
              <a:lnSpc>
                <a:spcPct val="100000"/>
              </a:lnSpc>
              <a:spcBef>
                <a:spcPct val="0"/>
              </a:spcBef>
              <a:buNone/>
              <a:defRPr lang="en-US" sz="4800" kern="1200" dirty="0" smtClean="0">
                <a:solidFill>
                  <a:schemeClr val="tx2"/>
                </a:solidFill>
                <a:effectLst>
                  <a:outerShdw blurRad="63500" dist="38100" dir="5400000" algn="t" rotWithShape="0">
                    <a:prstClr val="black">
                      <a:alpha val="25000"/>
                    </a:prstClr>
                  </a:outerShdw>
                </a:effectLst>
                <a:latin typeface="+mn-lt"/>
                <a:ea typeface="+mj-ea"/>
                <a:cs typeface="+mj-cs"/>
              </a:defRPr>
            </a:lvl1pPr>
          </a:lstStyle>
          <a:p>
            <a:r>
              <a:rPr lang="lv-LV" smtClean="0"/>
              <a:t>Rediģēt šablona virsraksta stilu</a:t>
            </a:r>
            <a:endParaRPr lang="en-US" dirty="0"/>
          </a:p>
        </p:txBody>
      </p:sp>
      <p:sp>
        <p:nvSpPr>
          <p:cNvPr id="3" name="Text Placeholder 2"/>
          <p:cNvSpPr>
            <a:spLocks noGrp="1"/>
          </p:cNvSpPr>
          <p:nvPr>
            <p:ph type="body" idx="1"/>
          </p:nvPr>
        </p:nvSpPr>
        <p:spPr>
          <a:xfrm>
            <a:off x="722313" y="4068763"/>
            <a:ext cx="7772400" cy="1131887"/>
          </a:xfrm>
        </p:spPr>
        <p:txBody>
          <a:bodyPr anchor="t"/>
          <a:lstStyle>
            <a:lvl1pPr marL="0" indent="0" algn="ctr">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lv-LV" smtClean="0"/>
              <a:t>Rediģēt šablona teksta stilus</a:t>
            </a:r>
          </a:p>
        </p:txBody>
      </p:sp>
      <p:sp>
        <p:nvSpPr>
          <p:cNvPr id="4" name="Date Placeholder 3"/>
          <p:cNvSpPr>
            <a:spLocks noGrp="1"/>
          </p:cNvSpPr>
          <p:nvPr>
            <p:ph type="dt" sz="half" idx="10"/>
          </p:nvPr>
        </p:nvSpPr>
        <p:spPr/>
        <p:txBody>
          <a:bodyPr/>
          <a:lstStyle/>
          <a:p>
            <a:fld id="{5466356F-5561-4C1B-9808-9E18B84FCA98}" type="datetimeFigureOut">
              <a:rPr lang="lv-LV" smtClean="0"/>
              <a:pPr/>
              <a:t>11.05.2017.</a:t>
            </a:fld>
            <a:endParaRPr lang="lv-LV"/>
          </a:p>
        </p:txBody>
      </p:sp>
      <p:sp>
        <p:nvSpPr>
          <p:cNvPr id="5" name="Footer Placeholder 4"/>
          <p:cNvSpPr>
            <a:spLocks noGrp="1"/>
          </p:cNvSpPr>
          <p:nvPr>
            <p:ph type="ftr" sz="quarter" idx="11"/>
          </p:nvPr>
        </p:nvSpPr>
        <p:spPr/>
        <p:txBody>
          <a:bodyPr/>
          <a:lstStyle/>
          <a:p>
            <a:endParaRPr lang="lv-LV"/>
          </a:p>
        </p:txBody>
      </p:sp>
      <p:sp>
        <p:nvSpPr>
          <p:cNvPr id="6" name="Slide Number Placeholder 5"/>
          <p:cNvSpPr>
            <a:spLocks noGrp="1"/>
          </p:cNvSpPr>
          <p:nvPr>
            <p:ph type="sldNum" sz="quarter" idx="12"/>
          </p:nvPr>
        </p:nvSpPr>
        <p:spPr/>
        <p:txBody>
          <a:bodyPr/>
          <a:lstStyle/>
          <a:p>
            <a:fld id="{0BEBE93C-ED6E-4822-8523-646B25D99EB7}" type="slidenum">
              <a:rPr lang="lv-LV" smtClean="0"/>
              <a:pPr/>
              <a:t>‹#›</a:t>
            </a:fld>
            <a:endParaRPr lang="lv-LV"/>
          </a:p>
        </p:txBody>
      </p:sp>
      <p:sp>
        <p:nvSpPr>
          <p:cNvPr id="7" name="Oval 6"/>
          <p:cNvSpPr/>
          <p:nvPr/>
        </p:nvSpPr>
        <p:spPr>
          <a:xfrm>
            <a:off x="4495800"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Oval 7"/>
          <p:cNvSpPr/>
          <p:nvPr/>
        </p:nvSpPr>
        <p:spPr>
          <a:xfrm>
            <a:off x="4695825"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Oval 8"/>
          <p:cNvSpPr/>
          <p:nvPr/>
        </p:nvSpPr>
        <p:spPr>
          <a:xfrm>
            <a:off x="4296728" y="3924300"/>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ivi saturi">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Rediģēt šablona virsraksta stilu</a:t>
            </a:r>
            <a:endParaRPr lang="en-US"/>
          </a:p>
        </p:txBody>
      </p:sp>
      <p:sp>
        <p:nvSpPr>
          <p:cNvPr id="4" name="Content Placeholder 3"/>
          <p:cNvSpPr>
            <a:spLocks noGrp="1"/>
          </p:cNvSpPr>
          <p:nvPr>
            <p:ph sz="half" idx="2"/>
          </p:nvPr>
        </p:nvSpPr>
        <p:spPr>
          <a:xfrm>
            <a:off x="4648200" y="1600200"/>
            <a:ext cx="4038600" cy="4525963"/>
          </a:xfrm>
        </p:spPr>
        <p:txBody>
          <a:bodyPr/>
          <a:lstStyle>
            <a:lvl1pPr>
              <a:defRPr sz="2400"/>
            </a:lvl1pPr>
            <a:lvl2pPr>
              <a:defRPr sz="1600"/>
            </a:lvl2pPr>
            <a:lvl3pPr>
              <a:defRPr sz="1600"/>
            </a:lvl3pPr>
            <a:lvl4pPr>
              <a:defRPr sz="1600"/>
            </a:lvl4pPr>
            <a:lvl5pPr>
              <a:defRPr sz="1600"/>
            </a:lvl5pPr>
            <a:lvl6pPr>
              <a:defRPr sz="1600"/>
            </a:lvl6pPr>
            <a:lvl7pPr>
              <a:defRPr sz="1600"/>
            </a:lvl7pPr>
            <a:lvl8pPr>
              <a:defRPr sz="1600"/>
            </a:lvl8pPr>
            <a:lvl9pPr>
              <a:defRPr sz="16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smtClean="0"/>
          </a:p>
        </p:txBody>
      </p:sp>
      <p:sp>
        <p:nvSpPr>
          <p:cNvPr id="5" name="Date Placeholder 4"/>
          <p:cNvSpPr>
            <a:spLocks noGrp="1"/>
          </p:cNvSpPr>
          <p:nvPr>
            <p:ph type="dt" sz="half" idx="10"/>
          </p:nvPr>
        </p:nvSpPr>
        <p:spPr/>
        <p:txBody>
          <a:bodyPr/>
          <a:lstStyle/>
          <a:p>
            <a:fld id="{5466356F-5561-4C1B-9808-9E18B84FCA98}" type="datetimeFigureOut">
              <a:rPr lang="lv-LV" smtClean="0"/>
              <a:pPr/>
              <a:t>11.05.2017.</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0BEBE93C-ED6E-4822-8523-646B25D99EB7}" type="slidenum">
              <a:rPr lang="lv-LV" smtClean="0"/>
              <a:pPr/>
              <a:t>‹#›</a:t>
            </a:fld>
            <a:endParaRPr lang="lv-LV"/>
          </a:p>
        </p:txBody>
      </p:sp>
      <p:sp>
        <p:nvSpPr>
          <p:cNvPr id="9" name="Content Placeholder 8"/>
          <p:cNvSpPr>
            <a:spLocks noGrp="1"/>
          </p:cNvSpPr>
          <p:nvPr>
            <p:ph sz="quarter" idx="13"/>
          </p:nvPr>
        </p:nvSpPr>
        <p:spPr>
          <a:xfrm>
            <a:off x="365760" y="1600200"/>
            <a:ext cx="4041648" cy="4526280"/>
          </a:xfrm>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Salīdzinājum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lv-LV" smtClean="0"/>
              <a:t>Rediģēt šablona virsraksta stilu</a:t>
            </a:r>
            <a:endParaRPr lang="en-US"/>
          </a:p>
        </p:txBody>
      </p:sp>
      <p:sp>
        <p:nvSpPr>
          <p:cNvPr id="3" name="Text Placeholder 2"/>
          <p:cNvSpPr>
            <a:spLocks noGrp="1"/>
          </p:cNvSpPr>
          <p:nvPr>
            <p:ph type="body" idx="1"/>
          </p:nvPr>
        </p:nvSpPr>
        <p:spPr>
          <a:xfrm>
            <a:off x="457200" y="1600200"/>
            <a:ext cx="4040188"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5" name="Text Placeholder 4"/>
          <p:cNvSpPr>
            <a:spLocks noGrp="1"/>
          </p:cNvSpPr>
          <p:nvPr>
            <p:ph type="body" sz="quarter" idx="3"/>
          </p:nvPr>
        </p:nvSpPr>
        <p:spPr>
          <a:xfrm>
            <a:off x="4648200" y="1600200"/>
            <a:ext cx="4041775" cy="609600"/>
          </a:xfrm>
        </p:spPr>
        <p:txBody>
          <a:bodyPr anchor="b">
            <a:noAutofit/>
          </a:bodyPr>
          <a:lstStyle>
            <a:lvl1pPr marL="0" indent="0" algn="ctr">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lv-LV" smtClean="0"/>
              <a:t>Rediģēt šablona teksta stilus</a:t>
            </a:r>
          </a:p>
        </p:txBody>
      </p:sp>
      <p:sp>
        <p:nvSpPr>
          <p:cNvPr id="7" name="Date Placeholder 6"/>
          <p:cNvSpPr>
            <a:spLocks noGrp="1"/>
          </p:cNvSpPr>
          <p:nvPr>
            <p:ph type="dt" sz="half" idx="10"/>
          </p:nvPr>
        </p:nvSpPr>
        <p:spPr/>
        <p:txBody>
          <a:bodyPr/>
          <a:lstStyle/>
          <a:p>
            <a:fld id="{5466356F-5561-4C1B-9808-9E18B84FCA98}" type="datetimeFigureOut">
              <a:rPr lang="lv-LV" smtClean="0"/>
              <a:pPr/>
              <a:t>11.05.2017.</a:t>
            </a:fld>
            <a:endParaRPr lang="lv-LV"/>
          </a:p>
        </p:txBody>
      </p:sp>
      <p:sp>
        <p:nvSpPr>
          <p:cNvPr id="8" name="Footer Placeholder 7"/>
          <p:cNvSpPr>
            <a:spLocks noGrp="1"/>
          </p:cNvSpPr>
          <p:nvPr>
            <p:ph type="ftr" sz="quarter" idx="11"/>
          </p:nvPr>
        </p:nvSpPr>
        <p:spPr/>
        <p:txBody>
          <a:bodyPr/>
          <a:lstStyle/>
          <a:p>
            <a:endParaRPr lang="lv-LV"/>
          </a:p>
        </p:txBody>
      </p:sp>
      <p:sp>
        <p:nvSpPr>
          <p:cNvPr id="9" name="Slide Number Placeholder 8"/>
          <p:cNvSpPr>
            <a:spLocks noGrp="1"/>
          </p:cNvSpPr>
          <p:nvPr>
            <p:ph type="sldNum" sz="quarter" idx="12"/>
          </p:nvPr>
        </p:nvSpPr>
        <p:spPr/>
        <p:txBody>
          <a:bodyPr/>
          <a:lstStyle/>
          <a:p>
            <a:fld id="{0BEBE93C-ED6E-4822-8523-646B25D99EB7}" type="slidenum">
              <a:rPr lang="lv-LV" smtClean="0"/>
              <a:pPr/>
              <a:t>‹#›</a:t>
            </a:fld>
            <a:endParaRPr lang="lv-LV"/>
          </a:p>
        </p:txBody>
      </p:sp>
      <p:sp>
        <p:nvSpPr>
          <p:cNvPr id="11" name="Content Placeholder 10"/>
          <p:cNvSpPr>
            <a:spLocks noGrp="1"/>
          </p:cNvSpPr>
          <p:nvPr>
            <p:ph sz="quarter" idx="13"/>
          </p:nvPr>
        </p:nvSpPr>
        <p:spPr>
          <a:xfrm>
            <a:off x="457200" y="2212848"/>
            <a:ext cx="4041648" cy="3913632"/>
          </a:xfrm>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13" name="Content Placeholder 12"/>
          <p:cNvSpPr>
            <a:spLocks noGrp="1"/>
          </p:cNvSpPr>
          <p:nvPr>
            <p:ph sz="quarter" idx="14"/>
          </p:nvPr>
        </p:nvSpPr>
        <p:spPr>
          <a:xfrm>
            <a:off x="4672584" y="2212848"/>
            <a:ext cx="4041648" cy="3913187"/>
          </a:xfrm>
        </p:spPr>
        <p:txBody>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kai virsrakst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lv-LV" smtClean="0"/>
              <a:t>Rediģēt šablona virsraksta stilu</a:t>
            </a:r>
            <a:endParaRPr lang="en-US" dirty="0"/>
          </a:p>
        </p:txBody>
      </p:sp>
      <p:sp>
        <p:nvSpPr>
          <p:cNvPr id="3" name="Date Placeholder 2"/>
          <p:cNvSpPr>
            <a:spLocks noGrp="1"/>
          </p:cNvSpPr>
          <p:nvPr>
            <p:ph type="dt" sz="half" idx="10"/>
          </p:nvPr>
        </p:nvSpPr>
        <p:spPr/>
        <p:txBody>
          <a:bodyPr/>
          <a:lstStyle/>
          <a:p>
            <a:fld id="{5466356F-5561-4C1B-9808-9E18B84FCA98}" type="datetimeFigureOut">
              <a:rPr lang="lv-LV" smtClean="0"/>
              <a:pPr/>
              <a:t>11.05.2017.</a:t>
            </a:fld>
            <a:endParaRPr lang="lv-LV"/>
          </a:p>
        </p:txBody>
      </p:sp>
      <p:sp>
        <p:nvSpPr>
          <p:cNvPr id="4" name="Footer Placeholder 3"/>
          <p:cNvSpPr>
            <a:spLocks noGrp="1"/>
          </p:cNvSpPr>
          <p:nvPr>
            <p:ph type="ftr" sz="quarter" idx="11"/>
          </p:nvPr>
        </p:nvSpPr>
        <p:spPr/>
        <p:txBody>
          <a:bodyPr/>
          <a:lstStyle/>
          <a:p>
            <a:endParaRPr lang="lv-LV"/>
          </a:p>
        </p:txBody>
      </p:sp>
      <p:sp>
        <p:nvSpPr>
          <p:cNvPr id="5" name="Slide Number Placeholder 4"/>
          <p:cNvSpPr>
            <a:spLocks noGrp="1"/>
          </p:cNvSpPr>
          <p:nvPr>
            <p:ph type="sldNum" sz="quarter" idx="12"/>
          </p:nvPr>
        </p:nvSpPr>
        <p:spPr/>
        <p:txBody>
          <a:bodyPr/>
          <a:lstStyle/>
          <a:p>
            <a:fld id="{0BEBE93C-ED6E-4822-8523-646B25D99EB7}" type="slidenum">
              <a:rPr lang="lv-LV" smtClean="0"/>
              <a:pPr/>
              <a:t>‹#›</a:t>
            </a:fld>
            <a:endParaRPr lang="lv-LV"/>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ukšs">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466356F-5561-4C1B-9808-9E18B84FCA98}" type="datetimeFigureOut">
              <a:rPr lang="lv-LV" smtClean="0"/>
              <a:pPr/>
              <a:t>11.05.2017.</a:t>
            </a:fld>
            <a:endParaRPr lang="lv-LV"/>
          </a:p>
        </p:txBody>
      </p:sp>
      <p:sp>
        <p:nvSpPr>
          <p:cNvPr id="3" name="Footer Placeholder 2"/>
          <p:cNvSpPr>
            <a:spLocks noGrp="1"/>
          </p:cNvSpPr>
          <p:nvPr>
            <p:ph type="ftr" sz="quarter" idx="11"/>
          </p:nvPr>
        </p:nvSpPr>
        <p:spPr/>
        <p:txBody>
          <a:bodyPr/>
          <a:lstStyle/>
          <a:p>
            <a:endParaRPr lang="lv-LV"/>
          </a:p>
        </p:txBody>
      </p:sp>
      <p:sp>
        <p:nvSpPr>
          <p:cNvPr id="4" name="Slide Number Placeholder 3"/>
          <p:cNvSpPr>
            <a:spLocks noGrp="1"/>
          </p:cNvSpPr>
          <p:nvPr>
            <p:ph type="sldNum" sz="quarter" idx="12"/>
          </p:nvPr>
        </p:nvSpPr>
        <p:spPr/>
        <p:txBody>
          <a:bodyPr/>
          <a:lstStyle/>
          <a:p>
            <a:fld id="{0BEBE93C-ED6E-4822-8523-646B25D99EB7}" type="slidenum">
              <a:rPr lang="lv-LV" smtClean="0"/>
              <a:pPr/>
              <a:t>‹#›</a:t>
            </a:fld>
            <a:endParaRPr lang="lv-LV"/>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Saturs ar parakstu">
    <p:spTree>
      <p:nvGrpSpPr>
        <p:cNvPr id="1" name=""/>
        <p:cNvGrpSpPr/>
        <p:nvPr/>
      </p:nvGrpSpPr>
      <p:grpSpPr>
        <a:xfrm>
          <a:off x="0" y="0"/>
          <a:ext cx="0" cy="0"/>
          <a:chOff x="0" y="0"/>
          <a:chExt cx="0" cy="0"/>
        </a:xfrm>
      </p:grpSpPr>
      <p:sp>
        <p:nvSpPr>
          <p:cNvPr id="2" name="Title 1"/>
          <p:cNvSpPr>
            <a:spLocks noGrp="1"/>
          </p:cNvSpPr>
          <p:nvPr>
            <p:ph type="title"/>
          </p:nvPr>
        </p:nvSpPr>
        <p:spPr>
          <a:xfrm>
            <a:off x="5907087" y="266700"/>
            <a:ext cx="3008313" cy="2095500"/>
          </a:xfrm>
        </p:spPr>
        <p:txBody>
          <a:bodyPr anchor="b"/>
          <a:lstStyle>
            <a:lvl1pPr algn="ctr">
              <a:lnSpc>
                <a:spcPct val="100000"/>
              </a:lnSpc>
              <a:defRPr sz="2800" b="0">
                <a:effectLst>
                  <a:outerShdw blurRad="50800" dist="25400" dir="5400000" algn="t" rotWithShape="0">
                    <a:prstClr val="black">
                      <a:alpha val="25000"/>
                    </a:prstClr>
                  </a:outerShdw>
                </a:effectLst>
              </a:defRPr>
            </a:lvl1pPr>
          </a:lstStyle>
          <a:p>
            <a:r>
              <a:rPr lang="lv-LV" smtClean="0"/>
              <a:t>Rediģēt šablona virsraksta stilu</a:t>
            </a:r>
            <a:endParaRPr lang="en-US" dirty="0"/>
          </a:p>
        </p:txBody>
      </p:sp>
      <p:sp>
        <p:nvSpPr>
          <p:cNvPr id="3" name="Content Placeholder 2"/>
          <p:cNvSpPr>
            <a:spLocks noGrp="1"/>
          </p:cNvSpPr>
          <p:nvPr>
            <p:ph idx="1"/>
          </p:nvPr>
        </p:nvSpPr>
        <p:spPr>
          <a:xfrm>
            <a:off x="719137" y="273050"/>
            <a:ext cx="4995863"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a:p>
        </p:txBody>
      </p:sp>
      <p:sp>
        <p:nvSpPr>
          <p:cNvPr id="4" name="Text Placeholder 3"/>
          <p:cNvSpPr>
            <a:spLocks noGrp="1"/>
          </p:cNvSpPr>
          <p:nvPr>
            <p:ph type="body" sz="half" idx="2"/>
          </p:nvPr>
        </p:nvSpPr>
        <p:spPr>
          <a:xfrm>
            <a:off x="5907087" y="2438400"/>
            <a:ext cx="3008313" cy="3687763"/>
          </a:xfrm>
        </p:spPr>
        <p:txBody>
          <a:bodyPr>
            <a:normAutofit/>
          </a:bodyPr>
          <a:lstStyle>
            <a:lvl1pPr marL="0" indent="0" algn="ctr">
              <a:lnSpc>
                <a:spcPct val="125000"/>
              </a:lnSpc>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Rediģēt šablona teksta stilus</a:t>
            </a:r>
          </a:p>
        </p:txBody>
      </p:sp>
      <p:sp>
        <p:nvSpPr>
          <p:cNvPr id="5" name="Date Placeholder 4"/>
          <p:cNvSpPr>
            <a:spLocks noGrp="1"/>
          </p:cNvSpPr>
          <p:nvPr>
            <p:ph type="dt" sz="half" idx="10"/>
          </p:nvPr>
        </p:nvSpPr>
        <p:spPr/>
        <p:txBody>
          <a:bodyPr/>
          <a:lstStyle/>
          <a:p>
            <a:fld id="{5466356F-5561-4C1B-9808-9E18B84FCA98}" type="datetimeFigureOut">
              <a:rPr lang="lv-LV" smtClean="0"/>
              <a:pPr/>
              <a:t>11.05.2017.</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0BEBE93C-ED6E-4822-8523-646B25D99EB7}" type="slidenum">
              <a:rPr lang="lv-LV" smtClean="0"/>
              <a:pPr/>
              <a:t>‹#›</a:t>
            </a:fld>
            <a:endParaRPr lang="lv-LV"/>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ttēls ar parakstu">
    <p:spTree>
      <p:nvGrpSpPr>
        <p:cNvPr id="1" name=""/>
        <p:cNvGrpSpPr/>
        <p:nvPr/>
      </p:nvGrpSpPr>
      <p:grpSpPr>
        <a:xfrm>
          <a:off x="0" y="0"/>
          <a:ext cx="0" cy="0"/>
          <a:chOff x="0" y="0"/>
          <a:chExt cx="0" cy="0"/>
        </a:xfrm>
      </p:grpSpPr>
      <p:sp>
        <p:nvSpPr>
          <p:cNvPr id="2" name="Title 1"/>
          <p:cNvSpPr>
            <a:spLocks noGrp="1"/>
          </p:cNvSpPr>
          <p:nvPr>
            <p:ph type="title"/>
          </p:nvPr>
        </p:nvSpPr>
        <p:spPr>
          <a:xfrm>
            <a:off x="1679576" y="228600"/>
            <a:ext cx="5711824" cy="895350"/>
          </a:xfrm>
        </p:spPr>
        <p:txBody>
          <a:bodyPr anchor="b"/>
          <a:lstStyle>
            <a:lvl1pPr algn="ctr">
              <a:lnSpc>
                <a:spcPct val="100000"/>
              </a:lnSpc>
              <a:defRPr sz="2800" b="0"/>
            </a:lvl1pPr>
          </a:lstStyle>
          <a:p>
            <a:r>
              <a:rPr lang="lv-LV" smtClean="0"/>
              <a:t>Rediģēt šablona virsraksta stilu</a:t>
            </a:r>
            <a:endParaRPr lang="en-US" dirty="0"/>
          </a:p>
        </p:txBody>
      </p:sp>
      <p:sp>
        <p:nvSpPr>
          <p:cNvPr id="3" name="Picture Placeholder 2"/>
          <p:cNvSpPr>
            <a:spLocks noGrp="1"/>
          </p:cNvSpPr>
          <p:nvPr>
            <p:ph type="pic" idx="1"/>
          </p:nvPr>
        </p:nvSpPr>
        <p:spPr>
          <a:xfrm>
            <a:off x="1508126" y="1143000"/>
            <a:ext cx="6054724" cy="4541044"/>
          </a:xfrm>
          <a:ln w="76200">
            <a:solidFill>
              <a:schemeClr val="bg1"/>
            </a:solidFill>
          </a:ln>
          <a:effectLst>
            <a:outerShdw blurRad="88900" dist="50800" dir="5400000" algn="ctr" rotWithShape="0">
              <a:srgbClr val="000000">
                <a:alpha val="25000"/>
              </a:srgbClr>
            </a:outerShdw>
          </a:effectLst>
        </p:spPr>
        <p:txBody>
          <a:bodyPr anchor="t"/>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lv-LV" smtClean="0"/>
              <a:t>Noklikšķiniet uz attēla ikonas</a:t>
            </a:r>
            <a:endParaRPr lang="en-US" dirty="0"/>
          </a:p>
        </p:txBody>
      </p:sp>
      <p:sp>
        <p:nvSpPr>
          <p:cNvPr id="4" name="Text Placeholder 3"/>
          <p:cNvSpPr>
            <a:spLocks noGrp="1"/>
          </p:cNvSpPr>
          <p:nvPr>
            <p:ph type="body" sz="half" idx="2"/>
          </p:nvPr>
        </p:nvSpPr>
        <p:spPr>
          <a:xfrm>
            <a:off x="1679576" y="5810250"/>
            <a:ext cx="5711824" cy="5334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lv-LV" smtClean="0"/>
              <a:t>Rediģēt šablona teksta stilus</a:t>
            </a:r>
          </a:p>
        </p:txBody>
      </p:sp>
      <p:sp>
        <p:nvSpPr>
          <p:cNvPr id="5" name="Date Placeholder 4"/>
          <p:cNvSpPr>
            <a:spLocks noGrp="1"/>
          </p:cNvSpPr>
          <p:nvPr>
            <p:ph type="dt" sz="half" idx="10"/>
          </p:nvPr>
        </p:nvSpPr>
        <p:spPr/>
        <p:txBody>
          <a:bodyPr/>
          <a:lstStyle/>
          <a:p>
            <a:fld id="{5466356F-5561-4C1B-9808-9E18B84FCA98}" type="datetimeFigureOut">
              <a:rPr lang="lv-LV" smtClean="0"/>
              <a:pPr/>
              <a:t>11.05.2017.</a:t>
            </a:fld>
            <a:endParaRPr lang="lv-LV"/>
          </a:p>
        </p:txBody>
      </p:sp>
      <p:sp>
        <p:nvSpPr>
          <p:cNvPr id="6" name="Footer Placeholder 5"/>
          <p:cNvSpPr>
            <a:spLocks noGrp="1"/>
          </p:cNvSpPr>
          <p:nvPr>
            <p:ph type="ftr" sz="quarter" idx="11"/>
          </p:nvPr>
        </p:nvSpPr>
        <p:spPr/>
        <p:txBody>
          <a:bodyPr/>
          <a:lstStyle/>
          <a:p>
            <a:endParaRPr lang="lv-LV"/>
          </a:p>
        </p:txBody>
      </p:sp>
      <p:sp>
        <p:nvSpPr>
          <p:cNvPr id="7" name="Slide Number Placeholder 6"/>
          <p:cNvSpPr>
            <a:spLocks noGrp="1"/>
          </p:cNvSpPr>
          <p:nvPr>
            <p:ph type="sldNum" sz="quarter" idx="12"/>
          </p:nvPr>
        </p:nvSpPr>
        <p:spPr/>
        <p:txBody>
          <a:bodyPr/>
          <a:lstStyle/>
          <a:p>
            <a:fld id="{0BEBE93C-ED6E-4822-8523-646B25D99EB7}" type="slidenum">
              <a:rPr lang="lv-LV" smtClean="0"/>
              <a:pPr/>
              <a:t>‹#›</a:t>
            </a:fld>
            <a:endParaRPr lang="lv-LV"/>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0"/>
            <a:ext cx="8229600" cy="1600200"/>
          </a:xfrm>
          <a:prstGeom prst="rect">
            <a:avLst/>
          </a:prstGeom>
        </p:spPr>
        <p:txBody>
          <a:bodyPr vert="horz" lIns="91440" tIns="45720" rIns="91440" bIns="45720" rtlCol="0" anchor="b">
            <a:noAutofit/>
          </a:bodyPr>
          <a:lstStyle/>
          <a:p>
            <a:r>
              <a:rPr lang="lv-LV" smtClean="0"/>
              <a:t>Rediģēt šablona virsraksta stilu</a:t>
            </a:r>
            <a:endParaRPr lang="en-US" dirty="0"/>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lv-LV" smtClean="0"/>
              <a:t>Rediģēt šablona teksta stilus</a:t>
            </a:r>
          </a:p>
          <a:p>
            <a:pPr lvl="1"/>
            <a:r>
              <a:rPr lang="lv-LV" smtClean="0"/>
              <a:t>Otrais līmenis</a:t>
            </a:r>
          </a:p>
          <a:p>
            <a:pPr lvl="2"/>
            <a:r>
              <a:rPr lang="lv-LV" smtClean="0"/>
              <a:t>Trešais līmenis</a:t>
            </a:r>
          </a:p>
          <a:p>
            <a:pPr lvl="3"/>
            <a:r>
              <a:rPr lang="lv-LV" smtClean="0"/>
              <a:t>Ceturtais līmenis</a:t>
            </a:r>
          </a:p>
          <a:p>
            <a:pPr lvl="4"/>
            <a:r>
              <a:rPr lang="lv-LV" smtClean="0"/>
              <a:t>Piektais līmenis</a:t>
            </a:r>
            <a:endParaRPr lang="en-US" dirty="0" smtClean="0"/>
          </a:p>
        </p:txBody>
      </p:sp>
      <p:sp>
        <p:nvSpPr>
          <p:cNvPr id="4" name="Date Placeholder 3"/>
          <p:cNvSpPr>
            <a:spLocks noGrp="1"/>
          </p:cNvSpPr>
          <p:nvPr>
            <p:ph type="dt" sz="half" idx="2"/>
          </p:nvPr>
        </p:nvSpPr>
        <p:spPr>
          <a:xfrm>
            <a:off x="6363347" y="6356350"/>
            <a:ext cx="2085975" cy="365125"/>
          </a:xfrm>
          <a:prstGeom prst="rect">
            <a:avLst/>
          </a:prstGeom>
        </p:spPr>
        <p:txBody>
          <a:bodyPr vert="horz" lIns="91440" tIns="45720" rIns="45720" bIns="45720" rtlCol="0" anchor="ctr"/>
          <a:lstStyle>
            <a:lvl1pPr algn="r">
              <a:defRPr sz="1200">
                <a:solidFill>
                  <a:schemeClr val="tx1">
                    <a:lumMod val="65000"/>
                    <a:lumOff val="35000"/>
                  </a:schemeClr>
                </a:solidFill>
                <a:latin typeface="Century Gothic" pitchFamily="34" charset="0"/>
              </a:defRPr>
            </a:lvl1pPr>
          </a:lstStyle>
          <a:p>
            <a:fld id="{5466356F-5561-4C1B-9808-9E18B84FCA98}" type="datetimeFigureOut">
              <a:rPr lang="lv-LV" smtClean="0"/>
              <a:pPr/>
              <a:t>11.05.2017.</a:t>
            </a:fld>
            <a:endParaRPr lang="lv-LV"/>
          </a:p>
        </p:txBody>
      </p:sp>
      <p:sp>
        <p:nvSpPr>
          <p:cNvPr id="5" name="Footer Placeholder 4"/>
          <p:cNvSpPr>
            <a:spLocks noGrp="1"/>
          </p:cNvSpPr>
          <p:nvPr>
            <p:ph type="ftr" sz="quarter" idx="3"/>
          </p:nvPr>
        </p:nvSpPr>
        <p:spPr>
          <a:xfrm>
            <a:off x="659165" y="6356350"/>
            <a:ext cx="2847975" cy="365125"/>
          </a:xfrm>
          <a:prstGeom prst="rect">
            <a:avLst/>
          </a:prstGeom>
        </p:spPr>
        <p:txBody>
          <a:bodyPr vert="horz" lIns="45720" tIns="45720" rIns="91440" bIns="45720" rtlCol="0" anchor="ctr"/>
          <a:lstStyle>
            <a:lvl1pPr algn="l">
              <a:defRPr sz="1200">
                <a:solidFill>
                  <a:schemeClr val="tx1">
                    <a:lumMod val="65000"/>
                    <a:lumOff val="35000"/>
                  </a:schemeClr>
                </a:solidFill>
                <a:latin typeface="Century Gothic" pitchFamily="34" charset="0"/>
              </a:defRPr>
            </a:lvl1pPr>
          </a:lstStyle>
          <a:p>
            <a:endParaRPr lang="lv-LV"/>
          </a:p>
        </p:txBody>
      </p:sp>
      <p:sp>
        <p:nvSpPr>
          <p:cNvPr id="6" name="Slide Number Placeholder 5"/>
          <p:cNvSpPr>
            <a:spLocks noGrp="1"/>
          </p:cNvSpPr>
          <p:nvPr>
            <p:ph type="sldNum" sz="quarter" idx="4"/>
          </p:nvPr>
        </p:nvSpPr>
        <p:spPr>
          <a:xfrm>
            <a:off x="8543278" y="6356350"/>
            <a:ext cx="561975" cy="365125"/>
          </a:xfrm>
          <a:prstGeom prst="rect">
            <a:avLst/>
          </a:prstGeom>
        </p:spPr>
        <p:txBody>
          <a:bodyPr vert="horz" lIns="27432" tIns="45720" rIns="45720" bIns="45720" rtlCol="0" anchor="ctr"/>
          <a:lstStyle>
            <a:lvl1pPr algn="l">
              <a:defRPr sz="1200">
                <a:solidFill>
                  <a:schemeClr val="tx1">
                    <a:lumMod val="65000"/>
                    <a:lumOff val="35000"/>
                  </a:schemeClr>
                </a:solidFill>
                <a:latin typeface="Century Gothic" pitchFamily="34" charset="0"/>
              </a:defRPr>
            </a:lvl1pPr>
          </a:lstStyle>
          <a:p>
            <a:fld id="{0BEBE93C-ED6E-4822-8523-646B25D99EB7}" type="slidenum">
              <a:rPr lang="lv-LV" smtClean="0"/>
              <a:pPr/>
              <a:t>‹#›</a:t>
            </a:fld>
            <a:endParaRPr lang="lv-LV"/>
          </a:p>
        </p:txBody>
      </p:sp>
      <p:sp>
        <p:nvSpPr>
          <p:cNvPr id="7" name="Oval 6"/>
          <p:cNvSpPr/>
          <p:nvPr/>
        </p:nvSpPr>
        <p:spPr>
          <a:xfrm>
            <a:off x="8457760"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algn="ctr" defTabSz="914400" rtl="0" eaLnBrk="1" latinLnBrk="0" hangingPunct="1"/>
            <a:endParaRPr lang="en-US" sz="1800" kern="1200">
              <a:solidFill>
                <a:schemeClr val="lt1"/>
              </a:solidFill>
              <a:latin typeface="+mn-lt"/>
              <a:ea typeface="+mn-ea"/>
              <a:cs typeface="+mn-cs"/>
            </a:endParaRPr>
          </a:p>
        </p:txBody>
      </p:sp>
      <p:sp>
        <p:nvSpPr>
          <p:cNvPr id="8" name="Oval 7"/>
          <p:cNvSpPr/>
          <p:nvPr/>
        </p:nvSpPr>
        <p:spPr>
          <a:xfrm>
            <a:off x="569119" y="6499384"/>
            <a:ext cx="84772" cy="84772"/>
          </a:xfrm>
          <a:prstGeom prst="ellipse">
            <a:avLst/>
          </a:prstGeom>
          <a:solidFill>
            <a:schemeClr val="tx1">
              <a:lumMod val="50000"/>
              <a:lumOff val="50000"/>
            </a:schemeClr>
          </a:solidFill>
          <a:ln w="12700">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3" Type="http://schemas.openxmlformats.org/officeDocument/2006/relationships/hyperlink" Target="http://www.ipi.lu.lv/publikacijas/" TargetMode="External"/><Relationship Id="rId2" Type="http://schemas.openxmlformats.org/officeDocument/2006/relationships/notesSlide" Target="../notesSlides/notesSlide19.xml"/><Relationship Id="rId1" Type="http://schemas.openxmlformats.org/officeDocument/2006/relationships/slideLayout" Target="../slideLayouts/slideLayout2.xml"/><Relationship Id="rId5" Type="http://schemas.openxmlformats.org/officeDocument/2006/relationships/hyperlink" Target="http://dx.doi.org/10.1787/9789264112995-en" TargetMode="External"/><Relationship Id="rId4" Type="http://schemas.openxmlformats.org/officeDocument/2006/relationships/hyperlink" Target="http://www.bbc.com/news/business-34174796"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upload.wikimedia.org/wikipedia/commons/e/e1/Media_naturalness_theory_Fig1.pn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ctrTitle"/>
          </p:nvPr>
        </p:nvSpPr>
        <p:spPr>
          <a:xfrm>
            <a:off x="683568" y="548680"/>
            <a:ext cx="7772400" cy="3103985"/>
          </a:xfrm>
        </p:spPr>
        <p:txBody>
          <a:bodyPr/>
          <a:lstStyle/>
          <a:p>
            <a:r>
              <a:rPr lang="en-US" sz="6000" b="1" dirty="0"/>
              <a:t>ICT and student achievement. What</a:t>
            </a:r>
            <a:br>
              <a:rPr lang="en-US" sz="6000" b="1" dirty="0"/>
            </a:br>
            <a:r>
              <a:rPr lang="en-US" sz="6000" b="1" dirty="0"/>
              <a:t>OECD PISA tells us</a:t>
            </a:r>
            <a:endParaRPr lang="lv-LV" sz="6000" b="1" dirty="0"/>
          </a:p>
        </p:txBody>
      </p:sp>
      <p:sp>
        <p:nvSpPr>
          <p:cNvPr id="3" name="Apakšvirsraksts 2"/>
          <p:cNvSpPr>
            <a:spLocks noGrp="1"/>
          </p:cNvSpPr>
          <p:nvPr>
            <p:ph type="subTitle" idx="1"/>
          </p:nvPr>
        </p:nvSpPr>
        <p:spPr>
          <a:xfrm>
            <a:off x="1331640" y="4941168"/>
            <a:ext cx="6400800" cy="1219200"/>
          </a:xfrm>
        </p:spPr>
        <p:txBody>
          <a:bodyPr>
            <a:normAutofit fontScale="85000" lnSpcReduction="20000"/>
          </a:bodyPr>
          <a:lstStyle/>
          <a:p>
            <a:r>
              <a:rPr lang="lv-LV" sz="2800" b="1" dirty="0" smtClean="0">
                <a:solidFill>
                  <a:schemeClr val="tx1"/>
                </a:solidFill>
                <a:latin typeface="+mn-lt"/>
              </a:rPr>
              <a:t>Andris </a:t>
            </a:r>
            <a:r>
              <a:rPr lang="lv-LV" sz="2800" b="1" dirty="0" err="1" smtClean="0">
                <a:solidFill>
                  <a:schemeClr val="tx1"/>
                </a:solidFill>
                <a:latin typeface="+mn-lt"/>
              </a:rPr>
              <a:t>Grinfelds</a:t>
            </a:r>
            <a:endParaRPr lang="lv-LV" sz="2800" b="1" dirty="0" smtClean="0">
              <a:solidFill>
                <a:schemeClr val="tx1"/>
              </a:solidFill>
              <a:latin typeface="+mn-lt"/>
            </a:endParaRPr>
          </a:p>
          <a:p>
            <a:r>
              <a:rPr lang="lv-LV" sz="2800" b="1" dirty="0" err="1" smtClean="0">
                <a:solidFill>
                  <a:schemeClr val="tx1"/>
                </a:solidFill>
                <a:latin typeface="+mn-lt"/>
              </a:rPr>
              <a:t>University</a:t>
            </a:r>
            <a:r>
              <a:rPr lang="lv-LV" sz="2800" b="1" dirty="0" smtClean="0">
                <a:solidFill>
                  <a:schemeClr val="tx1"/>
                </a:solidFill>
                <a:latin typeface="+mn-lt"/>
              </a:rPr>
              <a:t> </a:t>
            </a:r>
            <a:r>
              <a:rPr lang="lv-LV" sz="2800" b="1" dirty="0" err="1" smtClean="0">
                <a:solidFill>
                  <a:schemeClr val="tx1"/>
                </a:solidFill>
                <a:latin typeface="+mn-lt"/>
              </a:rPr>
              <a:t>of</a:t>
            </a:r>
            <a:r>
              <a:rPr lang="lv-LV" sz="2800" b="1" dirty="0" smtClean="0">
                <a:solidFill>
                  <a:schemeClr val="tx1"/>
                </a:solidFill>
                <a:latin typeface="+mn-lt"/>
              </a:rPr>
              <a:t> </a:t>
            </a:r>
            <a:r>
              <a:rPr lang="lv-LV" sz="2800" b="1" dirty="0" err="1" smtClean="0">
                <a:solidFill>
                  <a:schemeClr val="tx1"/>
                </a:solidFill>
                <a:latin typeface="+mn-lt"/>
              </a:rPr>
              <a:t>Latvia</a:t>
            </a:r>
            <a:endParaRPr lang="lv-LV" sz="2800" b="1" dirty="0" smtClean="0">
              <a:solidFill>
                <a:schemeClr val="tx1"/>
              </a:solidFill>
              <a:latin typeface="+mn-lt"/>
            </a:endParaRPr>
          </a:p>
          <a:p>
            <a:r>
              <a:rPr lang="lv-LV" sz="2800" b="1" dirty="0" err="1" smtClean="0">
                <a:solidFill>
                  <a:schemeClr val="tx1"/>
                </a:solidFill>
                <a:latin typeface="+mn-lt"/>
              </a:rPr>
              <a:t>Faculty</a:t>
            </a:r>
            <a:r>
              <a:rPr lang="lv-LV" sz="2800" b="1" dirty="0" smtClean="0">
                <a:solidFill>
                  <a:schemeClr val="tx1"/>
                </a:solidFill>
                <a:latin typeface="+mn-lt"/>
              </a:rPr>
              <a:t> </a:t>
            </a:r>
            <a:r>
              <a:rPr lang="lv-LV" sz="2800" b="1" dirty="0" err="1" smtClean="0">
                <a:solidFill>
                  <a:schemeClr val="tx1"/>
                </a:solidFill>
                <a:latin typeface="+mn-lt"/>
              </a:rPr>
              <a:t>of</a:t>
            </a:r>
            <a:r>
              <a:rPr lang="lv-LV" sz="2800" b="1" dirty="0" smtClean="0">
                <a:solidFill>
                  <a:schemeClr val="tx1"/>
                </a:solidFill>
                <a:latin typeface="+mn-lt"/>
              </a:rPr>
              <a:t> </a:t>
            </a:r>
            <a:r>
              <a:rPr lang="lv-LV" sz="2800" b="1" dirty="0" err="1" smtClean="0">
                <a:solidFill>
                  <a:schemeClr val="tx1"/>
                </a:solidFill>
                <a:latin typeface="+mn-lt"/>
              </a:rPr>
              <a:t>Education</a:t>
            </a:r>
            <a:r>
              <a:rPr lang="lv-LV" sz="2800" b="1" dirty="0" smtClean="0">
                <a:solidFill>
                  <a:schemeClr val="tx1"/>
                </a:solidFill>
                <a:latin typeface="+mn-lt"/>
              </a:rPr>
              <a:t>, </a:t>
            </a:r>
            <a:r>
              <a:rPr lang="lv-LV" sz="2800" b="1" dirty="0" err="1" smtClean="0">
                <a:solidFill>
                  <a:schemeClr val="tx1"/>
                </a:solidFill>
                <a:latin typeface="+mn-lt"/>
              </a:rPr>
              <a:t>Psychology</a:t>
            </a:r>
            <a:r>
              <a:rPr lang="lv-LV" sz="2800" b="1" dirty="0" smtClean="0">
                <a:solidFill>
                  <a:schemeClr val="tx1"/>
                </a:solidFill>
                <a:latin typeface="+mn-lt"/>
              </a:rPr>
              <a:t> </a:t>
            </a:r>
            <a:r>
              <a:rPr lang="lv-LV" sz="2800" b="1" dirty="0" err="1" smtClean="0">
                <a:solidFill>
                  <a:schemeClr val="tx1"/>
                </a:solidFill>
                <a:latin typeface="+mn-lt"/>
              </a:rPr>
              <a:t>and</a:t>
            </a:r>
            <a:r>
              <a:rPr lang="lv-LV" sz="2800" b="1" dirty="0" smtClean="0">
                <a:solidFill>
                  <a:schemeClr val="tx1"/>
                </a:solidFill>
                <a:latin typeface="+mn-lt"/>
              </a:rPr>
              <a:t> Art</a:t>
            </a:r>
            <a:endParaRPr lang="lv-LV" sz="2800" b="1" dirty="0">
              <a:solidFill>
                <a:schemeClr val="tx1"/>
              </a:solidFill>
              <a:latin typeface="+mn-lt"/>
            </a:endParaRPr>
          </a:p>
        </p:txBody>
      </p:sp>
    </p:spTree>
    <p:extLst>
      <p:ext uri="{BB962C8B-B14F-4D97-AF65-F5344CB8AC3E}">
        <p14:creationId xmlns:p14="http://schemas.microsoft.com/office/powerpoint/2010/main" val="214872545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1196" y="188640"/>
            <a:ext cx="8229600" cy="763488"/>
          </a:xfrm>
        </p:spPr>
        <p:txBody>
          <a:bodyPr/>
          <a:lstStyle/>
          <a:p>
            <a:r>
              <a:rPr lang="lv-LV" sz="4400" b="1" dirty="0" smtClean="0"/>
              <a:t>OECD PISA 2015</a:t>
            </a:r>
            <a:endParaRPr lang="lv-LV" sz="4400" b="1" dirty="0"/>
          </a:p>
        </p:txBody>
      </p:sp>
      <p:sp>
        <p:nvSpPr>
          <p:cNvPr id="3" name="Content Placeholder 2"/>
          <p:cNvSpPr>
            <a:spLocks noGrp="1"/>
          </p:cNvSpPr>
          <p:nvPr>
            <p:ph idx="1"/>
          </p:nvPr>
        </p:nvSpPr>
        <p:spPr>
          <a:xfrm>
            <a:off x="35496" y="836712"/>
            <a:ext cx="9001000" cy="5289451"/>
          </a:xfrm>
        </p:spPr>
        <p:txBody>
          <a:bodyPr>
            <a:noAutofit/>
          </a:bodyPr>
          <a:lstStyle/>
          <a:p>
            <a:pPr marL="0" indent="0">
              <a:buNone/>
            </a:pPr>
            <a:endParaRPr lang="lv-LV" sz="1800" dirty="0" smtClean="0">
              <a:solidFill>
                <a:schemeClr val="tx1"/>
              </a:solidFill>
            </a:endParaRPr>
          </a:p>
          <a:p>
            <a:pPr marL="0" indent="0">
              <a:buNone/>
            </a:pPr>
            <a:r>
              <a:rPr lang="en-US" sz="1800" b="1" u="sng" dirty="0" smtClean="0">
                <a:solidFill>
                  <a:schemeClr val="tx1"/>
                </a:solidFill>
              </a:rPr>
              <a:t>Nine </a:t>
            </a:r>
            <a:r>
              <a:rPr lang="en-US" sz="1800" b="1" u="sng" dirty="0">
                <a:solidFill>
                  <a:schemeClr val="tx1"/>
                </a:solidFill>
              </a:rPr>
              <a:t>items invited students to report</a:t>
            </a:r>
            <a:r>
              <a:rPr lang="en-US" sz="1800" dirty="0">
                <a:solidFill>
                  <a:schemeClr val="tx1"/>
                </a:solidFill>
              </a:rPr>
              <a:t> on the use of computers for ICT related activities at school </a:t>
            </a:r>
            <a:r>
              <a:rPr lang="en-US" sz="1800" dirty="0" smtClean="0">
                <a:solidFill>
                  <a:schemeClr val="tx1"/>
                </a:solidFill>
              </a:rPr>
              <a:t>(</a:t>
            </a:r>
            <a:r>
              <a:rPr lang="lv-LV" sz="1800" dirty="0" smtClean="0">
                <a:solidFill>
                  <a:schemeClr val="tx1"/>
                </a:solidFill>
              </a:rPr>
              <a:t> index </a:t>
            </a:r>
            <a:r>
              <a:rPr lang="en-US" sz="1800" i="1" dirty="0" smtClean="0">
                <a:solidFill>
                  <a:schemeClr val="tx1"/>
                </a:solidFill>
              </a:rPr>
              <a:t>USESCH</a:t>
            </a:r>
            <a:r>
              <a:rPr lang="en-US" sz="1800" dirty="0">
                <a:solidFill>
                  <a:schemeClr val="tx1"/>
                </a:solidFill>
              </a:rPr>
              <a:t>). </a:t>
            </a:r>
            <a:endParaRPr lang="lv-LV" sz="1800" dirty="0">
              <a:solidFill>
                <a:schemeClr val="tx1"/>
              </a:solidFill>
            </a:endParaRPr>
          </a:p>
          <a:p>
            <a:pPr marL="0" indent="0">
              <a:buNone/>
            </a:pPr>
            <a:r>
              <a:rPr lang="en-US" sz="1800" dirty="0">
                <a:solidFill>
                  <a:schemeClr val="tx1"/>
                </a:solidFill>
              </a:rPr>
              <a:t>Five response</a:t>
            </a:r>
            <a:r>
              <a:rPr lang="lv-LV" sz="1800" dirty="0">
                <a:solidFill>
                  <a:schemeClr val="tx1"/>
                </a:solidFill>
              </a:rPr>
              <a:t> </a:t>
            </a:r>
            <a:r>
              <a:rPr lang="en-US" sz="1800" dirty="0">
                <a:solidFill>
                  <a:schemeClr val="tx1"/>
                </a:solidFill>
              </a:rPr>
              <a:t>categories vary from </a:t>
            </a:r>
            <a:endParaRPr lang="lv-LV" sz="1800" dirty="0">
              <a:solidFill>
                <a:schemeClr val="tx1"/>
              </a:solidFill>
            </a:endParaRPr>
          </a:p>
          <a:p>
            <a:pPr marL="0" indent="0">
              <a:buNone/>
            </a:pPr>
            <a:r>
              <a:rPr lang="en-US" sz="1600" dirty="0">
                <a:solidFill>
                  <a:schemeClr val="tx1"/>
                </a:solidFill>
              </a:rPr>
              <a:t>“Never or hardly ever”, “Once or twice a month”, “Once or twice a week”, “Almost every day</a:t>
            </a:r>
            <a:r>
              <a:rPr lang="en-US" sz="1600" dirty="0" smtClean="0">
                <a:solidFill>
                  <a:schemeClr val="tx1"/>
                </a:solidFill>
              </a:rPr>
              <a:t>”</a:t>
            </a:r>
            <a:r>
              <a:rPr lang="lv-LV" sz="1600" dirty="0" smtClean="0">
                <a:solidFill>
                  <a:schemeClr val="tx1"/>
                </a:solidFill>
              </a:rPr>
              <a:t>,</a:t>
            </a:r>
            <a:endParaRPr lang="en-US" sz="1600" dirty="0">
              <a:solidFill>
                <a:schemeClr val="tx1"/>
              </a:solidFill>
            </a:endParaRPr>
          </a:p>
          <a:p>
            <a:pPr marL="0" indent="0">
              <a:buNone/>
            </a:pPr>
            <a:r>
              <a:rPr lang="lv-LV" sz="1600" dirty="0">
                <a:solidFill>
                  <a:schemeClr val="tx1"/>
                </a:solidFill>
              </a:rPr>
              <a:t>“Every day”.</a:t>
            </a:r>
          </a:p>
          <a:p>
            <a:pPr marL="0" indent="0">
              <a:buNone/>
            </a:pPr>
            <a:r>
              <a:rPr lang="en-US" sz="1800" dirty="0" smtClean="0">
                <a:solidFill>
                  <a:schemeClr val="tx1"/>
                </a:solidFill>
              </a:rPr>
              <a:t> </a:t>
            </a:r>
            <a:r>
              <a:rPr lang="en-US" sz="1800" b="1" dirty="0">
                <a:solidFill>
                  <a:schemeClr val="tx1"/>
                </a:solidFill>
              </a:rPr>
              <a:t>a) &lt;Chatting on line&gt; at school </a:t>
            </a:r>
          </a:p>
          <a:p>
            <a:pPr marL="0" indent="0">
              <a:buNone/>
            </a:pPr>
            <a:r>
              <a:rPr lang="en-US" sz="1800" b="1" dirty="0" smtClean="0">
                <a:solidFill>
                  <a:schemeClr val="tx1"/>
                </a:solidFill>
              </a:rPr>
              <a:t> </a:t>
            </a:r>
            <a:r>
              <a:rPr lang="en-US" sz="1800" b="1" dirty="0">
                <a:solidFill>
                  <a:schemeClr val="tx1"/>
                </a:solidFill>
              </a:rPr>
              <a:t>b) Using email at school </a:t>
            </a:r>
          </a:p>
          <a:p>
            <a:pPr marL="0" indent="0">
              <a:buNone/>
            </a:pPr>
            <a:r>
              <a:rPr lang="en-US" sz="1800" b="1" dirty="0" smtClean="0">
                <a:solidFill>
                  <a:schemeClr val="tx1"/>
                </a:solidFill>
              </a:rPr>
              <a:t> </a:t>
            </a:r>
            <a:r>
              <a:rPr lang="en-US" sz="1800" b="1" dirty="0">
                <a:solidFill>
                  <a:schemeClr val="tx1"/>
                </a:solidFill>
              </a:rPr>
              <a:t>c) Browsing the Internet for </a:t>
            </a:r>
            <a:r>
              <a:rPr lang="en-US" sz="1800" b="1" dirty="0" smtClean="0">
                <a:solidFill>
                  <a:schemeClr val="tx1"/>
                </a:solidFill>
              </a:rPr>
              <a:t>schoolwork</a:t>
            </a:r>
            <a:endParaRPr lang="en-US" sz="1800" b="1" dirty="0">
              <a:solidFill>
                <a:schemeClr val="tx1"/>
              </a:solidFill>
            </a:endParaRPr>
          </a:p>
          <a:p>
            <a:pPr marL="0" indent="0">
              <a:buNone/>
            </a:pPr>
            <a:r>
              <a:rPr lang="en-US" sz="1800" b="1" dirty="0" smtClean="0">
                <a:solidFill>
                  <a:schemeClr val="tx1"/>
                </a:solidFill>
              </a:rPr>
              <a:t> </a:t>
            </a:r>
            <a:r>
              <a:rPr lang="en-US" sz="1800" b="1" dirty="0">
                <a:solidFill>
                  <a:schemeClr val="tx1"/>
                </a:solidFill>
              </a:rPr>
              <a:t>d) Downloading, uploading or browsing material from the school’s website (e.g. &lt;intranet&gt;) </a:t>
            </a:r>
          </a:p>
          <a:p>
            <a:pPr marL="0" indent="0">
              <a:buNone/>
            </a:pPr>
            <a:r>
              <a:rPr lang="en-US" sz="1800" b="1" dirty="0" smtClean="0">
                <a:solidFill>
                  <a:schemeClr val="tx1"/>
                </a:solidFill>
              </a:rPr>
              <a:t> </a:t>
            </a:r>
            <a:r>
              <a:rPr lang="en-US" sz="1800" b="1" dirty="0">
                <a:solidFill>
                  <a:schemeClr val="tx1"/>
                </a:solidFill>
              </a:rPr>
              <a:t>e) Posting my work on the school’s website </a:t>
            </a:r>
          </a:p>
          <a:p>
            <a:pPr marL="0" indent="0">
              <a:buNone/>
            </a:pPr>
            <a:r>
              <a:rPr lang="en-US" sz="1800" b="1" dirty="0" smtClean="0">
                <a:solidFill>
                  <a:schemeClr val="tx1"/>
                </a:solidFill>
              </a:rPr>
              <a:t> </a:t>
            </a:r>
            <a:r>
              <a:rPr lang="en-US" sz="1800" b="1" dirty="0">
                <a:solidFill>
                  <a:schemeClr val="tx1"/>
                </a:solidFill>
              </a:rPr>
              <a:t>f) Playing simulations at school </a:t>
            </a:r>
          </a:p>
          <a:p>
            <a:pPr marL="0" indent="0">
              <a:buNone/>
            </a:pPr>
            <a:r>
              <a:rPr lang="en-US" sz="1800" b="1" dirty="0" smtClean="0">
                <a:solidFill>
                  <a:schemeClr val="tx1"/>
                </a:solidFill>
              </a:rPr>
              <a:t> </a:t>
            </a:r>
            <a:r>
              <a:rPr lang="en-US" sz="1800" b="1" dirty="0">
                <a:solidFill>
                  <a:schemeClr val="tx1"/>
                </a:solidFill>
              </a:rPr>
              <a:t>g) Practicing and drilling, such as for foreign language learning or mathematics </a:t>
            </a:r>
          </a:p>
          <a:p>
            <a:pPr marL="0" indent="0">
              <a:buNone/>
            </a:pPr>
            <a:r>
              <a:rPr lang="en-US" sz="1800" b="1" dirty="0" smtClean="0">
                <a:solidFill>
                  <a:schemeClr val="tx1"/>
                </a:solidFill>
              </a:rPr>
              <a:t> </a:t>
            </a:r>
            <a:r>
              <a:rPr lang="en-US" sz="1800" b="1" dirty="0">
                <a:solidFill>
                  <a:schemeClr val="tx1"/>
                </a:solidFill>
              </a:rPr>
              <a:t>h) Doing homework on a school computer </a:t>
            </a:r>
          </a:p>
          <a:p>
            <a:pPr marL="0" indent="0">
              <a:buNone/>
            </a:pPr>
            <a:r>
              <a:rPr lang="en-US" sz="1800" b="1" dirty="0" smtClean="0">
                <a:solidFill>
                  <a:schemeClr val="tx1"/>
                </a:solidFill>
              </a:rPr>
              <a:t> </a:t>
            </a:r>
            <a:r>
              <a:rPr lang="en-US" sz="1800" b="1" dirty="0" err="1">
                <a:solidFill>
                  <a:schemeClr val="tx1"/>
                </a:solidFill>
              </a:rPr>
              <a:t>i</a:t>
            </a:r>
            <a:r>
              <a:rPr lang="en-US" sz="1800" b="1" dirty="0">
                <a:solidFill>
                  <a:schemeClr val="tx1"/>
                </a:solidFill>
              </a:rPr>
              <a:t>) Using school computers for group work and communication with other students </a:t>
            </a:r>
            <a:r>
              <a:rPr lang="lv-LV" sz="1800" b="1" dirty="0" smtClean="0">
                <a:solidFill>
                  <a:schemeClr val="tx1"/>
                </a:solidFill>
              </a:rPr>
              <a:t>	</a:t>
            </a:r>
          </a:p>
          <a:p>
            <a:pPr marL="0" indent="0">
              <a:buNone/>
            </a:pPr>
            <a:r>
              <a:rPr lang="lv-LV" sz="1800" dirty="0">
                <a:solidFill>
                  <a:schemeClr val="tx1"/>
                </a:solidFill>
              </a:rPr>
              <a:t>	</a:t>
            </a:r>
          </a:p>
          <a:p>
            <a:pPr marL="0" indent="0">
              <a:buNone/>
            </a:pPr>
            <a:endParaRPr lang="lv-LV" sz="1800" dirty="0">
              <a:solidFill>
                <a:schemeClr val="tx1"/>
              </a:solidFill>
            </a:endParaRPr>
          </a:p>
          <a:p>
            <a:pPr marL="0" indent="0">
              <a:buNone/>
            </a:pPr>
            <a:endParaRPr lang="lv-LV" sz="1800" dirty="0">
              <a:solidFill>
                <a:schemeClr val="tx1"/>
              </a:solidFill>
            </a:endParaRPr>
          </a:p>
        </p:txBody>
      </p:sp>
    </p:spTree>
    <p:extLst>
      <p:ext uri="{BB962C8B-B14F-4D97-AF65-F5344CB8AC3E}">
        <p14:creationId xmlns:p14="http://schemas.microsoft.com/office/powerpoint/2010/main" val="3609767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3">
                                            <p:txEl>
                                              <p:pRg st="9" end="9"/>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3">
                                            <p:txEl>
                                              <p:pRg st="10" end="10"/>
                                            </p:txEl>
                                          </p:spTgt>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3">
                                            <p:txEl>
                                              <p:pRg st="11" end="11"/>
                                            </p:txEl>
                                          </p:spTgt>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3">
                                            <p:txEl>
                                              <p:pRg st="12" end="12"/>
                                            </p:txEl>
                                          </p:spTgt>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3">
                                            <p:txEl>
                                              <p:pRg st="13" end="13"/>
                                            </p:txEl>
                                          </p:spTgt>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3">
                                            <p:txEl>
                                              <p:pRg st="14" end="1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38772" y="108585"/>
            <a:ext cx="8229600" cy="763488"/>
          </a:xfrm>
        </p:spPr>
        <p:txBody>
          <a:bodyPr/>
          <a:lstStyle/>
          <a:p>
            <a:r>
              <a:rPr lang="lv-LV" sz="3600" b="1" dirty="0" smtClean="0"/>
              <a:t>Index of ICT use in school (PISA 2015)</a:t>
            </a:r>
            <a:endParaRPr lang="lv-LV" sz="3600" b="1" dirty="0"/>
          </a:p>
        </p:txBody>
      </p:sp>
      <p:sp>
        <p:nvSpPr>
          <p:cNvPr id="3" name="Content Placeholder 2"/>
          <p:cNvSpPr>
            <a:spLocks noGrp="1"/>
          </p:cNvSpPr>
          <p:nvPr>
            <p:ph idx="1"/>
          </p:nvPr>
        </p:nvSpPr>
        <p:spPr>
          <a:xfrm>
            <a:off x="338772" y="836712"/>
            <a:ext cx="8229600" cy="5904656"/>
          </a:xfrm>
        </p:spPr>
        <p:txBody>
          <a:bodyPr>
            <a:normAutofit fontScale="92500" lnSpcReduction="10000"/>
          </a:bodyPr>
          <a:lstStyle/>
          <a:p>
            <a:endParaRPr lang="lv-LV" dirty="0" smtClean="0">
              <a:solidFill>
                <a:schemeClr val="tx1"/>
              </a:solidFill>
            </a:endParaRPr>
          </a:p>
          <a:p>
            <a:endParaRPr lang="lv-LV" dirty="0" smtClean="0">
              <a:solidFill>
                <a:schemeClr val="tx1"/>
              </a:solidFill>
            </a:endParaRPr>
          </a:p>
          <a:p>
            <a:endParaRPr lang="lv-LV" dirty="0">
              <a:solidFill>
                <a:schemeClr val="tx1"/>
              </a:solidFill>
            </a:endParaRPr>
          </a:p>
          <a:p>
            <a:endParaRPr lang="lv-LV" dirty="0" smtClean="0">
              <a:solidFill>
                <a:schemeClr val="tx1"/>
              </a:solidFill>
            </a:endParaRPr>
          </a:p>
          <a:p>
            <a:endParaRPr lang="lv-LV" dirty="0">
              <a:solidFill>
                <a:schemeClr val="tx1"/>
              </a:solidFill>
            </a:endParaRPr>
          </a:p>
          <a:p>
            <a:endParaRPr lang="lv-LV" dirty="0" smtClean="0">
              <a:solidFill>
                <a:schemeClr val="tx1"/>
              </a:solidFill>
            </a:endParaRPr>
          </a:p>
          <a:p>
            <a:r>
              <a:rPr lang="lv-LV" sz="2600" b="1" dirty="0" smtClean="0">
                <a:solidFill>
                  <a:schemeClr val="tx1"/>
                </a:solidFill>
              </a:rPr>
              <a:t>Negative correlation </a:t>
            </a:r>
            <a:r>
              <a:rPr lang="lv-LV" dirty="0" smtClean="0">
                <a:solidFill>
                  <a:schemeClr val="tx1"/>
                </a:solidFill>
              </a:rPr>
              <a:t>also in several other countries (education systems): Austria, Belgium, Bulgaria, Czech Republic, Denmark, Estonia, Finland, Germany, Greece, Hong Kong, Hungary, Iceland, Ireland, Israel, Korea, Lithuania, Luxembourg, Poland, Portugal, Russian Federation, Slovak Republic, Uruguay</a:t>
            </a:r>
          </a:p>
          <a:p>
            <a:r>
              <a:rPr lang="lv-LV" b="1" dirty="0" smtClean="0">
                <a:solidFill>
                  <a:schemeClr val="tx1"/>
                </a:solidFill>
              </a:rPr>
              <a:t>Correlation close to zero, but negative </a:t>
            </a:r>
            <a:r>
              <a:rPr lang="lv-LV" dirty="0" smtClean="0">
                <a:solidFill>
                  <a:schemeClr val="tx1"/>
                </a:solidFill>
              </a:rPr>
              <a:t>– Chinese Taipei, Colombia, Costa Rica, France, Netherlands, Singapore, Spain, Switzerland, Thailand, United Kingdom,</a:t>
            </a:r>
          </a:p>
          <a:p>
            <a:r>
              <a:rPr lang="lv-LV" sz="2600" b="1" dirty="0">
                <a:solidFill>
                  <a:schemeClr val="tx1"/>
                </a:solidFill>
              </a:rPr>
              <a:t>Correlation close to zero, but </a:t>
            </a:r>
            <a:r>
              <a:rPr lang="lv-LV" sz="2600" b="1" dirty="0" smtClean="0">
                <a:solidFill>
                  <a:schemeClr val="tx1"/>
                </a:solidFill>
              </a:rPr>
              <a:t>positive </a:t>
            </a:r>
            <a:r>
              <a:rPr lang="lv-LV" dirty="0" smtClean="0">
                <a:solidFill>
                  <a:schemeClr val="tx1"/>
                </a:solidFill>
              </a:rPr>
              <a:t>– Australia, Japan, Macao, Mexico</a:t>
            </a:r>
            <a:r>
              <a:rPr lang="lv-LV" dirty="0">
                <a:solidFill>
                  <a:schemeClr val="tx1"/>
                </a:solidFill>
              </a:rPr>
              <a:t>		</a:t>
            </a:r>
          </a:p>
          <a:p>
            <a:endParaRPr lang="lv-LV" dirty="0">
              <a:solidFill>
                <a:schemeClr val="tx1"/>
              </a:solidFill>
            </a:endParaRPr>
          </a:p>
        </p:txBody>
      </p:sp>
      <p:graphicFrame>
        <p:nvGraphicFramePr>
          <p:cNvPr id="4" name="Table 3"/>
          <p:cNvGraphicFramePr>
            <a:graphicFrameLocks noGrp="1"/>
          </p:cNvGraphicFramePr>
          <p:nvPr>
            <p:extLst>
              <p:ext uri="{D42A27DB-BD31-4B8C-83A1-F6EECF244321}">
                <p14:modId xmlns:p14="http://schemas.microsoft.com/office/powerpoint/2010/main" val="2419879173"/>
              </p:ext>
            </p:extLst>
          </p:nvPr>
        </p:nvGraphicFramePr>
        <p:xfrm>
          <a:off x="338772" y="1340768"/>
          <a:ext cx="8856984" cy="1490464"/>
        </p:xfrm>
        <a:graphic>
          <a:graphicData uri="http://schemas.openxmlformats.org/drawingml/2006/table">
            <a:tbl>
              <a:tblPr firstRow="1" bandRow="1">
                <a:tableStyleId>{5C22544A-7EE6-4342-B048-85BDC9FD1C3A}</a:tableStyleId>
              </a:tblPr>
              <a:tblGrid>
                <a:gridCol w="2214246">
                  <a:extLst>
                    <a:ext uri="{9D8B030D-6E8A-4147-A177-3AD203B41FA5}">
                      <a16:colId xmlns:a16="http://schemas.microsoft.com/office/drawing/2014/main" xmlns="" val="4261655733"/>
                    </a:ext>
                  </a:extLst>
                </a:gridCol>
                <a:gridCol w="2214246">
                  <a:extLst>
                    <a:ext uri="{9D8B030D-6E8A-4147-A177-3AD203B41FA5}">
                      <a16:colId xmlns:a16="http://schemas.microsoft.com/office/drawing/2014/main" xmlns="" val="374989931"/>
                    </a:ext>
                  </a:extLst>
                </a:gridCol>
                <a:gridCol w="2214246">
                  <a:extLst>
                    <a:ext uri="{9D8B030D-6E8A-4147-A177-3AD203B41FA5}">
                      <a16:colId xmlns:a16="http://schemas.microsoft.com/office/drawing/2014/main" xmlns="" val="1971319133"/>
                    </a:ext>
                  </a:extLst>
                </a:gridCol>
                <a:gridCol w="2214246">
                  <a:extLst>
                    <a:ext uri="{9D8B030D-6E8A-4147-A177-3AD203B41FA5}">
                      <a16:colId xmlns:a16="http://schemas.microsoft.com/office/drawing/2014/main" xmlns="" val="272035060"/>
                    </a:ext>
                  </a:extLst>
                </a:gridCol>
              </a:tblGrid>
              <a:tr h="576064">
                <a:tc>
                  <a:txBody>
                    <a:bodyPr/>
                    <a:lstStyle/>
                    <a:p>
                      <a:endParaRPr lang="lv-LV" dirty="0"/>
                    </a:p>
                  </a:txBody>
                  <a:tcPr/>
                </a:tc>
                <a:tc>
                  <a:txBody>
                    <a:bodyPr/>
                    <a:lstStyle/>
                    <a:p>
                      <a:pPr algn="ctr"/>
                      <a:r>
                        <a:rPr lang="lv-LV" sz="2400" dirty="0" smtClean="0"/>
                        <a:t>MATH</a:t>
                      </a:r>
                      <a:endParaRPr lang="lv-LV" sz="2400" dirty="0"/>
                    </a:p>
                  </a:txBody>
                  <a:tcPr anchor="ctr"/>
                </a:tc>
                <a:tc>
                  <a:txBody>
                    <a:bodyPr/>
                    <a:lstStyle/>
                    <a:p>
                      <a:pPr algn="ctr"/>
                      <a:r>
                        <a:rPr lang="lv-LV" sz="2400" dirty="0" smtClean="0"/>
                        <a:t>READING</a:t>
                      </a:r>
                      <a:endParaRPr lang="lv-LV" sz="2400"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sz="2400" dirty="0" smtClean="0"/>
                        <a:t>SCIENCE</a:t>
                      </a:r>
                    </a:p>
                  </a:txBody>
                  <a:tcPr anchor="ctr"/>
                </a:tc>
                <a:extLst>
                  <a:ext uri="{0D108BD9-81ED-4DB2-BD59-A6C34878D82A}">
                    <a16:rowId xmlns:a16="http://schemas.microsoft.com/office/drawing/2014/main" xmlns="" val="1845868357"/>
                  </a:ext>
                </a:extLst>
              </a:tr>
              <a:tr h="822949">
                <a:tc>
                  <a:txBody>
                    <a:bodyPr/>
                    <a:lstStyle/>
                    <a:p>
                      <a:r>
                        <a:rPr lang="lv-LV" sz="1800" b="1" dirty="0" smtClean="0">
                          <a:solidFill>
                            <a:schemeClr val="tx1"/>
                          </a:solidFill>
                        </a:rPr>
                        <a:t>LATVIA Use of ICT in school (index </a:t>
                      </a:r>
                      <a:r>
                        <a:rPr lang="en-US" sz="1800" b="1" i="1" dirty="0" smtClean="0">
                          <a:solidFill>
                            <a:schemeClr val="tx1"/>
                          </a:solidFill>
                        </a:rPr>
                        <a:t>USESCH</a:t>
                      </a:r>
                      <a:r>
                        <a:rPr lang="lv-LV" sz="1800" b="1" i="1" dirty="0" smtClean="0">
                          <a:solidFill>
                            <a:schemeClr val="tx1"/>
                          </a:solidFill>
                        </a:rPr>
                        <a:t>)</a:t>
                      </a:r>
                      <a:endParaRPr lang="lv-LV" b="1" dirty="0"/>
                    </a:p>
                  </a:txBody>
                  <a:tcPr/>
                </a:tc>
                <a:tc>
                  <a:txBody>
                    <a:bodyPr/>
                    <a:lstStyle/>
                    <a:p>
                      <a:pPr algn="ctr"/>
                      <a:r>
                        <a:rPr lang="lv-LV" sz="2400" b="1" dirty="0" smtClean="0"/>
                        <a:t>-,177</a:t>
                      </a:r>
                      <a:r>
                        <a:rPr lang="lv-LV" sz="2400" b="1" baseline="30000" dirty="0" smtClean="0"/>
                        <a:t>**</a:t>
                      </a:r>
                      <a:endParaRPr lang="lv-LV" sz="2400" b="1" dirty="0"/>
                    </a:p>
                  </a:txBody>
                  <a:tcPr anchor="ctr"/>
                </a:tc>
                <a:tc>
                  <a:txBody>
                    <a:bodyPr/>
                    <a:lstStyle/>
                    <a:p>
                      <a:pPr algn="ctr"/>
                      <a:r>
                        <a:rPr lang="lv-LV" sz="2400" b="1" dirty="0" smtClean="0"/>
                        <a:t>-,257</a:t>
                      </a:r>
                      <a:r>
                        <a:rPr lang="lv-LV" sz="2400" b="1" baseline="30000" dirty="0" smtClean="0"/>
                        <a:t>**</a:t>
                      </a:r>
                      <a:endParaRPr lang="lv-LV" sz="2400" b="1" dirty="0"/>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lv-LV" sz="2400" b="1" dirty="0" smtClean="0"/>
                        <a:t>-,239</a:t>
                      </a:r>
                      <a:r>
                        <a:rPr lang="lv-LV" sz="2400" b="1" baseline="30000" dirty="0" smtClean="0"/>
                        <a:t>**</a:t>
                      </a:r>
                      <a:r>
                        <a:rPr lang="lv-LV" sz="2400" b="1" dirty="0" smtClean="0"/>
                        <a:t>	</a:t>
                      </a:r>
                    </a:p>
                  </a:txBody>
                  <a:tcPr anchor="ctr"/>
                </a:tc>
                <a:extLst>
                  <a:ext uri="{0D108BD9-81ED-4DB2-BD59-A6C34878D82A}">
                    <a16:rowId xmlns:a16="http://schemas.microsoft.com/office/drawing/2014/main" xmlns="" val="4087775123"/>
                  </a:ext>
                </a:extLst>
              </a:tr>
            </a:tbl>
          </a:graphicData>
        </a:graphic>
      </p:graphicFrame>
    </p:spTree>
    <p:extLst>
      <p:ext uri="{BB962C8B-B14F-4D97-AF65-F5344CB8AC3E}">
        <p14:creationId xmlns:p14="http://schemas.microsoft.com/office/powerpoint/2010/main" val="36111461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88978" y="188640"/>
            <a:ext cx="8229600" cy="979512"/>
          </a:xfrm>
        </p:spPr>
        <p:txBody>
          <a:bodyPr/>
          <a:lstStyle/>
          <a:p>
            <a:r>
              <a:rPr lang="lv-LV" sz="4800" b="1" dirty="0" smtClean="0"/>
              <a:t>OECD PISA and ICT</a:t>
            </a:r>
            <a:endParaRPr lang="lv-LV" sz="4800" b="1" dirty="0"/>
          </a:p>
        </p:txBody>
      </p:sp>
      <p:sp>
        <p:nvSpPr>
          <p:cNvPr id="3" name="Content Placeholder 2"/>
          <p:cNvSpPr>
            <a:spLocks noGrp="1"/>
          </p:cNvSpPr>
          <p:nvPr>
            <p:ph idx="1"/>
          </p:nvPr>
        </p:nvSpPr>
        <p:spPr>
          <a:xfrm>
            <a:off x="498579" y="1174440"/>
            <a:ext cx="8229600" cy="5566928"/>
          </a:xfrm>
        </p:spPr>
        <p:txBody>
          <a:bodyPr>
            <a:normAutofit/>
          </a:bodyPr>
          <a:lstStyle/>
          <a:p>
            <a:r>
              <a:rPr lang="lv-LV" b="1" dirty="0" smtClean="0">
                <a:solidFill>
                  <a:schemeClr val="tx1"/>
                </a:solidFill>
              </a:rPr>
              <a:t>W</a:t>
            </a:r>
            <a:r>
              <a:rPr lang="en-US" b="1" dirty="0" err="1" smtClean="0">
                <a:solidFill>
                  <a:schemeClr val="tx1"/>
                </a:solidFill>
              </a:rPr>
              <a:t>ith</a:t>
            </a:r>
            <a:r>
              <a:rPr lang="en-US" b="1" dirty="0" smtClean="0">
                <a:solidFill>
                  <a:schemeClr val="tx1"/>
                </a:solidFill>
              </a:rPr>
              <a:t> </a:t>
            </a:r>
            <a:r>
              <a:rPr lang="en-US" b="1" dirty="0">
                <a:solidFill>
                  <a:schemeClr val="tx1"/>
                </a:solidFill>
              </a:rPr>
              <a:t>an increase of the computer-time, the students’ average performance in all content areas of the study </a:t>
            </a:r>
            <a:r>
              <a:rPr lang="en-US" b="1" dirty="0" smtClean="0">
                <a:solidFill>
                  <a:schemeClr val="tx1"/>
                </a:solidFill>
              </a:rPr>
              <a:t>actually </a:t>
            </a:r>
            <a:r>
              <a:rPr lang="en-US" b="1" dirty="0">
                <a:solidFill>
                  <a:schemeClr val="tx1"/>
                </a:solidFill>
              </a:rPr>
              <a:t>deteriorated. </a:t>
            </a:r>
            <a:endParaRPr lang="lv-LV" b="1" dirty="0" smtClean="0">
              <a:solidFill>
                <a:schemeClr val="tx1"/>
              </a:solidFill>
            </a:endParaRPr>
          </a:p>
          <a:p>
            <a:r>
              <a:rPr lang="lv-LV" b="1" dirty="0" smtClean="0">
                <a:solidFill>
                  <a:schemeClr val="tx1"/>
                </a:solidFill>
              </a:rPr>
              <a:t>OECD PISA report </a:t>
            </a:r>
            <a:r>
              <a:rPr lang="en-US" b="1" dirty="0" smtClean="0">
                <a:solidFill>
                  <a:schemeClr val="tx1"/>
                </a:solidFill>
              </a:rPr>
              <a:t>says </a:t>
            </a:r>
            <a:r>
              <a:rPr lang="en-US" b="1" dirty="0">
                <a:solidFill>
                  <a:schemeClr val="tx1"/>
                </a:solidFill>
              </a:rPr>
              <a:t>education systems which have invested heavily in information and communications technology have seen "no noticeable improvement" in Pisa test results for reading, mathematics or science</a:t>
            </a:r>
            <a:endParaRPr lang="lv-LV" b="1" dirty="0" smtClean="0">
              <a:solidFill>
                <a:schemeClr val="tx1"/>
              </a:solidFill>
            </a:endParaRPr>
          </a:p>
          <a:p>
            <a:r>
              <a:rPr lang="en-US" b="1" dirty="0" smtClean="0">
                <a:solidFill>
                  <a:schemeClr val="tx1"/>
                </a:solidFill>
              </a:rPr>
              <a:t>Andreas </a:t>
            </a:r>
            <a:r>
              <a:rPr lang="en-US" b="1" dirty="0">
                <a:solidFill>
                  <a:schemeClr val="tx1"/>
                </a:solidFill>
              </a:rPr>
              <a:t>Schleicher, </a:t>
            </a:r>
            <a:r>
              <a:rPr lang="en-US" b="1" dirty="0" smtClean="0">
                <a:solidFill>
                  <a:schemeClr val="tx1"/>
                </a:solidFill>
              </a:rPr>
              <a:t>The </a:t>
            </a:r>
            <a:r>
              <a:rPr lang="en-US" b="1" dirty="0">
                <a:solidFill>
                  <a:schemeClr val="tx1"/>
                </a:solidFill>
              </a:rPr>
              <a:t>OECD's education </a:t>
            </a:r>
            <a:r>
              <a:rPr lang="en-US" b="1" dirty="0" smtClean="0">
                <a:solidFill>
                  <a:schemeClr val="tx1"/>
                </a:solidFill>
              </a:rPr>
              <a:t>director</a:t>
            </a:r>
            <a:r>
              <a:rPr lang="lv-LV" b="1" dirty="0" smtClean="0">
                <a:solidFill>
                  <a:schemeClr val="tx1"/>
                </a:solidFill>
              </a:rPr>
              <a:t>,</a:t>
            </a:r>
            <a:r>
              <a:rPr lang="en-US" b="1" dirty="0" smtClean="0">
                <a:solidFill>
                  <a:schemeClr val="tx1"/>
                </a:solidFill>
              </a:rPr>
              <a:t> concludes</a:t>
            </a:r>
            <a:r>
              <a:rPr lang="lv-LV" b="1" dirty="0" smtClean="0">
                <a:solidFill>
                  <a:schemeClr val="tx1"/>
                </a:solidFill>
              </a:rPr>
              <a:t>:</a:t>
            </a:r>
          </a:p>
          <a:p>
            <a:pPr lvl="1"/>
            <a:r>
              <a:rPr lang="en-US" b="1" dirty="0" smtClean="0">
                <a:solidFill>
                  <a:schemeClr val="tx1"/>
                </a:solidFill>
              </a:rPr>
              <a:t> </a:t>
            </a:r>
            <a:r>
              <a:rPr lang="en-US" b="1" dirty="0">
                <a:solidFill>
                  <a:schemeClr val="tx1"/>
                </a:solidFill>
              </a:rPr>
              <a:t>that school technology had raised “too many false hopes</a:t>
            </a:r>
            <a:r>
              <a:rPr lang="en-US" b="1" dirty="0" smtClean="0">
                <a:solidFill>
                  <a:schemeClr val="tx1"/>
                </a:solidFill>
              </a:rPr>
              <a:t>”.</a:t>
            </a:r>
            <a:endParaRPr lang="lv-LV" b="1" dirty="0" smtClean="0">
              <a:solidFill>
                <a:schemeClr val="tx1"/>
              </a:solidFill>
            </a:endParaRPr>
          </a:p>
          <a:p>
            <a:pPr lvl="1"/>
            <a:r>
              <a:rPr lang="lv-LV" b="1" dirty="0">
                <a:solidFill>
                  <a:schemeClr val="tx1"/>
                </a:solidFill>
              </a:rPr>
              <a:t> </a:t>
            </a:r>
            <a:r>
              <a:rPr lang="en-US" b="1" dirty="0">
                <a:solidFill>
                  <a:schemeClr val="tx1"/>
                </a:solidFill>
              </a:rPr>
              <a:t>If you look at the best-performing education systems, such as those in East Asia, they've been very cautious about using technology in their classrooms</a:t>
            </a:r>
            <a:endParaRPr lang="lv-LV" b="1" dirty="0">
              <a:solidFill>
                <a:schemeClr val="tx1"/>
              </a:solidFill>
            </a:endParaRPr>
          </a:p>
        </p:txBody>
      </p:sp>
    </p:spTree>
    <p:extLst>
      <p:ext uri="{BB962C8B-B14F-4D97-AF65-F5344CB8AC3E}">
        <p14:creationId xmlns:p14="http://schemas.microsoft.com/office/powerpoint/2010/main" val="26836121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560" y="260648"/>
            <a:ext cx="8229600" cy="763488"/>
          </a:xfrm>
        </p:spPr>
        <p:txBody>
          <a:bodyPr/>
          <a:lstStyle/>
          <a:p>
            <a:r>
              <a:rPr lang="lv-LV" b="1" dirty="0" smtClean="0"/>
              <a:t>OECD PISA and ICT </a:t>
            </a:r>
            <a:endParaRPr lang="lv-LV" b="1" dirty="0"/>
          </a:p>
        </p:txBody>
      </p:sp>
      <p:sp>
        <p:nvSpPr>
          <p:cNvPr id="3" name="Content Placeholder 2"/>
          <p:cNvSpPr>
            <a:spLocks noGrp="1"/>
          </p:cNvSpPr>
          <p:nvPr>
            <p:ph idx="1"/>
          </p:nvPr>
        </p:nvSpPr>
        <p:spPr>
          <a:xfrm>
            <a:off x="467544" y="908720"/>
            <a:ext cx="8229600" cy="4525963"/>
          </a:xfrm>
        </p:spPr>
        <p:txBody>
          <a:bodyPr>
            <a:noAutofit/>
          </a:bodyPr>
          <a:lstStyle/>
          <a:p>
            <a:r>
              <a:rPr lang="en-US" b="1" dirty="0">
                <a:solidFill>
                  <a:schemeClr val="tx1"/>
                </a:solidFill>
              </a:rPr>
              <a:t>Students who use computers very frequently at school get worse results</a:t>
            </a:r>
          </a:p>
          <a:p>
            <a:r>
              <a:rPr lang="en-US" b="1" dirty="0">
                <a:solidFill>
                  <a:schemeClr val="tx1"/>
                </a:solidFill>
              </a:rPr>
              <a:t>Students who use computers moderately at school, such as once or twice a week, have "somewhat better learning outcomes" than students who use computers rarely</a:t>
            </a:r>
          </a:p>
          <a:p>
            <a:r>
              <a:rPr lang="en-US" b="1" dirty="0">
                <a:solidFill>
                  <a:schemeClr val="tx1"/>
                </a:solidFill>
              </a:rPr>
              <a:t>The results show "no appreciable improvements" in reading, mathematics or science in the countries that had invested heavily in information technology</a:t>
            </a:r>
          </a:p>
          <a:p>
            <a:r>
              <a:rPr lang="en-US" b="1" dirty="0">
                <a:solidFill>
                  <a:schemeClr val="tx1"/>
                </a:solidFill>
              </a:rPr>
              <a:t>High achieving school systems such as South Korea and Shanghai in China have lower levels of computer use in school</a:t>
            </a:r>
          </a:p>
          <a:p>
            <a:r>
              <a:rPr lang="en-US" b="1" dirty="0">
                <a:solidFill>
                  <a:schemeClr val="tx1"/>
                </a:solidFill>
              </a:rPr>
              <a:t>Singapore, with only a moderate use of technology in school, is top for digital skills</a:t>
            </a:r>
          </a:p>
          <a:p>
            <a:endParaRPr lang="lv-LV" b="1" dirty="0">
              <a:solidFill>
                <a:schemeClr val="tx1"/>
              </a:solidFill>
            </a:endParaRPr>
          </a:p>
        </p:txBody>
      </p:sp>
    </p:spTree>
    <p:extLst>
      <p:ext uri="{BB962C8B-B14F-4D97-AF65-F5344CB8AC3E}">
        <p14:creationId xmlns:p14="http://schemas.microsoft.com/office/powerpoint/2010/main" val="37565631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8221" y="332656"/>
            <a:ext cx="8229600" cy="907504"/>
          </a:xfrm>
        </p:spPr>
        <p:txBody>
          <a:bodyPr/>
          <a:lstStyle/>
          <a:p>
            <a:r>
              <a:rPr lang="lv-LV" b="1" dirty="0" smtClean="0"/>
              <a:t>Important!</a:t>
            </a:r>
            <a:endParaRPr lang="lv-LV" b="1" dirty="0"/>
          </a:p>
        </p:txBody>
      </p:sp>
      <p:sp>
        <p:nvSpPr>
          <p:cNvPr id="3" name="Content Placeholder 2"/>
          <p:cNvSpPr>
            <a:spLocks noGrp="1"/>
          </p:cNvSpPr>
          <p:nvPr>
            <p:ph idx="1"/>
          </p:nvPr>
        </p:nvSpPr>
        <p:spPr/>
        <p:txBody>
          <a:bodyPr>
            <a:normAutofit/>
          </a:bodyPr>
          <a:lstStyle/>
          <a:p>
            <a:r>
              <a:rPr lang="en-US" sz="3200" b="1" dirty="0" smtClean="0">
                <a:solidFill>
                  <a:schemeClr val="tx1"/>
                </a:solidFill>
              </a:rPr>
              <a:t>This </a:t>
            </a:r>
            <a:r>
              <a:rPr lang="en-US" sz="3200" b="1" dirty="0">
                <a:solidFill>
                  <a:schemeClr val="tx1"/>
                </a:solidFill>
              </a:rPr>
              <a:t>raises an important question regarding ICT integration in education – </a:t>
            </a:r>
            <a:r>
              <a:rPr lang="en-US" sz="3200" b="1" dirty="0">
                <a:solidFill>
                  <a:srgbClr val="C00000"/>
                </a:solidFill>
              </a:rPr>
              <a:t>how can the use of computers enhance the learning process, </a:t>
            </a:r>
            <a:r>
              <a:rPr lang="en-US" sz="3200" b="1" u="sng" dirty="0">
                <a:solidFill>
                  <a:srgbClr val="C00000"/>
                </a:solidFill>
              </a:rPr>
              <a:t>creating an </a:t>
            </a:r>
            <a:r>
              <a:rPr lang="en-US" sz="3200" b="1" u="dbl" dirty="0">
                <a:solidFill>
                  <a:srgbClr val="C00000"/>
                </a:solidFill>
              </a:rPr>
              <a:t>added value</a:t>
            </a:r>
            <a:r>
              <a:rPr lang="en-US" sz="3200" b="1" u="sng" dirty="0">
                <a:solidFill>
                  <a:srgbClr val="C00000"/>
                </a:solidFill>
              </a:rPr>
              <a:t> directly related to ICT use</a:t>
            </a:r>
            <a:r>
              <a:rPr lang="en-US" sz="3200" b="1" dirty="0">
                <a:solidFill>
                  <a:schemeClr val="tx1"/>
                </a:solidFill>
              </a:rPr>
              <a:t>? </a:t>
            </a:r>
            <a:endParaRPr lang="lv-LV" sz="3200" b="1" dirty="0">
              <a:solidFill>
                <a:schemeClr val="tx1"/>
              </a:solidFill>
            </a:endParaRPr>
          </a:p>
          <a:p>
            <a:endParaRPr lang="lv-LV" sz="3200" dirty="0"/>
          </a:p>
        </p:txBody>
      </p:sp>
    </p:spTree>
    <p:extLst>
      <p:ext uri="{BB962C8B-B14F-4D97-AF65-F5344CB8AC3E}">
        <p14:creationId xmlns:p14="http://schemas.microsoft.com/office/powerpoint/2010/main" val="3685048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sz="4800" b="1" dirty="0" err="1" smtClean="0"/>
              <a:t>Problem</a:t>
            </a:r>
            <a:r>
              <a:rPr lang="lv-LV" sz="4800" b="1" dirty="0" smtClean="0"/>
              <a:t> </a:t>
            </a:r>
            <a:r>
              <a:rPr lang="lv-LV" sz="4800" b="1" dirty="0" err="1" smtClean="0"/>
              <a:t>of</a:t>
            </a:r>
            <a:r>
              <a:rPr lang="lv-LV" sz="4800" b="1" dirty="0" smtClean="0"/>
              <a:t> </a:t>
            </a:r>
            <a:r>
              <a:rPr lang="lv-LV" sz="4800" b="1" dirty="0" err="1" smtClean="0"/>
              <a:t>added</a:t>
            </a:r>
            <a:r>
              <a:rPr lang="lv-LV" sz="4800" b="1" dirty="0" smtClean="0"/>
              <a:t> </a:t>
            </a:r>
            <a:r>
              <a:rPr lang="lv-LV" sz="4800" b="1" dirty="0" err="1" smtClean="0"/>
              <a:t>value</a:t>
            </a:r>
            <a:r>
              <a:rPr lang="lv-LV" sz="4800" b="1" dirty="0" smtClean="0"/>
              <a:t> </a:t>
            </a:r>
            <a:r>
              <a:rPr lang="lv-LV" sz="4800" b="1" dirty="0" err="1" smtClean="0"/>
              <a:t>due</a:t>
            </a:r>
            <a:r>
              <a:rPr lang="lv-LV" sz="4800" b="1" dirty="0" smtClean="0"/>
              <a:t> to </a:t>
            </a:r>
            <a:r>
              <a:rPr lang="lv-LV" sz="4800" b="1" dirty="0" err="1" smtClean="0"/>
              <a:t>the</a:t>
            </a:r>
            <a:r>
              <a:rPr lang="lv-LV" sz="4800" b="1" dirty="0" smtClean="0"/>
              <a:t> </a:t>
            </a:r>
            <a:r>
              <a:rPr lang="lv-LV" sz="4800" b="1" dirty="0" err="1" smtClean="0"/>
              <a:t>use</a:t>
            </a:r>
            <a:r>
              <a:rPr lang="lv-LV" sz="4800" b="1" dirty="0" smtClean="0"/>
              <a:t> </a:t>
            </a:r>
            <a:r>
              <a:rPr lang="lv-LV" sz="4800" b="1" dirty="0" err="1" smtClean="0"/>
              <a:t>of</a:t>
            </a:r>
            <a:r>
              <a:rPr lang="lv-LV" sz="4800" b="1" dirty="0" smtClean="0"/>
              <a:t> ICT</a:t>
            </a:r>
            <a:endParaRPr lang="lv-LV" sz="4800" b="1" dirty="0"/>
          </a:p>
        </p:txBody>
      </p:sp>
      <p:sp>
        <p:nvSpPr>
          <p:cNvPr id="3" name="Satura vietturis 2"/>
          <p:cNvSpPr>
            <a:spLocks noGrp="1"/>
          </p:cNvSpPr>
          <p:nvPr>
            <p:ph idx="1"/>
          </p:nvPr>
        </p:nvSpPr>
        <p:spPr/>
        <p:txBody>
          <a:bodyPr/>
          <a:lstStyle/>
          <a:p>
            <a:r>
              <a:rPr lang="lv-LV" b="1" dirty="0" err="1" smtClean="0">
                <a:solidFill>
                  <a:schemeClr val="tx1"/>
                </a:solidFill>
              </a:rPr>
              <a:t>Added</a:t>
            </a:r>
            <a:r>
              <a:rPr lang="lv-LV" b="1" dirty="0" smtClean="0">
                <a:solidFill>
                  <a:schemeClr val="tx1"/>
                </a:solidFill>
              </a:rPr>
              <a:t> </a:t>
            </a:r>
            <a:r>
              <a:rPr lang="lv-LV" b="1" dirty="0" err="1" smtClean="0">
                <a:solidFill>
                  <a:schemeClr val="tx1"/>
                </a:solidFill>
              </a:rPr>
              <a:t>value</a:t>
            </a:r>
            <a:r>
              <a:rPr lang="lv-LV" b="1" dirty="0" smtClean="0">
                <a:solidFill>
                  <a:schemeClr val="tx1"/>
                </a:solidFill>
              </a:rPr>
              <a:t> </a:t>
            </a:r>
            <a:r>
              <a:rPr lang="lv-LV" b="1" dirty="0" err="1" smtClean="0">
                <a:solidFill>
                  <a:schemeClr val="tx1"/>
                </a:solidFill>
              </a:rPr>
              <a:t>of</a:t>
            </a:r>
            <a:r>
              <a:rPr lang="lv-LV" b="1" dirty="0" smtClean="0">
                <a:solidFill>
                  <a:schemeClr val="tx1"/>
                </a:solidFill>
              </a:rPr>
              <a:t> ICT to </a:t>
            </a:r>
            <a:r>
              <a:rPr lang="lv-LV" b="1" dirty="0" err="1" smtClean="0">
                <a:solidFill>
                  <a:schemeClr val="tx1"/>
                </a:solidFill>
              </a:rPr>
              <a:t>the</a:t>
            </a:r>
            <a:r>
              <a:rPr lang="lv-LV" b="1" dirty="0" smtClean="0">
                <a:solidFill>
                  <a:schemeClr val="tx1"/>
                </a:solidFill>
              </a:rPr>
              <a:t> </a:t>
            </a:r>
            <a:r>
              <a:rPr lang="lv-LV" b="1" dirty="0" err="1" smtClean="0">
                <a:solidFill>
                  <a:schemeClr val="tx1"/>
                </a:solidFill>
              </a:rPr>
              <a:t>instruction</a:t>
            </a:r>
            <a:r>
              <a:rPr lang="lv-LV" b="1" dirty="0" smtClean="0">
                <a:solidFill>
                  <a:schemeClr val="tx1"/>
                </a:solidFill>
              </a:rPr>
              <a:t> process </a:t>
            </a:r>
            <a:r>
              <a:rPr lang="lv-LV" b="1" dirty="0" err="1" smtClean="0">
                <a:solidFill>
                  <a:schemeClr val="tx1"/>
                </a:solidFill>
              </a:rPr>
              <a:t>and</a:t>
            </a:r>
            <a:r>
              <a:rPr lang="lv-LV" b="1" dirty="0" smtClean="0">
                <a:solidFill>
                  <a:schemeClr val="tx1"/>
                </a:solidFill>
              </a:rPr>
              <a:t> </a:t>
            </a:r>
            <a:r>
              <a:rPr lang="lv-LV" b="1" dirty="0" err="1" smtClean="0">
                <a:solidFill>
                  <a:schemeClr val="tx1"/>
                </a:solidFill>
              </a:rPr>
              <a:t>outcome</a:t>
            </a:r>
            <a:r>
              <a:rPr lang="lv-LV" b="1" dirty="0" smtClean="0">
                <a:solidFill>
                  <a:schemeClr val="tx1"/>
                </a:solidFill>
              </a:rPr>
              <a:t> – </a:t>
            </a:r>
            <a:r>
              <a:rPr lang="lv-LV" b="1" dirty="0" err="1" smtClean="0">
                <a:solidFill>
                  <a:schemeClr val="tx1"/>
                </a:solidFill>
              </a:rPr>
              <a:t>something</a:t>
            </a:r>
            <a:r>
              <a:rPr lang="lv-LV" b="1" dirty="0" smtClean="0">
                <a:solidFill>
                  <a:schemeClr val="tx1"/>
                </a:solidFill>
              </a:rPr>
              <a:t> </a:t>
            </a:r>
            <a:r>
              <a:rPr lang="lv-LV" b="1" dirty="0" err="1" smtClean="0">
                <a:solidFill>
                  <a:schemeClr val="tx1"/>
                </a:solidFill>
              </a:rPr>
              <a:t>we</a:t>
            </a:r>
            <a:r>
              <a:rPr lang="lv-LV" b="1" dirty="0" smtClean="0">
                <a:solidFill>
                  <a:schemeClr val="tx1"/>
                </a:solidFill>
              </a:rPr>
              <a:t> </a:t>
            </a:r>
            <a:r>
              <a:rPr lang="lv-LV" b="1" dirty="0" err="1" smtClean="0">
                <a:solidFill>
                  <a:schemeClr val="tx1"/>
                </a:solidFill>
              </a:rPr>
              <a:t>cannot</a:t>
            </a:r>
            <a:r>
              <a:rPr lang="lv-LV" b="1" dirty="0" smtClean="0">
                <a:solidFill>
                  <a:schemeClr val="tx1"/>
                </a:solidFill>
              </a:rPr>
              <a:t> </a:t>
            </a:r>
            <a:r>
              <a:rPr lang="lv-LV" b="1" dirty="0" err="1" smtClean="0">
                <a:solidFill>
                  <a:schemeClr val="tx1"/>
                </a:solidFill>
              </a:rPr>
              <a:t>gain</a:t>
            </a:r>
            <a:r>
              <a:rPr lang="lv-LV" b="1" dirty="0" smtClean="0">
                <a:solidFill>
                  <a:schemeClr val="tx1"/>
                </a:solidFill>
              </a:rPr>
              <a:t> </a:t>
            </a:r>
            <a:r>
              <a:rPr lang="lv-LV" b="1" dirty="0" err="1" smtClean="0">
                <a:solidFill>
                  <a:schemeClr val="tx1"/>
                </a:solidFill>
              </a:rPr>
              <a:t>without</a:t>
            </a:r>
            <a:r>
              <a:rPr lang="lv-LV" b="1" dirty="0" smtClean="0">
                <a:solidFill>
                  <a:schemeClr val="tx1"/>
                </a:solidFill>
              </a:rPr>
              <a:t>  ICT</a:t>
            </a:r>
          </a:p>
          <a:p>
            <a:r>
              <a:rPr lang="lv-LV" b="1" dirty="0" err="1" smtClean="0">
                <a:solidFill>
                  <a:schemeClr val="tx1"/>
                </a:solidFill>
              </a:rPr>
              <a:t>Is</a:t>
            </a:r>
            <a:r>
              <a:rPr lang="lv-LV" b="1" dirty="0" smtClean="0">
                <a:solidFill>
                  <a:schemeClr val="tx1"/>
                </a:solidFill>
              </a:rPr>
              <a:t> it </a:t>
            </a:r>
            <a:r>
              <a:rPr lang="lv-LV" b="1" dirty="0" err="1" smtClean="0">
                <a:solidFill>
                  <a:schemeClr val="tx1"/>
                </a:solidFill>
              </a:rPr>
              <a:t>possible</a:t>
            </a:r>
            <a:r>
              <a:rPr lang="lv-LV" b="1" dirty="0" smtClean="0">
                <a:solidFill>
                  <a:schemeClr val="tx1"/>
                </a:solidFill>
              </a:rPr>
              <a:t> to </a:t>
            </a:r>
            <a:r>
              <a:rPr lang="lv-LV" b="1" dirty="0" err="1" smtClean="0">
                <a:solidFill>
                  <a:schemeClr val="tx1"/>
                </a:solidFill>
              </a:rPr>
              <a:t>determine</a:t>
            </a:r>
            <a:r>
              <a:rPr lang="lv-LV" b="1" dirty="0" smtClean="0">
                <a:solidFill>
                  <a:schemeClr val="tx1"/>
                </a:solidFill>
              </a:rPr>
              <a:t> </a:t>
            </a:r>
            <a:r>
              <a:rPr lang="lv-LV" b="1" dirty="0" err="1" smtClean="0">
                <a:solidFill>
                  <a:schemeClr val="tx1"/>
                </a:solidFill>
              </a:rPr>
              <a:t>precisely</a:t>
            </a:r>
            <a:r>
              <a:rPr lang="lv-LV" b="1" dirty="0" smtClean="0">
                <a:solidFill>
                  <a:schemeClr val="tx1"/>
                </a:solidFill>
              </a:rPr>
              <a:t> </a:t>
            </a:r>
            <a:r>
              <a:rPr lang="lv-LV" b="1" dirty="0" err="1" smtClean="0">
                <a:solidFill>
                  <a:schemeClr val="tx1"/>
                </a:solidFill>
              </a:rPr>
              <a:t>this</a:t>
            </a:r>
            <a:r>
              <a:rPr lang="lv-LV" b="1" dirty="0" smtClean="0">
                <a:solidFill>
                  <a:schemeClr val="tx1"/>
                </a:solidFill>
              </a:rPr>
              <a:t> </a:t>
            </a:r>
            <a:r>
              <a:rPr lang="lv-LV" b="1" dirty="0" err="1" smtClean="0">
                <a:solidFill>
                  <a:schemeClr val="tx1"/>
                </a:solidFill>
              </a:rPr>
              <a:t>added</a:t>
            </a:r>
            <a:r>
              <a:rPr lang="lv-LV" b="1" dirty="0" smtClean="0">
                <a:solidFill>
                  <a:schemeClr val="tx1"/>
                </a:solidFill>
              </a:rPr>
              <a:t> </a:t>
            </a:r>
            <a:r>
              <a:rPr lang="lv-LV" b="1" dirty="0" err="1" smtClean="0">
                <a:solidFill>
                  <a:schemeClr val="tx1"/>
                </a:solidFill>
              </a:rPr>
              <a:t>value</a:t>
            </a:r>
            <a:r>
              <a:rPr lang="lv-LV" b="1" dirty="0" smtClean="0">
                <a:solidFill>
                  <a:schemeClr val="tx1"/>
                </a:solidFill>
              </a:rPr>
              <a:t> </a:t>
            </a:r>
            <a:r>
              <a:rPr lang="lv-LV" b="1" dirty="0" err="1" smtClean="0">
                <a:solidFill>
                  <a:schemeClr val="tx1"/>
                </a:solidFill>
              </a:rPr>
              <a:t>in</a:t>
            </a:r>
            <a:r>
              <a:rPr lang="lv-LV" b="1" dirty="0" smtClean="0">
                <a:solidFill>
                  <a:schemeClr val="tx1"/>
                </a:solidFill>
              </a:rPr>
              <a:t> </a:t>
            </a:r>
            <a:r>
              <a:rPr lang="lv-LV" b="1" dirty="0" err="1" smtClean="0">
                <a:solidFill>
                  <a:schemeClr val="tx1"/>
                </a:solidFill>
              </a:rPr>
              <a:t>different</a:t>
            </a:r>
            <a:r>
              <a:rPr lang="lv-LV" b="1" dirty="0" smtClean="0">
                <a:solidFill>
                  <a:schemeClr val="tx1"/>
                </a:solidFill>
              </a:rPr>
              <a:t> </a:t>
            </a:r>
            <a:r>
              <a:rPr lang="lv-LV" b="1" dirty="0" err="1" smtClean="0">
                <a:solidFill>
                  <a:schemeClr val="tx1"/>
                </a:solidFill>
              </a:rPr>
              <a:t>subject</a:t>
            </a:r>
            <a:r>
              <a:rPr lang="lv-LV" b="1" dirty="0" smtClean="0">
                <a:solidFill>
                  <a:schemeClr val="tx1"/>
                </a:solidFill>
              </a:rPr>
              <a:t> </a:t>
            </a:r>
            <a:r>
              <a:rPr lang="lv-LV" b="1" dirty="0" err="1" smtClean="0">
                <a:solidFill>
                  <a:schemeClr val="tx1"/>
                </a:solidFill>
              </a:rPr>
              <a:t>areas</a:t>
            </a:r>
            <a:r>
              <a:rPr lang="lv-LV" b="1" dirty="0" smtClean="0">
                <a:solidFill>
                  <a:schemeClr val="tx1"/>
                </a:solidFill>
              </a:rPr>
              <a:t>?</a:t>
            </a:r>
          </a:p>
          <a:p>
            <a:r>
              <a:rPr lang="lv-LV" b="1" dirty="0" smtClean="0">
                <a:solidFill>
                  <a:schemeClr val="tx1"/>
                </a:solidFill>
              </a:rPr>
              <a:t>What are the main steps to reach understanding  of added value in… (physics, history, languages …)</a:t>
            </a:r>
          </a:p>
          <a:p>
            <a:endParaRPr lang="lv-LV" b="1" dirty="0" smtClean="0">
              <a:solidFill>
                <a:schemeClr val="tx1"/>
              </a:solidFill>
            </a:endParaRPr>
          </a:p>
          <a:p>
            <a:pPr marL="0" indent="0" algn="ctr">
              <a:buNone/>
            </a:pPr>
            <a:r>
              <a:rPr lang="lv-LV" sz="3200" b="1" dirty="0" err="1" smtClean="0">
                <a:solidFill>
                  <a:schemeClr val="tx1"/>
                </a:solidFill>
              </a:rPr>
              <a:t>This</a:t>
            </a:r>
            <a:r>
              <a:rPr lang="lv-LV" sz="3200" b="1" dirty="0" smtClean="0">
                <a:solidFill>
                  <a:schemeClr val="tx1"/>
                </a:solidFill>
              </a:rPr>
              <a:t> </a:t>
            </a:r>
            <a:r>
              <a:rPr lang="lv-LV" sz="3200" b="1" dirty="0" err="1" smtClean="0">
                <a:solidFill>
                  <a:schemeClr val="tx1"/>
                </a:solidFill>
              </a:rPr>
              <a:t>set</a:t>
            </a:r>
            <a:r>
              <a:rPr lang="lv-LV" sz="3200" b="1" dirty="0" smtClean="0">
                <a:solidFill>
                  <a:schemeClr val="tx1"/>
                </a:solidFill>
              </a:rPr>
              <a:t> </a:t>
            </a:r>
            <a:r>
              <a:rPr lang="lv-LV" sz="3200" b="1" dirty="0" err="1" smtClean="0">
                <a:solidFill>
                  <a:schemeClr val="tx1"/>
                </a:solidFill>
              </a:rPr>
              <a:t>of</a:t>
            </a:r>
            <a:r>
              <a:rPr lang="lv-LV" sz="3200" b="1" dirty="0" smtClean="0">
                <a:solidFill>
                  <a:schemeClr val="tx1"/>
                </a:solidFill>
              </a:rPr>
              <a:t> </a:t>
            </a:r>
            <a:r>
              <a:rPr lang="lv-LV" sz="3200" b="1" dirty="0" err="1" smtClean="0">
                <a:solidFill>
                  <a:schemeClr val="tx1"/>
                </a:solidFill>
              </a:rPr>
              <a:t>issues</a:t>
            </a:r>
            <a:r>
              <a:rPr lang="lv-LV" sz="3200" b="1" dirty="0" smtClean="0">
                <a:solidFill>
                  <a:schemeClr val="tx1"/>
                </a:solidFill>
              </a:rPr>
              <a:t> </a:t>
            </a:r>
            <a:r>
              <a:rPr lang="lv-LV" sz="3200" b="1" dirty="0" err="1" smtClean="0">
                <a:solidFill>
                  <a:schemeClr val="tx1"/>
                </a:solidFill>
              </a:rPr>
              <a:t>is</a:t>
            </a:r>
            <a:r>
              <a:rPr lang="lv-LV" sz="3200" b="1" dirty="0" smtClean="0">
                <a:solidFill>
                  <a:schemeClr val="tx1"/>
                </a:solidFill>
              </a:rPr>
              <a:t> </a:t>
            </a:r>
            <a:r>
              <a:rPr lang="lv-LV" sz="3200" b="1" dirty="0" err="1" smtClean="0">
                <a:solidFill>
                  <a:schemeClr val="tx1"/>
                </a:solidFill>
              </a:rPr>
              <a:t>one</a:t>
            </a:r>
            <a:r>
              <a:rPr lang="lv-LV" sz="3200" b="1" dirty="0" smtClean="0">
                <a:solidFill>
                  <a:schemeClr val="tx1"/>
                </a:solidFill>
              </a:rPr>
              <a:t> </a:t>
            </a:r>
            <a:r>
              <a:rPr lang="lv-LV" sz="3200" b="1" dirty="0" err="1" smtClean="0">
                <a:solidFill>
                  <a:schemeClr val="tx1"/>
                </a:solidFill>
              </a:rPr>
              <a:t>of</a:t>
            </a:r>
            <a:r>
              <a:rPr lang="lv-LV" sz="3200" b="1" dirty="0" smtClean="0">
                <a:solidFill>
                  <a:schemeClr val="tx1"/>
                </a:solidFill>
              </a:rPr>
              <a:t> </a:t>
            </a:r>
            <a:r>
              <a:rPr lang="lv-LV" sz="3200" b="1" dirty="0" err="1" smtClean="0">
                <a:solidFill>
                  <a:schemeClr val="tx1"/>
                </a:solidFill>
              </a:rPr>
              <a:t>the</a:t>
            </a:r>
            <a:r>
              <a:rPr lang="lv-LV" sz="3200" b="1" dirty="0" smtClean="0">
                <a:solidFill>
                  <a:schemeClr val="tx1"/>
                </a:solidFill>
              </a:rPr>
              <a:t> </a:t>
            </a:r>
            <a:r>
              <a:rPr lang="lv-LV" sz="3200" b="1" dirty="0" err="1" smtClean="0">
                <a:solidFill>
                  <a:schemeClr val="tx1"/>
                </a:solidFill>
              </a:rPr>
              <a:t>most</a:t>
            </a:r>
            <a:r>
              <a:rPr lang="lv-LV" sz="3200" b="1" dirty="0" smtClean="0">
                <a:solidFill>
                  <a:schemeClr val="tx1"/>
                </a:solidFill>
              </a:rPr>
              <a:t> </a:t>
            </a:r>
            <a:r>
              <a:rPr lang="lv-LV" sz="3200" b="1" dirty="0" err="1" smtClean="0">
                <a:solidFill>
                  <a:schemeClr val="tx1"/>
                </a:solidFill>
              </a:rPr>
              <a:t>important</a:t>
            </a:r>
            <a:r>
              <a:rPr lang="lv-LV" sz="3200" b="1" dirty="0" smtClean="0">
                <a:solidFill>
                  <a:schemeClr val="tx1"/>
                </a:solidFill>
              </a:rPr>
              <a:t> (</a:t>
            </a:r>
            <a:r>
              <a:rPr lang="lv-LV" sz="3200" b="1" dirty="0" err="1" smtClean="0">
                <a:solidFill>
                  <a:schemeClr val="tx1"/>
                </a:solidFill>
              </a:rPr>
              <a:t>and</a:t>
            </a:r>
            <a:r>
              <a:rPr lang="lv-LV" sz="3200" b="1" dirty="0" smtClean="0">
                <a:solidFill>
                  <a:schemeClr val="tx1"/>
                </a:solidFill>
              </a:rPr>
              <a:t> </a:t>
            </a:r>
            <a:r>
              <a:rPr lang="lv-LV" sz="3200" b="1" dirty="0" err="1" smtClean="0">
                <a:solidFill>
                  <a:schemeClr val="tx1"/>
                </a:solidFill>
              </a:rPr>
              <a:t>serious</a:t>
            </a:r>
            <a:r>
              <a:rPr lang="lv-LV" sz="3200" b="1" dirty="0" smtClean="0">
                <a:solidFill>
                  <a:schemeClr val="tx1"/>
                </a:solidFill>
              </a:rPr>
              <a:t>) </a:t>
            </a:r>
            <a:r>
              <a:rPr lang="lv-LV" sz="3200" b="1" dirty="0" err="1" smtClean="0">
                <a:solidFill>
                  <a:schemeClr val="tx1"/>
                </a:solidFill>
              </a:rPr>
              <a:t>challenges</a:t>
            </a:r>
            <a:r>
              <a:rPr lang="lv-LV" sz="3200" b="1" dirty="0" smtClean="0">
                <a:solidFill>
                  <a:schemeClr val="tx1"/>
                </a:solidFill>
              </a:rPr>
              <a:t> </a:t>
            </a:r>
            <a:r>
              <a:rPr lang="lv-LV" sz="3200" b="1" dirty="0" err="1" smtClean="0">
                <a:solidFill>
                  <a:schemeClr val="tx1"/>
                </a:solidFill>
              </a:rPr>
              <a:t>for</a:t>
            </a:r>
            <a:r>
              <a:rPr lang="lv-LV" sz="3200" b="1" dirty="0" smtClean="0">
                <a:solidFill>
                  <a:schemeClr val="tx1"/>
                </a:solidFill>
              </a:rPr>
              <a:t> </a:t>
            </a:r>
            <a:r>
              <a:rPr lang="lv-LV" sz="3200" b="1" dirty="0" err="1" smtClean="0">
                <a:solidFill>
                  <a:schemeClr val="tx1"/>
                </a:solidFill>
              </a:rPr>
              <a:t>teachers</a:t>
            </a:r>
            <a:endParaRPr lang="lv-LV" sz="3200" b="1" dirty="0">
              <a:solidFill>
                <a:schemeClr val="tx1"/>
              </a:solidFill>
            </a:endParaRPr>
          </a:p>
        </p:txBody>
      </p:sp>
    </p:spTree>
    <p:extLst>
      <p:ext uri="{BB962C8B-B14F-4D97-AF65-F5344CB8AC3E}">
        <p14:creationId xmlns:p14="http://schemas.microsoft.com/office/powerpoint/2010/main" val="53518982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dirty="0" err="1" smtClean="0"/>
              <a:t>In-service</a:t>
            </a:r>
            <a:r>
              <a:rPr lang="lv-LV" dirty="0" smtClean="0"/>
              <a:t> </a:t>
            </a:r>
            <a:r>
              <a:rPr lang="lv-LV" dirty="0" err="1" smtClean="0"/>
              <a:t>and</a:t>
            </a:r>
            <a:r>
              <a:rPr lang="lv-LV" dirty="0" smtClean="0"/>
              <a:t> </a:t>
            </a:r>
            <a:r>
              <a:rPr lang="lv-LV" dirty="0" err="1" smtClean="0"/>
              <a:t>pre-service</a:t>
            </a:r>
            <a:r>
              <a:rPr lang="lv-LV" dirty="0" smtClean="0"/>
              <a:t>  </a:t>
            </a:r>
            <a:r>
              <a:rPr lang="lv-LV" dirty="0" err="1" smtClean="0"/>
              <a:t>teacher</a:t>
            </a:r>
            <a:r>
              <a:rPr lang="lv-LV" dirty="0" smtClean="0"/>
              <a:t> </a:t>
            </a:r>
            <a:r>
              <a:rPr lang="lv-LV" dirty="0" err="1" smtClean="0"/>
              <a:t>training</a:t>
            </a:r>
            <a:endParaRPr lang="lv-LV" dirty="0"/>
          </a:p>
        </p:txBody>
      </p:sp>
      <p:sp>
        <p:nvSpPr>
          <p:cNvPr id="3" name="Satura vietturis 2"/>
          <p:cNvSpPr>
            <a:spLocks noGrp="1"/>
          </p:cNvSpPr>
          <p:nvPr>
            <p:ph idx="1"/>
          </p:nvPr>
        </p:nvSpPr>
        <p:spPr/>
        <p:txBody>
          <a:bodyPr/>
          <a:lstStyle/>
          <a:p>
            <a:r>
              <a:rPr lang="lv-LV" b="1" dirty="0" err="1" smtClean="0">
                <a:solidFill>
                  <a:schemeClr val="tx1"/>
                </a:solidFill>
              </a:rPr>
              <a:t>Both</a:t>
            </a:r>
            <a:r>
              <a:rPr lang="lv-LV" b="1" dirty="0" smtClean="0">
                <a:solidFill>
                  <a:schemeClr val="tx1"/>
                </a:solidFill>
              </a:rPr>
              <a:t> </a:t>
            </a:r>
            <a:r>
              <a:rPr lang="lv-LV" b="1" dirty="0" err="1" smtClean="0">
                <a:solidFill>
                  <a:schemeClr val="tx1"/>
                </a:solidFill>
              </a:rPr>
              <a:t>in-service</a:t>
            </a:r>
            <a:r>
              <a:rPr lang="lv-LV" b="1" dirty="0" smtClean="0">
                <a:solidFill>
                  <a:schemeClr val="tx1"/>
                </a:solidFill>
              </a:rPr>
              <a:t> </a:t>
            </a:r>
            <a:r>
              <a:rPr lang="lv-LV" b="1" dirty="0" err="1" smtClean="0">
                <a:solidFill>
                  <a:schemeClr val="tx1"/>
                </a:solidFill>
              </a:rPr>
              <a:t>and</a:t>
            </a:r>
            <a:r>
              <a:rPr lang="lv-LV" b="1" dirty="0" smtClean="0">
                <a:solidFill>
                  <a:schemeClr val="tx1"/>
                </a:solidFill>
              </a:rPr>
              <a:t> </a:t>
            </a:r>
            <a:r>
              <a:rPr lang="lv-LV" b="1" dirty="0" err="1" smtClean="0">
                <a:solidFill>
                  <a:schemeClr val="tx1"/>
                </a:solidFill>
              </a:rPr>
              <a:t>pre-service</a:t>
            </a:r>
            <a:r>
              <a:rPr lang="lv-LV" b="1" dirty="0" smtClean="0">
                <a:solidFill>
                  <a:schemeClr val="tx1"/>
                </a:solidFill>
              </a:rPr>
              <a:t> </a:t>
            </a:r>
            <a:r>
              <a:rPr lang="lv-LV" b="1" dirty="0" err="1" smtClean="0">
                <a:solidFill>
                  <a:schemeClr val="tx1"/>
                </a:solidFill>
              </a:rPr>
              <a:t>teacher</a:t>
            </a:r>
            <a:r>
              <a:rPr lang="lv-LV" b="1" dirty="0" smtClean="0">
                <a:solidFill>
                  <a:schemeClr val="tx1"/>
                </a:solidFill>
              </a:rPr>
              <a:t> </a:t>
            </a:r>
            <a:r>
              <a:rPr lang="lv-LV" b="1" dirty="0" err="1" smtClean="0">
                <a:solidFill>
                  <a:schemeClr val="tx1"/>
                </a:solidFill>
              </a:rPr>
              <a:t>training</a:t>
            </a:r>
            <a:r>
              <a:rPr lang="lv-LV" b="1" dirty="0" smtClean="0">
                <a:solidFill>
                  <a:schemeClr val="tx1"/>
                </a:solidFill>
              </a:rPr>
              <a:t> </a:t>
            </a:r>
            <a:r>
              <a:rPr lang="lv-LV" b="1" dirty="0" err="1" smtClean="0">
                <a:solidFill>
                  <a:schemeClr val="tx1"/>
                </a:solidFill>
              </a:rPr>
              <a:t>includes</a:t>
            </a:r>
            <a:r>
              <a:rPr lang="lv-LV" b="1" dirty="0" smtClean="0">
                <a:solidFill>
                  <a:schemeClr val="tx1"/>
                </a:solidFill>
              </a:rPr>
              <a:t> ICT </a:t>
            </a:r>
            <a:r>
              <a:rPr lang="lv-LV" b="1" dirty="0" err="1" smtClean="0">
                <a:solidFill>
                  <a:schemeClr val="tx1"/>
                </a:solidFill>
              </a:rPr>
              <a:t>courses</a:t>
            </a:r>
            <a:r>
              <a:rPr lang="lv-LV" b="1" dirty="0" smtClean="0">
                <a:solidFill>
                  <a:schemeClr val="tx1"/>
                </a:solidFill>
              </a:rPr>
              <a:t>, </a:t>
            </a:r>
            <a:r>
              <a:rPr lang="lv-LV" b="1" dirty="0" err="1" smtClean="0">
                <a:solidFill>
                  <a:schemeClr val="tx1"/>
                </a:solidFill>
              </a:rPr>
              <a:t>but</a:t>
            </a:r>
            <a:r>
              <a:rPr lang="lv-LV" b="1" dirty="0" smtClean="0">
                <a:solidFill>
                  <a:schemeClr val="tx1"/>
                </a:solidFill>
              </a:rPr>
              <a:t> :</a:t>
            </a:r>
          </a:p>
          <a:p>
            <a:pPr lvl="1"/>
            <a:r>
              <a:rPr lang="lv-LV" b="1" dirty="0" smtClean="0">
                <a:solidFill>
                  <a:schemeClr val="tx1"/>
                </a:solidFill>
              </a:rPr>
              <a:t>ICT </a:t>
            </a:r>
            <a:r>
              <a:rPr lang="lv-LV" b="1" dirty="0" err="1" smtClean="0">
                <a:solidFill>
                  <a:schemeClr val="tx1"/>
                </a:solidFill>
              </a:rPr>
              <a:t>Training</a:t>
            </a:r>
            <a:r>
              <a:rPr lang="lv-LV" b="1" dirty="0" smtClean="0">
                <a:solidFill>
                  <a:schemeClr val="tx1"/>
                </a:solidFill>
              </a:rPr>
              <a:t> </a:t>
            </a:r>
            <a:r>
              <a:rPr lang="lv-LV" b="1" dirty="0" err="1" smtClean="0">
                <a:solidFill>
                  <a:schemeClr val="tx1"/>
                </a:solidFill>
              </a:rPr>
              <a:t>is</a:t>
            </a:r>
            <a:r>
              <a:rPr lang="lv-LV" b="1" dirty="0" smtClean="0">
                <a:solidFill>
                  <a:schemeClr val="tx1"/>
                </a:solidFill>
              </a:rPr>
              <a:t> </a:t>
            </a:r>
            <a:r>
              <a:rPr lang="lv-LV" b="1" dirty="0" err="1" smtClean="0">
                <a:solidFill>
                  <a:schemeClr val="tx1"/>
                </a:solidFill>
              </a:rPr>
              <a:t>about</a:t>
            </a:r>
            <a:r>
              <a:rPr lang="lv-LV" b="1" dirty="0" smtClean="0">
                <a:solidFill>
                  <a:schemeClr val="tx1"/>
                </a:solidFill>
              </a:rPr>
              <a:t> </a:t>
            </a:r>
            <a:r>
              <a:rPr lang="lv-LV" b="1" dirty="0" err="1" smtClean="0">
                <a:solidFill>
                  <a:schemeClr val="tx1"/>
                </a:solidFill>
              </a:rPr>
              <a:t>software</a:t>
            </a:r>
            <a:r>
              <a:rPr lang="lv-LV" b="1" dirty="0" smtClean="0">
                <a:solidFill>
                  <a:schemeClr val="tx1"/>
                </a:solidFill>
              </a:rPr>
              <a:t> </a:t>
            </a:r>
            <a:r>
              <a:rPr lang="lv-LV" b="1" dirty="0" err="1" smtClean="0">
                <a:solidFill>
                  <a:schemeClr val="tx1"/>
                </a:solidFill>
              </a:rPr>
              <a:t>in</a:t>
            </a:r>
            <a:r>
              <a:rPr lang="lv-LV" b="1" dirty="0" smtClean="0">
                <a:solidFill>
                  <a:schemeClr val="tx1"/>
                </a:solidFill>
              </a:rPr>
              <a:t> </a:t>
            </a:r>
            <a:r>
              <a:rPr lang="lv-LV" b="1" dirty="0" err="1" smtClean="0">
                <a:solidFill>
                  <a:schemeClr val="tx1"/>
                </a:solidFill>
              </a:rPr>
              <a:t>most</a:t>
            </a:r>
            <a:r>
              <a:rPr lang="lv-LV" b="1" dirty="0" smtClean="0">
                <a:solidFill>
                  <a:schemeClr val="tx1"/>
                </a:solidFill>
              </a:rPr>
              <a:t> </a:t>
            </a:r>
            <a:r>
              <a:rPr lang="lv-LV" b="1" dirty="0" err="1" smtClean="0">
                <a:solidFill>
                  <a:schemeClr val="tx1"/>
                </a:solidFill>
              </a:rPr>
              <a:t>cases</a:t>
            </a:r>
            <a:r>
              <a:rPr lang="lv-LV" b="1" dirty="0" smtClean="0">
                <a:solidFill>
                  <a:schemeClr val="tx1"/>
                </a:solidFill>
              </a:rPr>
              <a:t>, </a:t>
            </a:r>
            <a:r>
              <a:rPr lang="lv-LV" b="1" dirty="0" err="1" smtClean="0">
                <a:solidFill>
                  <a:schemeClr val="tx1"/>
                </a:solidFill>
              </a:rPr>
              <a:t>and</a:t>
            </a:r>
            <a:r>
              <a:rPr lang="lv-LV" b="1" dirty="0" smtClean="0">
                <a:solidFill>
                  <a:schemeClr val="tx1"/>
                </a:solidFill>
              </a:rPr>
              <a:t> less </a:t>
            </a:r>
            <a:r>
              <a:rPr lang="lv-LV" b="1" dirty="0" err="1" smtClean="0">
                <a:solidFill>
                  <a:schemeClr val="tx1"/>
                </a:solidFill>
              </a:rPr>
              <a:t>attention</a:t>
            </a:r>
            <a:r>
              <a:rPr lang="lv-LV" b="1" dirty="0" smtClean="0">
                <a:solidFill>
                  <a:schemeClr val="tx1"/>
                </a:solidFill>
              </a:rPr>
              <a:t> </a:t>
            </a:r>
            <a:r>
              <a:rPr lang="lv-LV" b="1" dirty="0" err="1" smtClean="0">
                <a:solidFill>
                  <a:schemeClr val="tx1"/>
                </a:solidFill>
              </a:rPr>
              <a:t>is</a:t>
            </a:r>
            <a:r>
              <a:rPr lang="lv-LV" b="1" dirty="0" smtClean="0">
                <a:solidFill>
                  <a:schemeClr val="tx1"/>
                </a:solidFill>
              </a:rPr>
              <a:t> </a:t>
            </a:r>
            <a:r>
              <a:rPr lang="lv-LV" b="1" dirty="0" err="1" smtClean="0">
                <a:solidFill>
                  <a:schemeClr val="tx1"/>
                </a:solidFill>
              </a:rPr>
              <a:t>payed</a:t>
            </a:r>
            <a:r>
              <a:rPr lang="lv-LV" b="1" dirty="0" smtClean="0">
                <a:solidFill>
                  <a:schemeClr val="tx1"/>
                </a:solidFill>
              </a:rPr>
              <a:t> to </a:t>
            </a:r>
            <a:r>
              <a:rPr lang="lv-LV" b="1" dirty="0" err="1" smtClean="0">
                <a:solidFill>
                  <a:schemeClr val="tx1"/>
                </a:solidFill>
              </a:rPr>
              <a:t>problems</a:t>
            </a:r>
            <a:r>
              <a:rPr lang="lv-LV" b="1" dirty="0" smtClean="0">
                <a:solidFill>
                  <a:schemeClr val="tx1"/>
                </a:solidFill>
              </a:rPr>
              <a:t> </a:t>
            </a:r>
            <a:r>
              <a:rPr lang="lv-LV" b="1" dirty="0" err="1" smtClean="0">
                <a:solidFill>
                  <a:schemeClr val="tx1"/>
                </a:solidFill>
              </a:rPr>
              <a:t>regarding</a:t>
            </a:r>
            <a:r>
              <a:rPr lang="lv-LV" b="1" dirty="0" smtClean="0">
                <a:solidFill>
                  <a:schemeClr val="tx1"/>
                </a:solidFill>
              </a:rPr>
              <a:t> ICT </a:t>
            </a:r>
            <a:r>
              <a:rPr lang="lv-LV" b="1" dirty="0" err="1" smtClean="0">
                <a:solidFill>
                  <a:schemeClr val="tx1"/>
                </a:solidFill>
              </a:rPr>
              <a:t>integration</a:t>
            </a:r>
            <a:r>
              <a:rPr lang="lv-LV" b="1" dirty="0" smtClean="0">
                <a:solidFill>
                  <a:schemeClr val="tx1"/>
                </a:solidFill>
              </a:rPr>
              <a:t> </a:t>
            </a:r>
            <a:r>
              <a:rPr lang="lv-LV" b="1" dirty="0" err="1" smtClean="0">
                <a:solidFill>
                  <a:schemeClr val="tx1"/>
                </a:solidFill>
              </a:rPr>
              <a:t>in</a:t>
            </a:r>
            <a:r>
              <a:rPr lang="lv-LV" b="1" dirty="0" smtClean="0">
                <a:solidFill>
                  <a:schemeClr val="tx1"/>
                </a:solidFill>
              </a:rPr>
              <a:t> </a:t>
            </a:r>
            <a:r>
              <a:rPr lang="lv-LV" b="1" dirty="0" err="1" smtClean="0">
                <a:solidFill>
                  <a:schemeClr val="tx1"/>
                </a:solidFill>
              </a:rPr>
              <a:t>instruction</a:t>
            </a:r>
            <a:r>
              <a:rPr lang="lv-LV" b="1" dirty="0" smtClean="0">
                <a:solidFill>
                  <a:schemeClr val="tx1"/>
                </a:solidFill>
              </a:rPr>
              <a:t> </a:t>
            </a:r>
            <a:r>
              <a:rPr lang="lv-LV" b="1" dirty="0" err="1" smtClean="0">
                <a:solidFill>
                  <a:schemeClr val="tx1"/>
                </a:solidFill>
              </a:rPr>
              <a:t>with</a:t>
            </a:r>
            <a:r>
              <a:rPr lang="lv-LV" b="1" dirty="0" smtClean="0">
                <a:solidFill>
                  <a:schemeClr val="tx1"/>
                </a:solidFill>
              </a:rPr>
              <a:t> </a:t>
            </a:r>
            <a:r>
              <a:rPr lang="lv-LV" b="1" dirty="0" err="1" smtClean="0">
                <a:solidFill>
                  <a:schemeClr val="tx1"/>
                </a:solidFill>
              </a:rPr>
              <a:t>the</a:t>
            </a:r>
            <a:r>
              <a:rPr lang="lv-LV" b="1" dirty="0" smtClean="0">
                <a:solidFill>
                  <a:schemeClr val="tx1"/>
                </a:solidFill>
              </a:rPr>
              <a:t> </a:t>
            </a:r>
            <a:r>
              <a:rPr lang="lv-LV" b="1" dirty="0" err="1" smtClean="0">
                <a:solidFill>
                  <a:schemeClr val="tx1"/>
                </a:solidFill>
              </a:rPr>
              <a:t>main</a:t>
            </a:r>
            <a:r>
              <a:rPr lang="lv-LV" b="1" dirty="0" smtClean="0">
                <a:solidFill>
                  <a:schemeClr val="tx1"/>
                </a:solidFill>
              </a:rPr>
              <a:t> </a:t>
            </a:r>
            <a:r>
              <a:rPr lang="lv-LV" b="1" dirty="0" err="1" smtClean="0">
                <a:solidFill>
                  <a:schemeClr val="tx1"/>
                </a:solidFill>
              </a:rPr>
              <a:t>aim</a:t>
            </a:r>
            <a:r>
              <a:rPr lang="lv-LV" b="1" dirty="0" smtClean="0">
                <a:solidFill>
                  <a:schemeClr val="tx1"/>
                </a:solidFill>
              </a:rPr>
              <a:t> </a:t>
            </a:r>
            <a:r>
              <a:rPr lang="lv-LV" b="1" dirty="0" err="1" smtClean="0">
                <a:solidFill>
                  <a:schemeClr val="tx1"/>
                </a:solidFill>
              </a:rPr>
              <a:t>of</a:t>
            </a:r>
            <a:r>
              <a:rPr lang="lv-LV" b="1" dirty="0" smtClean="0">
                <a:solidFill>
                  <a:schemeClr val="tx1"/>
                </a:solidFill>
              </a:rPr>
              <a:t> </a:t>
            </a:r>
            <a:r>
              <a:rPr lang="lv-LV" b="1" dirty="0" err="1" smtClean="0">
                <a:solidFill>
                  <a:schemeClr val="tx1"/>
                </a:solidFill>
              </a:rPr>
              <a:t>getting</a:t>
            </a:r>
            <a:r>
              <a:rPr lang="lv-LV" b="1" dirty="0" smtClean="0">
                <a:solidFill>
                  <a:schemeClr val="tx1"/>
                </a:solidFill>
              </a:rPr>
              <a:t> </a:t>
            </a:r>
            <a:r>
              <a:rPr lang="lv-LV" b="1" dirty="0" err="1" smtClean="0">
                <a:solidFill>
                  <a:schemeClr val="tx1"/>
                </a:solidFill>
              </a:rPr>
              <a:t>added</a:t>
            </a:r>
            <a:r>
              <a:rPr lang="lv-LV" b="1" dirty="0" smtClean="0">
                <a:solidFill>
                  <a:schemeClr val="tx1"/>
                </a:solidFill>
              </a:rPr>
              <a:t> </a:t>
            </a:r>
            <a:r>
              <a:rPr lang="lv-LV" b="1" dirty="0" err="1" smtClean="0">
                <a:solidFill>
                  <a:schemeClr val="tx1"/>
                </a:solidFill>
              </a:rPr>
              <a:t>value</a:t>
            </a:r>
            <a:endParaRPr lang="lv-LV" b="1" dirty="0" smtClean="0">
              <a:solidFill>
                <a:schemeClr val="tx1"/>
              </a:solidFill>
            </a:endParaRPr>
          </a:p>
          <a:p>
            <a:pPr lvl="1"/>
            <a:r>
              <a:rPr lang="lv-LV" b="1" dirty="0" smtClean="0">
                <a:solidFill>
                  <a:schemeClr val="tx1"/>
                </a:solidFill>
              </a:rPr>
              <a:t>It </a:t>
            </a:r>
            <a:r>
              <a:rPr lang="lv-LV" b="1" dirty="0" err="1" smtClean="0">
                <a:solidFill>
                  <a:schemeClr val="tx1"/>
                </a:solidFill>
              </a:rPr>
              <a:t>is</a:t>
            </a:r>
            <a:r>
              <a:rPr lang="lv-LV" b="1" dirty="0" smtClean="0">
                <a:solidFill>
                  <a:schemeClr val="tx1"/>
                </a:solidFill>
              </a:rPr>
              <a:t> </a:t>
            </a:r>
            <a:r>
              <a:rPr lang="lv-LV" b="1" dirty="0" err="1" smtClean="0">
                <a:solidFill>
                  <a:schemeClr val="tx1"/>
                </a:solidFill>
              </a:rPr>
              <a:t>important</a:t>
            </a:r>
            <a:r>
              <a:rPr lang="lv-LV" b="1" dirty="0" smtClean="0">
                <a:solidFill>
                  <a:schemeClr val="tx1"/>
                </a:solidFill>
              </a:rPr>
              <a:t> to </a:t>
            </a:r>
            <a:r>
              <a:rPr lang="lv-LV" b="1" dirty="0" err="1" smtClean="0">
                <a:solidFill>
                  <a:schemeClr val="tx1"/>
                </a:solidFill>
              </a:rPr>
              <a:t>provide</a:t>
            </a:r>
            <a:r>
              <a:rPr lang="lv-LV" b="1" dirty="0" smtClean="0">
                <a:solidFill>
                  <a:schemeClr val="tx1"/>
                </a:solidFill>
              </a:rPr>
              <a:t> </a:t>
            </a:r>
            <a:r>
              <a:rPr lang="lv-LV" b="1" dirty="0" err="1" smtClean="0">
                <a:solidFill>
                  <a:schemeClr val="tx1"/>
                </a:solidFill>
              </a:rPr>
              <a:t>pre-service</a:t>
            </a:r>
            <a:r>
              <a:rPr lang="lv-LV" b="1" dirty="0" smtClean="0">
                <a:solidFill>
                  <a:schemeClr val="tx1"/>
                </a:solidFill>
              </a:rPr>
              <a:t> </a:t>
            </a:r>
            <a:r>
              <a:rPr lang="lv-LV" b="1" dirty="0" err="1" smtClean="0">
                <a:solidFill>
                  <a:schemeClr val="tx1"/>
                </a:solidFill>
              </a:rPr>
              <a:t>and</a:t>
            </a:r>
            <a:r>
              <a:rPr lang="lv-LV" b="1" dirty="0" smtClean="0">
                <a:solidFill>
                  <a:schemeClr val="tx1"/>
                </a:solidFill>
              </a:rPr>
              <a:t> </a:t>
            </a:r>
            <a:r>
              <a:rPr lang="lv-LV" b="1" dirty="0" err="1" smtClean="0">
                <a:solidFill>
                  <a:schemeClr val="tx1"/>
                </a:solidFill>
              </a:rPr>
              <a:t>in-service</a:t>
            </a:r>
            <a:r>
              <a:rPr lang="lv-LV" b="1" dirty="0" smtClean="0">
                <a:solidFill>
                  <a:schemeClr val="tx1"/>
                </a:solidFill>
              </a:rPr>
              <a:t> </a:t>
            </a:r>
            <a:r>
              <a:rPr lang="lv-LV" b="1" dirty="0" err="1" smtClean="0">
                <a:solidFill>
                  <a:schemeClr val="tx1"/>
                </a:solidFill>
              </a:rPr>
              <a:t>teacher</a:t>
            </a:r>
            <a:r>
              <a:rPr lang="lv-LV" b="1" dirty="0" smtClean="0">
                <a:solidFill>
                  <a:schemeClr val="tx1"/>
                </a:solidFill>
              </a:rPr>
              <a:t> </a:t>
            </a:r>
            <a:r>
              <a:rPr lang="lv-LV" b="1" dirty="0" err="1" smtClean="0">
                <a:solidFill>
                  <a:schemeClr val="tx1"/>
                </a:solidFill>
              </a:rPr>
              <a:t>training</a:t>
            </a:r>
            <a:r>
              <a:rPr lang="lv-LV" b="1" dirty="0" smtClean="0">
                <a:solidFill>
                  <a:schemeClr val="tx1"/>
                </a:solidFill>
              </a:rPr>
              <a:t> </a:t>
            </a:r>
            <a:r>
              <a:rPr lang="lv-LV" b="1" dirty="0" err="1" smtClean="0">
                <a:solidFill>
                  <a:schemeClr val="tx1"/>
                </a:solidFill>
              </a:rPr>
              <a:t>which</a:t>
            </a:r>
            <a:r>
              <a:rPr lang="lv-LV" b="1" dirty="0" smtClean="0">
                <a:solidFill>
                  <a:schemeClr val="tx1"/>
                </a:solidFill>
              </a:rPr>
              <a:t> </a:t>
            </a:r>
            <a:r>
              <a:rPr lang="lv-LV" b="1" dirty="0" err="1" smtClean="0">
                <a:solidFill>
                  <a:schemeClr val="tx1"/>
                </a:solidFill>
              </a:rPr>
              <a:t>brings</a:t>
            </a:r>
            <a:r>
              <a:rPr lang="lv-LV" b="1" dirty="0" smtClean="0">
                <a:solidFill>
                  <a:schemeClr val="tx1"/>
                </a:solidFill>
              </a:rPr>
              <a:t> to:</a:t>
            </a:r>
          </a:p>
          <a:p>
            <a:pPr lvl="2"/>
            <a:r>
              <a:rPr lang="lv-LV" b="1" dirty="0" err="1">
                <a:solidFill>
                  <a:schemeClr val="tx1"/>
                </a:solidFill>
              </a:rPr>
              <a:t>General</a:t>
            </a:r>
            <a:r>
              <a:rPr lang="lv-LV" b="1" dirty="0">
                <a:solidFill>
                  <a:schemeClr val="tx1"/>
                </a:solidFill>
              </a:rPr>
              <a:t> (</a:t>
            </a:r>
            <a:r>
              <a:rPr lang="lv-LV" b="1" dirty="0" err="1">
                <a:solidFill>
                  <a:schemeClr val="tx1"/>
                </a:solidFill>
              </a:rPr>
              <a:t>routine</a:t>
            </a:r>
            <a:r>
              <a:rPr lang="lv-LV" b="1" dirty="0">
                <a:solidFill>
                  <a:schemeClr val="tx1"/>
                </a:solidFill>
              </a:rPr>
              <a:t>) </a:t>
            </a:r>
            <a:r>
              <a:rPr lang="lv-LV" b="1" dirty="0" err="1">
                <a:solidFill>
                  <a:schemeClr val="tx1"/>
                </a:solidFill>
              </a:rPr>
              <a:t>knowledge</a:t>
            </a:r>
            <a:r>
              <a:rPr lang="lv-LV" b="1" dirty="0">
                <a:solidFill>
                  <a:schemeClr val="tx1"/>
                </a:solidFill>
              </a:rPr>
              <a:t> </a:t>
            </a:r>
            <a:r>
              <a:rPr lang="lv-LV" b="1" dirty="0" err="1">
                <a:solidFill>
                  <a:schemeClr val="tx1"/>
                </a:solidFill>
              </a:rPr>
              <a:t>and</a:t>
            </a:r>
            <a:r>
              <a:rPr lang="lv-LV" b="1" dirty="0">
                <a:solidFill>
                  <a:schemeClr val="tx1"/>
                </a:solidFill>
              </a:rPr>
              <a:t> </a:t>
            </a:r>
            <a:r>
              <a:rPr lang="lv-LV" b="1" dirty="0" err="1">
                <a:solidFill>
                  <a:schemeClr val="tx1"/>
                </a:solidFill>
              </a:rPr>
              <a:t>skills</a:t>
            </a:r>
            <a:r>
              <a:rPr lang="lv-LV" b="1" dirty="0">
                <a:solidFill>
                  <a:schemeClr val="tx1"/>
                </a:solidFill>
              </a:rPr>
              <a:t>  </a:t>
            </a:r>
            <a:r>
              <a:rPr lang="lv-LV" b="1" dirty="0" err="1">
                <a:solidFill>
                  <a:schemeClr val="tx1"/>
                </a:solidFill>
              </a:rPr>
              <a:t>of</a:t>
            </a:r>
            <a:r>
              <a:rPr lang="lv-LV" b="1" dirty="0">
                <a:solidFill>
                  <a:schemeClr val="tx1"/>
                </a:solidFill>
              </a:rPr>
              <a:t> ICT </a:t>
            </a:r>
            <a:r>
              <a:rPr lang="lv-LV" b="1" dirty="0" err="1">
                <a:solidFill>
                  <a:schemeClr val="tx1"/>
                </a:solidFill>
              </a:rPr>
              <a:t>use</a:t>
            </a:r>
            <a:r>
              <a:rPr lang="lv-LV" b="1" dirty="0">
                <a:solidFill>
                  <a:schemeClr val="tx1"/>
                </a:solidFill>
              </a:rPr>
              <a:t> </a:t>
            </a:r>
            <a:r>
              <a:rPr lang="lv-LV" b="1" dirty="0" err="1">
                <a:solidFill>
                  <a:schemeClr val="tx1"/>
                </a:solidFill>
              </a:rPr>
              <a:t>in</a:t>
            </a:r>
            <a:r>
              <a:rPr lang="lv-LV" b="1" dirty="0">
                <a:solidFill>
                  <a:schemeClr val="tx1"/>
                </a:solidFill>
              </a:rPr>
              <a:t> </a:t>
            </a:r>
            <a:r>
              <a:rPr lang="lv-LV" b="1" dirty="0" err="1" smtClean="0">
                <a:solidFill>
                  <a:schemeClr val="tx1"/>
                </a:solidFill>
              </a:rPr>
              <a:t>instruction</a:t>
            </a:r>
            <a:endParaRPr lang="lv-LV" b="1" dirty="0" smtClean="0">
              <a:solidFill>
                <a:schemeClr val="tx1"/>
              </a:solidFill>
            </a:endParaRPr>
          </a:p>
          <a:p>
            <a:pPr lvl="2"/>
            <a:r>
              <a:rPr lang="lv-LV" b="1" dirty="0" err="1" smtClean="0">
                <a:solidFill>
                  <a:schemeClr val="tx1"/>
                </a:solidFill>
              </a:rPr>
              <a:t>Ability</a:t>
            </a:r>
            <a:r>
              <a:rPr lang="lv-LV" b="1" dirty="0" smtClean="0">
                <a:solidFill>
                  <a:schemeClr val="tx1"/>
                </a:solidFill>
              </a:rPr>
              <a:t> </a:t>
            </a:r>
            <a:r>
              <a:rPr lang="lv-LV" b="1" dirty="0" err="1" smtClean="0">
                <a:solidFill>
                  <a:schemeClr val="tx1"/>
                </a:solidFill>
              </a:rPr>
              <a:t>of</a:t>
            </a:r>
            <a:r>
              <a:rPr lang="lv-LV" b="1" dirty="0" smtClean="0">
                <a:solidFill>
                  <a:schemeClr val="tx1"/>
                </a:solidFill>
              </a:rPr>
              <a:t> </a:t>
            </a:r>
            <a:r>
              <a:rPr lang="lv-LV" b="1" dirty="0" err="1" smtClean="0">
                <a:solidFill>
                  <a:schemeClr val="tx1"/>
                </a:solidFill>
              </a:rPr>
              <a:t>innovative</a:t>
            </a:r>
            <a:r>
              <a:rPr lang="lv-LV" b="1" dirty="0" smtClean="0">
                <a:solidFill>
                  <a:schemeClr val="tx1"/>
                </a:solidFill>
              </a:rPr>
              <a:t> ICT </a:t>
            </a:r>
            <a:r>
              <a:rPr lang="lv-LV" b="1" dirty="0" err="1" smtClean="0">
                <a:solidFill>
                  <a:schemeClr val="tx1"/>
                </a:solidFill>
              </a:rPr>
              <a:t>use</a:t>
            </a:r>
            <a:r>
              <a:rPr lang="lv-LV" b="1" dirty="0" smtClean="0">
                <a:solidFill>
                  <a:schemeClr val="tx1"/>
                </a:solidFill>
              </a:rPr>
              <a:t> </a:t>
            </a:r>
            <a:r>
              <a:rPr lang="lv-LV" b="1" dirty="0" err="1" smtClean="0">
                <a:solidFill>
                  <a:schemeClr val="tx1"/>
                </a:solidFill>
              </a:rPr>
              <a:t>in</a:t>
            </a:r>
            <a:r>
              <a:rPr lang="lv-LV" b="1" dirty="0" smtClean="0">
                <a:solidFill>
                  <a:schemeClr val="tx1"/>
                </a:solidFill>
              </a:rPr>
              <a:t> </a:t>
            </a:r>
            <a:r>
              <a:rPr lang="lv-LV" b="1" dirty="0" err="1" smtClean="0">
                <a:solidFill>
                  <a:schemeClr val="tx1"/>
                </a:solidFill>
              </a:rPr>
              <a:t>different</a:t>
            </a:r>
            <a:r>
              <a:rPr lang="lv-LV" b="1" dirty="0" smtClean="0">
                <a:solidFill>
                  <a:schemeClr val="tx1"/>
                </a:solidFill>
              </a:rPr>
              <a:t> </a:t>
            </a:r>
            <a:r>
              <a:rPr lang="lv-LV" b="1" dirty="0" err="1" smtClean="0">
                <a:solidFill>
                  <a:schemeClr val="tx1"/>
                </a:solidFill>
              </a:rPr>
              <a:t>subject</a:t>
            </a:r>
            <a:r>
              <a:rPr lang="lv-LV" b="1" dirty="0" smtClean="0">
                <a:solidFill>
                  <a:schemeClr val="tx1"/>
                </a:solidFill>
              </a:rPr>
              <a:t> </a:t>
            </a:r>
            <a:r>
              <a:rPr lang="lv-LV" b="1" dirty="0" err="1" smtClean="0">
                <a:solidFill>
                  <a:schemeClr val="tx1"/>
                </a:solidFill>
              </a:rPr>
              <a:t>area</a:t>
            </a:r>
            <a:endParaRPr lang="lv-LV" b="1" dirty="0">
              <a:solidFill>
                <a:schemeClr val="tx1"/>
              </a:solidFill>
            </a:endParaRPr>
          </a:p>
          <a:p>
            <a:pPr lvl="2"/>
            <a:r>
              <a:rPr lang="lv-LV" b="1" dirty="0" err="1" smtClean="0">
                <a:solidFill>
                  <a:schemeClr val="tx1"/>
                </a:solidFill>
              </a:rPr>
              <a:t>Ability</a:t>
            </a:r>
            <a:r>
              <a:rPr lang="lv-LV" b="1" dirty="0" smtClean="0">
                <a:solidFill>
                  <a:schemeClr val="tx1"/>
                </a:solidFill>
              </a:rPr>
              <a:t> to </a:t>
            </a:r>
            <a:r>
              <a:rPr lang="lv-LV" b="1" dirty="0" err="1" smtClean="0">
                <a:solidFill>
                  <a:schemeClr val="tx1"/>
                </a:solidFill>
              </a:rPr>
              <a:t>provide</a:t>
            </a:r>
            <a:r>
              <a:rPr lang="lv-LV" b="1" dirty="0" smtClean="0">
                <a:solidFill>
                  <a:schemeClr val="tx1"/>
                </a:solidFill>
              </a:rPr>
              <a:t> ICT </a:t>
            </a:r>
            <a:r>
              <a:rPr lang="lv-LV" b="1" dirty="0" err="1" smtClean="0">
                <a:solidFill>
                  <a:schemeClr val="tx1"/>
                </a:solidFill>
              </a:rPr>
              <a:t>related</a:t>
            </a:r>
            <a:r>
              <a:rPr lang="lv-LV" b="1" dirty="0" smtClean="0">
                <a:solidFill>
                  <a:schemeClr val="tx1"/>
                </a:solidFill>
              </a:rPr>
              <a:t> </a:t>
            </a:r>
            <a:r>
              <a:rPr lang="lv-LV" b="1" dirty="0" err="1" smtClean="0">
                <a:solidFill>
                  <a:schemeClr val="tx1"/>
                </a:solidFill>
              </a:rPr>
              <a:t>added</a:t>
            </a:r>
            <a:r>
              <a:rPr lang="lv-LV" b="1" dirty="0" smtClean="0">
                <a:solidFill>
                  <a:schemeClr val="tx1"/>
                </a:solidFill>
              </a:rPr>
              <a:t> </a:t>
            </a:r>
            <a:r>
              <a:rPr lang="lv-LV" b="1" dirty="0" err="1" smtClean="0">
                <a:solidFill>
                  <a:schemeClr val="tx1"/>
                </a:solidFill>
              </a:rPr>
              <a:t>value</a:t>
            </a:r>
            <a:r>
              <a:rPr lang="lv-LV" b="1" dirty="0" smtClean="0">
                <a:solidFill>
                  <a:schemeClr val="tx1"/>
                </a:solidFill>
              </a:rPr>
              <a:t> </a:t>
            </a:r>
            <a:r>
              <a:rPr lang="lv-LV" b="1" dirty="0" err="1" smtClean="0">
                <a:solidFill>
                  <a:schemeClr val="tx1"/>
                </a:solidFill>
              </a:rPr>
              <a:t>in</a:t>
            </a:r>
            <a:r>
              <a:rPr lang="lv-LV" b="1" dirty="0" smtClean="0">
                <a:solidFill>
                  <a:schemeClr val="tx1"/>
                </a:solidFill>
              </a:rPr>
              <a:t> </a:t>
            </a:r>
            <a:r>
              <a:rPr lang="lv-LV" b="1" dirty="0" err="1" smtClean="0">
                <a:solidFill>
                  <a:schemeClr val="tx1"/>
                </a:solidFill>
              </a:rPr>
              <a:t>instruction</a:t>
            </a:r>
            <a:endParaRPr lang="lv-LV" b="1" dirty="0">
              <a:solidFill>
                <a:schemeClr val="tx1"/>
              </a:solidFill>
            </a:endParaRPr>
          </a:p>
          <a:p>
            <a:pPr lvl="2"/>
            <a:r>
              <a:rPr lang="lv-LV" b="1" dirty="0" err="1" smtClean="0">
                <a:solidFill>
                  <a:schemeClr val="tx1"/>
                </a:solidFill>
              </a:rPr>
              <a:t>Ability</a:t>
            </a:r>
            <a:r>
              <a:rPr lang="lv-LV" b="1" dirty="0" smtClean="0">
                <a:solidFill>
                  <a:schemeClr val="tx1"/>
                </a:solidFill>
              </a:rPr>
              <a:t> to </a:t>
            </a:r>
            <a:r>
              <a:rPr lang="lv-LV" b="1" dirty="0" err="1" smtClean="0">
                <a:solidFill>
                  <a:schemeClr val="tx1"/>
                </a:solidFill>
              </a:rPr>
              <a:t>use</a:t>
            </a:r>
            <a:r>
              <a:rPr lang="lv-LV" b="1" dirty="0" smtClean="0">
                <a:solidFill>
                  <a:schemeClr val="tx1"/>
                </a:solidFill>
              </a:rPr>
              <a:t> ICT </a:t>
            </a:r>
            <a:r>
              <a:rPr lang="lv-LV" b="1" dirty="0" err="1" smtClean="0">
                <a:solidFill>
                  <a:schemeClr val="tx1"/>
                </a:solidFill>
              </a:rPr>
              <a:t>in</a:t>
            </a:r>
            <a:r>
              <a:rPr lang="lv-LV" b="1" dirty="0" smtClean="0">
                <a:solidFill>
                  <a:schemeClr val="tx1"/>
                </a:solidFill>
              </a:rPr>
              <a:t> </a:t>
            </a:r>
            <a:r>
              <a:rPr lang="lv-LV" b="1" dirty="0" err="1" smtClean="0">
                <a:solidFill>
                  <a:schemeClr val="tx1"/>
                </a:solidFill>
              </a:rPr>
              <a:t>specific</a:t>
            </a:r>
            <a:r>
              <a:rPr lang="lv-LV" b="1" dirty="0" smtClean="0">
                <a:solidFill>
                  <a:schemeClr val="tx1"/>
                </a:solidFill>
              </a:rPr>
              <a:t> </a:t>
            </a:r>
            <a:r>
              <a:rPr lang="lv-LV" b="1" dirty="0" err="1" smtClean="0">
                <a:solidFill>
                  <a:schemeClr val="tx1"/>
                </a:solidFill>
              </a:rPr>
              <a:t>subject</a:t>
            </a:r>
            <a:r>
              <a:rPr lang="lv-LV" b="1" dirty="0" smtClean="0">
                <a:solidFill>
                  <a:schemeClr val="tx1"/>
                </a:solidFill>
              </a:rPr>
              <a:t> </a:t>
            </a:r>
            <a:r>
              <a:rPr lang="lv-LV" b="1" dirty="0" err="1" smtClean="0">
                <a:solidFill>
                  <a:schemeClr val="tx1"/>
                </a:solidFill>
              </a:rPr>
              <a:t>area</a:t>
            </a:r>
            <a:r>
              <a:rPr lang="lv-LV" b="1" dirty="0" smtClean="0">
                <a:solidFill>
                  <a:schemeClr val="tx1"/>
                </a:solidFill>
              </a:rPr>
              <a:t> </a:t>
            </a:r>
            <a:r>
              <a:rPr lang="lv-LV" b="1" dirty="0" err="1" smtClean="0">
                <a:solidFill>
                  <a:schemeClr val="tx1"/>
                </a:solidFill>
              </a:rPr>
              <a:t>with</a:t>
            </a:r>
            <a:r>
              <a:rPr lang="lv-LV" b="1" dirty="0" smtClean="0">
                <a:solidFill>
                  <a:schemeClr val="tx1"/>
                </a:solidFill>
              </a:rPr>
              <a:t> </a:t>
            </a:r>
            <a:r>
              <a:rPr lang="lv-LV" b="1" dirty="0" err="1" smtClean="0">
                <a:solidFill>
                  <a:schemeClr val="tx1"/>
                </a:solidFill>
              </a:rPr>
              <a:t>clear</a:t>
            </a:r>
            <a:r>
              <a:rPr lang="lv-LV" b="1" dirty="0" smtClean="0">
                <a:solidFill>
                  <a:schemeClr val="tx1"/>
                </a:solidFill>
              </a:rPr>
              <a:t> </a:t>
            </a:r>
            <a:r>
              <a:rPr lang="lv-LV" b="1" dirty="0" err="1" smtClean="0">
                <a:solidFill>
                  <a:schemeClr val="tx1"/>
                </a:solidFill>
              </a:rPr>
              <a:t>vision</a:t>
            </a:r>
            <a:r>
              <a:rPr lang="lv-LV" b="1" dirty="0" smtClean="0">
                <a:solidFill>
                  <a:schemeClr val="tx1"/>
                </a:solidFill>
              </a:rPr>
              <a:t> </a:t>
            </a:r>
            <a:r>
              <a:rPr lang="lv-LV" b="1" dirty="0" err="1" smtClean="0">
                <a:solidFill>
                  <a:schemeClr val="tx1"/>
                </a:solidFill>
              </a:rPr>
              <a:t>and</a:t>
            </a:r>
            <a:r>
              <a:rPr lang="lv-LV" b="1" dirty="0" smtClean="0">
                <a:solidFill>
                  <a:schemeClr val="tx1"/>
                </a:solidFill>
              </a:rPr>
              <a:t> </a:t>
            </a:r>
            <a:r>
              <a:rPr lang="lv-LV" b="1" dirty="0" err="1" smtClean="0">
                <a:solidFill>
                  <a:schemeClr val="tx1"/>
                </a:solidFill>
              </a:rPr>
              <a:t>understanding</a:t>
            </a:r>
            <a:r>
              <a:rPr lang="lv-LV" b="1" dirty="0" smtClean="0">
                <a:solidFill>
                  <a:schemeClr val="tx1"/>
                </a:solidFill>
              </a:rPr>
              <a:t> </a:t>
            </a:r>
            <a:r>
              <a:rPr lang="lv-LV" b="1" dirty="0" err="1" smtClean="0">
                <a:solidFill>
                  <a:schemeClr val="tx1"/>
                </a:solidFill>
              </a:rPr>
              <a:t>of</a:t>
            </a:r>
            <a:r>
              <a:rPr lang="lv-LV" b="1" dirty="0" smtClean="0">
                <a:solidFill>
                  <a:schemeClr val="tx1"/>
                </a:solidFill>
              </a:rPr>
              <a:t>  «WHY?», «WHEN?» </a:t>
            </a:r>
            <a:r>
              <a:rPr lang="lv-LV" b="1" dirty="0" err="1" smtClean="0">
                <a:solidFill>
                  <a:schemeClr val="tx1"/>
                </a:solidFill>
              </a:rPr>
              <a:t>and</a:t>
            </a:r>
            <a:r>
              <a:rPr lang="lv-LV" b="1" dirty="0" smtClean="0">
                <a:solidFill>
                  <a:schemeClr val="tx1"/>
                </a:solidFill>
              </a:rPr>
              <a:t> «HOW?» ICT </a:t>
            </a:r>
            <a:r>
              <a:rPr lang="lv-LV" b="1" dirty="0" err="1" smtClean="0">
                <a:solidFill>
                  <a:schemeClr val="tx1"/>
                </a:solidFill>
              </a:rPr>
              <a:t>should</a:t>
            </a:r>
            <a:r>
              <a:rPr lang="lv-LV" b="1" dirty="0" smtClean="0">
                <a:solidFill>
                  <a:schemeClr val="tx1"/>
                </a:solidFill>
              </a:rPr>
              <a:t> </a:t>
            </a:r>
            <a:r>
              <a:rPr lang="lv-LV" b="1" dirty="0" err="1" smtClean="0">
                <a:solidFill>
                  <a:schemeClr val="tx1"/>
                </a:solidFill>
              </a:rPr>
              <a:t>be</a:t>
            </a:r>
            <a:r>
              <a:rPr lang="lv-LV" b="1" dirty="0" smtClean="0">
                <a:solidFill>
                  <a:schemeClr val="tx1"/>
                </a:solidFill>
              </a:rPr>
              <a:t> </a:t>
            </a:r>
            <a:r>
              <a:rPr lang="lv-LV" b="1" dirty="0" err="1" smtClean="0">
                <a:solidFill>
                  <a:schemeClr val="tx1"/>
                </a:solidFill>
              </a:rPr>
              <a:t>used</a:t>
            </a:r>
            <a:r>
              <a:rPr lang="lv-LV" b="1" dirty="0" smtClean="0">
                <a:solidFill>
                  <a:schemeClr val="tx1"/>
                </a:solidFill>
              </a:rPr>
              <a:t>...</a:t>
            </a:r>
            <a:endParaRPr lang="lv-LV" b="1" dirty="0">
              <a:solidFill>
                <a:schemeClr val="tx1"/>
              </a:solidFill>
            </a:endParaRPr>
          </a:p>
          <a:p>
            <a:pPr lvl="2"/>
            <a:endParaRPr lang="lv-LV" b="1" dirty="0" smtClean="0">
              <a:solidFill>
                <a:schemeClr val="tx1"/>
              </a:solidFill>
            </a:endParaRPr>
          </a:p>
          <a:p>
            <a:pPr lvl="1"/>
            <a:endParaRPr lang="lv-LV" b="1" dirty="0">
              <a:solidFill>
                <a:schemeClr val="tx1"/>
              </a:solidFill>
            </a:endParaRPr>
          </a:p>
        </p:txBody>
      </p:sp>
    </p:spTree>
    <p:extLst>
      <p:ext uri="{BB962C8B-B14F-4D97-AF65-F5344CB8AC3E}">
        <p14:creationId xmlns:p14="http://schemas.microsoft.com/office/powerpoint/2010/main" val="10168144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5" end="5"/>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492832" y="990667"/>
            <a:ext cx="7560840" cy="6001643"/>
          </a:xfrm>
          <a:prstGeom prst="rect">
            <a:avLst/>
          </a:prstGeom>
        </p:spPr>
        <p:txBody>
          <a:bodyPr wrap="square">
            <a:spAutoFit/>
          </a:bodyPr>
          <a:lstStyle/>
          <a:p>
            <a:pPr marL="514350" indent="-514350" algn="just">
              <a:buAutoNum type="arabicParenR"/>
            </a:pPr>
            <a:r>
              <a:rPr lang="lv-LV" sz="3200" b="1" dirty="0" smtClean="0"/>
              <a:t>ICT is still a challenge for teachers!</a:t>
            </a:r>
          </a:p>
          <a:p>
            <a:pPr marL="514350" indent="-514350" algn="just"/>
            <a:r>
              <a:rPr lang="lv-LV" sz="3200" b="1" dirty="0" smtClean="0"/>
              <a:t>2) ICT is still a challenge for teacher trainers</a:t>
            </a:r>
          </a:p>
          <a:p>
            <a:pPr marL="514350" indent="-514350" algn="just"/>
            <a:r>
              <a:rPr lang="lv-LV" sz="3200" b="1" dirty="0" smtClean="0"/>
              <a:t>3) The added value given by ICT use in different school subjects  is not obvious, because six cycles of OECD PISA clearly show that more intensive use of ICT in school is negatively related with student achievement in mathematics, science, and reading, almost all over the world.</a:t>
            </a:r>
            <a:endParaRPr lang="lv-LV" sz="3600" dirty="0"/>
          </a:p>
        </p:txBody>
      </p:sp>
      <p:sp>
        <p:nvSpPr>
          <p:cNvPr id="5" name="Title 4"/>
          <p:cNvSpPr>
            <a:spLocks noGrp="1"/>
          </p:cNvSpPr>
          <p:nvPr>
            <p:ph type="title"/>
          </p:nvPr>
        </p:nvSpPr>
        <p:spPr>
          <a:xfrm>
            <a:off x="457538" y="116632"/>
            <a:ext cx="8229600" cy="907504"/>
          </a:xfrm>
        </p:spPr>
        <p:txBody>
          <a:bodyPr/>
          <a:lstStyle/>
          <a:p>
            <a:r>
              <a:rPr lang="lv-LV" b="1" dirty="0" smtClean="0"/>
              <a:t>Summary</a:t>
            </a:r>
            <a:endParaRPr lang="lv-LV" b="1" dirty="0"/>
          </a:p>
        </p:txBody>
      </p:sp>
    </p:spTree>
    <p:extLst>
      <p:ext uri="{BB962C8B-B14F-4D97-AF65-F5344CB8AC3E}">
        <p14:creationId xmlns:p14="http://schemas.microsoft.com/office/powerpoint/2010/main" val="17161553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10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box(in)">
                                      <p:cBhvr>
                                        <p:cTn id="12" dur="1000"/>
                                        <p:tgtEl>
                                          <p:spTgt spid="3">
                                            <p:txEl>
                                              <p:pRg st="1" end="1"/>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box(in)">
                                      <p:cBhvr>
                                        <p:cTn id="17" dur="1000"/>
                                        <p:tgtEl>
                                          <p:spTgt spid="3">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bldLvl="3"/>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060848"/>
            <a:ext cx="8229600" cy="1600200"/>
          </a:xfrm>
        </p:spPr>
        <p:txBody>
          <a:bodyPr/>
          <a:lstStyle/>
          <a:p>
            <a:r>
              <a:rPr lang="lv-LV" b="1" dirty="0" smtClean="0"/>
              <a:t>THANK YOU FOR ATTENTION!</a:t>
            </a:r>
            <a:endParaRPr lang="lv-LV" b="1" dirty="0"/>
          </a:p>
        </p:txBody>
      </p:sp>
    </p:spTree>
    <p:extLst>
      <p:ext uri="{BB962C8B-B14F-4D97-AF65-F5344CB8AC3E}">
        <p14:creationId xmlns:p14="http://schemas.microsoft.com/office/powerpoint/2010/main" val="403553004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395536" y="188640"/>
            <a:ext cx="8229600" cy="907504"/>
          </a:xfrm>
        </p:spPr>
        <p:txBody>
          <a:bodyPr/>
          <a:lstStyle/>
          <a:p>
            <a:r>
              <a:rPr lang="lv-LV" dirty="0" smtClean="0"/>
              <a:t>References</a:t>
            </a:r>
            <a:endParaRPr lang="lv-LV" dirty="0"/>
          </a:p>
        </p:txBody>
      </p:sp>
      <p:sp>
        <p:nvSpPr>
          <p:cNvPr id="3" name="Satura vietturis 2"/>
          <p:cNvSpPr>
            <a:spLocks noGrp="1"/>
          </p:cNvSpPr>
          <p:nvPr>
            <p:ph idx="1"/>
          </p:nvPr>
        </p:nvSpPr>
        <p:spPr>
          <a:xfrm>
            <a:off x="406083" y="1096144"/>
            <a:ext cx="8229600" cy="4525963"/>
          </a:xfrm>
        </p:spPr>
        <p:txBody>
          <a:bodyPr>
            <a:noAutofit/>
          </a:bodyPr>
          <a:lstStyle/>
          <a:p>
            <a:pPr marL="514350" indent="-514350">
              <a:buFont typeface="Verdana" pitchFamily="34" charset="0"/>
              <a:buAutoNum type="arabicPeriod"/>
            </a:pPr>
            <a:r>
              <a:rPr lang="lv-LV" sz="1400" dirty="0" smtClean="0">
                <a:solidFill>
                  <a:schemeClr val="tx1"/>
                </a:solidFill>
                <a:latin typeface="Courier New" pitchFamily="49" charset="0"/>
                <a:cs typeface="Courier New" pitchFamily="49" charset="0"/>
              </a:rPr>
              <a:t>Andrejs </a:t>
            </a:r>
            <a:r>
              <a:rPr lang="lv-LV" sz="1400" dirty="0">
                <a:solidFill>
                  <a:schemeClr val="tx1"/>
                </a:solidFill>
                <a:latin typeface="Courier New" pitchFamily="49" charset="0"/>
                <a:cs typeface="Courier New" pitchFamily="49" charset="0"/>
              </a:rPr>
              <a:t>Geske, Andris Grīnfelds, Andris Kangro (Editor), Rita Kiseļova, Linda Mihno (2015). </a:t>
            </a:r>
            <a:r>
              <a:rPr lang="lv-LV" sz="1400" b="1" i="1" dirty="0">
                <a:solidFill>
                  <a:schemeClr val="tx1"/>
                </a:solidFill>
                <a:latin typeface="Courier New" pitchFamily="49" charset="0"/>
                <a:cs typeface="Courier New" pitchFamily="49" charset="0"/>
              </a:rPr>
              <a:t>Monograph Series: Educational Research in Latvia, Nr.8. Quality of Education: International Comparison. Latvia in OECD Programme for International Student Assessment. </a:t>
            </a:r>
            <a:r>
              <a:rPr lang="lv-LV" sz="1400" dirty="0">
                <a:solidFill>
                  <a:schemeClr val="tx1"/>
                </a:solidFill>
                <a:latin typeface="Courier New" pitchFamily="49" charset="0"/>
                <a:cs typeface="Courier New" pitchFamily="49" charset="0"/>
              </a:rPr>
              <a:t>Riga: University of Latvia 2015, ISBN 978-9934-527-44-9. 335 pp. (</a:t>
            </a:r>
            <a:r>
              <a:rPr lang="lv-LV" sz="1400" dirty="0">
                <a:solidFill>
                  <a:schemeClr val="tx1"/>
                </a:solidFill>
                <a:latin typeface="Courier New" pitchFamily="49" charset="0"/>
                <a:cs typeface="Courier New" pitchFamily="49" charset="0"/>
                <a:hlinkClick r:id="rId3"/>
              </a:rPr>
              <a:t>http://www.ipi.lu.lv/publikacijas</a:t>
            </a:r>
            <a:r>
              <a:rPr lang="lv-LV" sz="1400" dirty="0" smtClean="0">
                <a:solidFill>
                  <a:schemeClr val="tx1"/>
                </a:solidFill>
                <a:latin typeface="Courier New" pitchFamily="49" charset="0"/>
                <a:cs typeface="Courier New" pitchFamily="49" charset="0"/>
                <a:hlinkClick r:id="rId3"/>
              </a:rPr>
              <a:t>/</a:t>
            </a:r>
            <a:r>
              <a:rPr lang="lv-LV" sz="1400" dirty="0" smtClean="0">
                <a:solidFill>
                  <a:schemeClr val="tx1"/>
                </a:solidFill>
                <a:latin typeface="Courier New" pitchFamily="49" charset="0"/>
                <a:cs typeface="Courier New" pitchFamily="49" charset="0"/>
              </a:rPr>
              <a:t> )</a:t>
            </a:r>
          </a:p>
          <a:p>
            <a:pPr marL="514350" indent="-514350">
              <a:buFont typeface="Verdana" pitchFamily="34" charset="0"/>
              <a:buAutoNum type="arabicPeriod"/>
            </a:pPr>
            <a:r>
              <a:rPr lang="en-US" sz="1400" dirty="0">
                <a:solidFill>
                  <a:schemeClr val="tx1"/>
                </a:solidFill>
                <a:latin typeface="Courier New" pitchFamily="49" charset="0"/>
                <a:cs typeface="Courier New" pitchFamily="49" charset="0"/>
              </a:rPr>
              <a:t>Sean </a:t>
            </a:r>
            <a:r>
              <a:rPr lang="en-US" sz="1400" dirty="0" smtClean="0">
                <a:solidFill>
                  <a:schemeClr val="tx1"/>
                </a:solidFill>
                <a:latin typeface="Courier New" pitchFamily="49" charset="0"/>
                <a:cs typeface="Courier New" pitchFamily="49" charset="0"/>
              </a:rPr>
              <a:t>Coughlan</a:t>
            </a:r>
            <a:r>
              <a:rPr lang="lv-LV" sz="1400" dirty="0" smtClean="0">
                <a:solidFill>
                  <a:schemeClr val="tx1"/>
                </a:solidFill>
                <a:latin typeface="Courier New" pitchFamily="49" charset="0"/>
                <a:cs typeface="Courier New" pitchFamily="49" charset="0"/>
              </a:rPr>
              <a:t>. </a:t>
            </a:r>
            <a:r>
              <a:rPr lang="en-US" sz="1400" b="1" i="1" dirty="0" smtClean="0">
                <a:solidFill>
                  <a:schemeClr val="tx1"/>
                </a:solidFill>
                <a:latin typeface="Courier New" pitchFamily="49" charset="0"/>
                <a:cs typeface="Courier New" pitchFamily="49" charset="0"/>
              </a:rPr>
              <a:t>Computers </a:t>
            </a:r>
            <a:r>
              <a:rPr lang="en-US" sz="1400" b="1" i="1" dirty="0">
                <a:solidFill>
                  <a:schemeClr val="tx1"/>
                </a:solidFill>
                <a:latin typeface="Courier New" pitchFamily="49" charset="0"/>
                <a:cs typeface="Courier New" pitchFamily="49" charset="0"/>
              </a:rPr>
              <a:t>'do not improve' pupil results, says </a:t>
            </a:r>
            <a:r>
              <a:rPr lang="en-US" sz="1400" b="1" i="1" dirty="0" smtClean="0">
                <a:solidFill>
                  <a:schemeClr val="tx1"/>
                </a:solidFill>
                <a:latin typeface="Courier New" pitchFamily="49" charset="0"/>
                <a:cs typeface="Courier New" pitchFamily="49" charset="0"/>
              </a:rPr>
              <a:t>OECD</a:t>
            </a:r>
            <a:r>
              <a:rPr lang="lv-LV" sz="1400" b="1" i="1" dirty="0" smtClean="0">
                <a:solidFill>
                  <a:schemeClr val="tx1"/>
                </a:solidFill>
                <a:latin typeface="Courier New" pitchFamily="49" charset="0"/>
                <a:cs typeface="Courier New" pitchFamily="49" charset="0"/>
              </a:rPr>
              <a:t>. </a:t>
            </a:r>
            <a:r>
              <a:rPr lang="en-US" sz="1400" dirty="0" smtClean="0">
                <a:solidFill>
                  <a:schemeClr val="tx1"/>
                </a:solidFill>
                <a:latin typeface="Courier New" pitchFamily="49" charset="0"/>
                <a:cs typeface="Courier New" pitchFamily="49" charset="0"/>
                <a:hlinkClick r:id="rId4"/>
              </a:rPr>
              <a:t>http</a:t>
            </a:r>
            <a:r>
              <a:rPr lang="en-US" sz="1400" dirty="0">
                <a:solidFill>
                  <a:schemeClr val="tx1"/>
                </a:solidFill>
                <a:latin typeface="Courier New" pitchFamily="49" charset="0"/>
                <a:cs typeface="Courier New" pitchFamily="49" charset="0"/>
                <a:hlinkClick r:id="rId4"/>
              </a:rPr>
              <a:t>://</a:t>
            </a:r>
            <a:r>
              <a:rPr lang="en-US" sz="1400" dirty="0" smtClean="0">
                <a:solidFill>
                  <a:schemeClr val="tx1"/>
                </a:solidFill>
                <a:latin typeface="Courier New" pitchFamily="49" charset="0"/>
                <a:cs typeface="Courier New" pitchFamily="49" charset="0"/>
                <a:hlinkClick r:id="rId4"/>
              </a:rPr>
              <a:t>www.bbc.com/news/business-34174796</a:t>
            </a:r>
            <a:r>
              <a:rPr lang="lv-LV" sz="1400" dirty="0" smtClean="0">
                <a:solidFill>
                  <a:schemeClr val="tx1"/>
                </a:solidFill>
                <a:latin typeface="Courier New" pitchFamily="49" charset="0"/>
                <a:cs typeface="Courier New" pitchFamily="49" charset="0"/>
              </a:rPr>
              <a:t> ; </a:t>
            </a:r>
            <a:r>
              <a:rPr lang="en-US" sz="1400" dirty="0" smtClean="0">
                <a:solidFill>
                  <a:schemeClr val="tx1"/>
                </a:solidFill>
                <a:latin typeface="Courier New" pitchFamily="49" charset="0"/>
                <a:cs typeface="Courier New" pitchFamily="49" charset="0"/>
              </a:rPr>
              <a:t>September </a:t>
            </a:r>
            <a:r>
              <a:rPr lang="en-US" sz="1400" dirty="0">
                <a:solidFill>
                  <a:schemeClr val="tx1"/>
                </a:solidFill>
                <a:latin typeface="Courier New" pitchFamily="49" charset="0"/>
                <a:cs typeface="Courier New" pitchFamily="49" charset="0"/>
              </a:rPr>
              <a:t>15, </a:t>
            </a:r>
            <a:r>
              <a:rPr lang="en-US" sz="1400" dirty="0" smtClean="0">
                <a:solidFill>
                  <a:schemeClr val="tx1"/>
                </a:solidFill>
                <a:latin typeface="Courier New" pitchFamily="49" charset="0"/>
                <a:cs typeface="Courier New" pitchFamily="49" charset="0"/>
              </a:rPr>
              <a:t>2015</a:t>
            </a:r>
            <a:r>
              <a:rPr lang="lv-LV" sz="1400" dirty="0" smtClean="0">
                <a:solidFill>
                  <a:schemeClr val="tx1"/>
                </a:solidFill>
                <a:latin typeface="Courier New" pitchFamily="49" charset="0"/>
                <a:cs typeface="Courier New" pitchFamily="49" charset="0"/>
              </a:rPr>
              <a:t>.</a:t>
            </a:r>
          </a:p>
          <a:p>
            <a:pPr marL="514350" indent="-514350">
              <a:buFont typeface="Verdana" pitchFamily="34" charset="0"/>
              <a:buAutoNum type="arabicPeriod"/>
            </a:pPr>
            <a:r>
              <a:rPr lang="lv-LV" sz="1400" dirty="0" smtClean="0">
                <a:solidFill>
                  <a:schemeClr val="tx1"/>
                </a:solidFill>
                <a:latin typeface="Courier New" pitchFamily="49" charset="0"/>
                <a:cs typeface="Courier New" pitchFamily="49" charset="0"/>
              </a:rPr>
              <a:t>OECD </a:t>
            </a:r>
            <a:r>
              <a:rPr lang="lv-LV" sz="1400" dirty="0">
                <a:solidFill>
                  <a:schemeClr val="tx1"/>
                </a:solidFill>
                <a:latin typeface="Courier New" pitchFamily="49" charset="0"/>
                <a:cs typeface="Courier New" pitchFamily="49" charset="0"/>
              </a:rPr>
              <a:t>(2011), </a:t>
            </a:r>
            <a:r>
              <a:rPr lang="lv-LV" sz="1400" b="1" i="1" dirty="0">
                <a:solidFill>
                  <a:schemeClr val="tx1"/>
                </a:solidFill>
                <a:latin typeface="Courier New" pitchFamily="49" charset="0"/>
                <a:cs typeface="Courier New" pitchFamily="49" charset="0"/>
              </a:rPr>
              <a:t>PISA 2009 Results: Students on Line: Digital Technologies and Performance (Volume VI)</a:t>
            </a:r>
            <a:r>
              <a:rPr lang="lv-LV" sz="1400" dirty="0">
                <a:solidFill>
                  <a:schemeClr val="tx1"/>
                </a:solidFill>
                <a:latin typeface="Courier New" pitchFamily="49" charset="0"/>
                <a:cs typeface="Courier New" pitchFamily="49" charset="0"/>
              </a:rPr>
              <a:t> </a:t>
            </a:r>
            <a:r>
              <a:rPr lang="lv-LV" sz="1400" dirty="0">
                <a:solidFill>
                  <a:schemeClr val="tx1"/>
                </a:solidFill>
                <a:latin typeface="Courier New" pitchFamily="49" charset="0"/>
                <a:cs typeface="Courier New" pitchFamily="49" charset="0"/>
                <a:hlinkClick r:id="rId5"/>
              </a:rPr>
              <a:t>http://</a:t>
            </a:r>
            <a:r>
              <a:rPr lang="lv-LV" sz="1400" dirty="0" smtClean="0">
                <a:solidFill>
                  <a:schemeClr val="tx1"/>
                </a:solidFill>
                <a:latin typeface="Courier New" pitchFamily="49" charset="0"/>
                <a:cs typeface="Courier New" pitchFamily="49" charset="0"/>
                <a:hlinkClick r:id="rId5"/>
              </a:rPr>
              <a:t>dx.doi.org/10.1787/9789264112995-en</a:t>
            </a:r>
            <a:r>
              <a:rPr lang="lv-LV" sz="1400" dirty="0" smtClean="0">
                <a:solidFill>
                  <a:schemeClr val="tx1"/>
                </a:solidFill>
                <a:latin typeface="Courier New" pitchFamily="49" charset="0"/>
                <a:cs typeface="Courier New" pitchFamily="49" charset="0"/>
              </a:rPr>
              <a:t> </a:t>
            </a:r>
            <a:endParaRPr lang="lv-LV" sz="1400" dirty="0">
              <a:solidFill>
                <a:schemeClr val="tx1"/>
              </a:solidFill>
              <a:latin typeface="Courier New" pitchFamily="49" charset="0"/>
              <a:cs typeface="Courier New" pitchFamily="49" charset="0"/>
            </a:endParaRPr>
          </a:p>
          <a:p>
            <a:pPr marL="514350" indent="-514350">
              <a:buFont typeface="Verdana" pitchFamily="34" charset="0"/>
              <a:buAutoNum type="arabicPeriod"/>
            </a:pPr>
            <a:r>
              <a:rPr lang="lv-LV" sz="1400" dirty="0" err="1">
                <a:solidFill>
                  <a:schemeClr val="tx1"/>
                </a:solidFill>
                <a:latin typeface="Courier New" pitchFamily="49" charset="0"/>
                <a:cs typeface="Courier New" pitchFamily="49" charset="0"/>
              </a:rPr>
              <a:t>Geske</a:t>
            </a:r>
            <a:r>
              <a:rPr lang="lv-LV" sz="1400" dirty="0">
                <a:solidFill>
                  <a:schemeClr val="tx1"/>
                </a:solidFill>
                <a:latin typeface="Courier New" pitchFamily="49" charset="0"/>
                <a:cs typeface="Courier New" pitchFamily="49" charset="0"/>
              </a:rPr>
              <a:t> A., </a:t>
            </a:r>
            <a:r>
              <a:rPr lang="lv-LV" sz="1400" dirty="0" err="1">
                <a:solidFill>
                  <a:schemeClr val="tx1"/>
                </a:solidFill>
                <a:latin typeface="Courier New" pitchFamily="49" charset="0"/>
                <a:cs typeface="Courier New" pitchFamily="49" charset="0"/>
              </a:rPr>
              <a:t>Grīnfelds</a:t>
            </a:r>
            <a:r>
              <a:rPr lang="lv-LV" sz="1400" dirty="0">
                <a:solidFill>
                  <a:schemeClr val="tx1"/>
                </a:solidFill>
                <a:latin typeface="Courier New" pitchFamily="49" charset="0"/>
                <a:cs typeface="Courier New" pitchFamily="49" charset="0"/>
              </a:rPr>
              <a:t> A., </a:t>
            </a:r>
            <a:r>
              <a:rPr lang="lv-LV" sz="1400" dirty="0" err="1">
                <a:solidFill>
                  <a:schemeClr val="tx1"/>
                </a:solidFill>
                <a:latin typeface="Courier New" pitchFamily="49" charset="0"/>
                <a:cs typeface="Courier New" pitchFamily="49" charset="0"/>
              </a:rPr>
              <a:t>Kangro</a:t>
            </a:r>
            <a:r>
              <a:rPr lang="lv-LV" sz="1400" dirty="0">
                <a:solidFill>
                  <a:schemeClr val="tx1"/>
                </a:solidFill>
                <a:latin typeface="Courier New" pitchFamily="49" charset="0"/>
                <a:cs typeface="Courier New" pitchFamily="49" charset="0"/>
              </a:rPr>
              <a:t> A., </a:t>
            </a:r>
            <a:r>
              <a:rPr lang="lv-LV" sz="1400" dirty="0" err="1">
                <a:solidFill>
                  <a:schemeClr val="tx1"/>
                </a:solidFill>
                <a:latin typeface="Courier New" pitchFamily="49" charset="0"/>
                <a:cs typeface="Courier New" pitchFamily="49" charset="0"/>
              </a:rPr>
              <a:t>Kiseļova</a:t>
            </a:r>
            <a:r>
              <a:rPr lang="lv-LV" sz="1400" dirty="0">
                <a:solidFill>
                  <a:schemeClr val="tx1"/>
                </a:solidFill>
                <a:latin typeface="Courier New" pitchFamily="49" charset="0"/>
                <a:cs typeface="Courier New" pitchFamily="49" charset="0"/>
              </a:rPr>
              <a:t> R. (</a:t>
            </a:r>
            <a:r>
              <a:rPr lang="lv-LV" sz="1400" dirty="0" smtClean="0">
                <a:solidFill>
                  <a:schemeClr val="tx1"/>
                </a:solidFill>
                <a:latin typeface="Courier New" pitchFamily="49" charset="0"/>
                <a:cs typeface="Courier New" pitchFamily="49" charset="0"/>
              </a:rPr>
              <a:t>2016).</a:t>
            </a:r>
            <a:r>
              <a:rPr lang="lv-LV" sz="1400" b="1" i="1" dirty="0" smtClean="0">
                <a:solidFill>
                  <a:schemeClr val="tx1"/>
                </a:solidFill>
                <a:latin typeface="Courier New" pitchFamily="49" charset="0"/>
                <a:cs typeface="Courier New" pitchFamily="49" charset="0"/>
              </a:rPr>
              <a:t> </a:t>
            </a:r>
            <a:r>
              <a:rPr lang="lv-LV" sz="1400" b="1" i="1" dirty="0">
                <a:solidFill>
                  <a:schemeClr val="tx1"/>
                </a:solidFill>
                <a:latin typeface="Courier New" pitchFamily="49" charset="0"/>
                <a:cs typeface="Courier New" pitchFamily="49" charset="0"/>
              </a:rPr>
              <a:t>Latvija OECD </a:t>
            </a:r>
            <a:r>
              <a:rPr lang="lv-LV" sz="1400" b="1" i="1" dirty="0" smtClean="0">
                <a:solidFill>
                  <a:schemeClr val="tx1"/>
                </a:solidFill>
                <a:latin typeface="Courier New" pitchFamily="49" charset="0"/>
                <a:cs typeface="Courier New" pitchFamily="49" charset="0"/>
              </a:rPr>
              <a:t>Starptautiskajā </a:t>
            </a:r>
            <a:r>
              <a:rPr lang="lv-LV" sz="1400" b="1" i="1" dirty="0">
                <a:solidFill>
                  <a:schemeClr val="tx1"/>
                </a:solidFill>
                <a:latin typeface="Courier New" pitchFamily="49" charset="0"/>
                <a:cs typeface="Courier New" pitchFamily="49" charset="0"/>
              </a:rPr>
              <a:t>skolēnu novērtēšanas </a:t>
            </a:r>
            <a:r>
              <a:rPr lang="lv-LV" sz="1400" b="1" i="1" dirty="0" smtClean="0">
                <a:solidFill>
                  <a:schemeClr val="tx1"/>
                </a:solidFill>
                <a:latin typeface="Courier New" pitchFamily="49" charset="0"/>
                <a:cs typeface="Courier New" pitchFamily="49" charset="0"/>
              </a:rPr>
              <a:t>programmā 2015 – pirmie rezultāti un secinājumi.</a:t>
            </a:r>
            <a:r>
              <a:rPr lang="lv-LV" sz="1400" dirty="0" smtClean="0">
                <a:solidFill>
                  <a:schemeClr val="tx1"/>
                </a:solidFill>
                <a:latin typeface="Courier New" pitchFamily="49" charset="0"/>
                <a:cs typeface="Courier New" pitchFamily="49" charset="0"/>
              </a:rPr>
              <a:t> </a:t>
            </a:r>
            <a:r>
              <a:rPr lang="lv-LV" sz="1400" dirty="0">
                <a:solidFill>
                  <a:schemeClr val="tx1"/>
                </a:solidFill>
                <a:latin typeface="Courier New" pitchFamily="49" charset="0"/>
                <a:cs typeface="Courier New" pitchFamily="49" charset="0"/>
              </a:rPr>
              <a:t>Rīga, Latvijas Universitāte</a:t>
            </a:r>
            <a:r>
              <a:rPr lang="lv-LV" sz="1400">
                <a:solidFill>
                  <a:schemeClr val="tx1"/>
                </a:solidFill>
                <a:latin typeface="Courier New" pitchFamily="49" charset="0"/>
                <a:cs typeface="Courier New" pitchFamily="49" charset="0"/>
              </a:rPr>
              <a:t>, </a:t>
            </a:r>
            <a:r>
              <a:rPr lang="lv-LV" sz="1400" smtClean="0">
                <a:solidFill>
                  <a:schemeClr val="tx1"/>
                </a:solidFill>
                <a:latin typeface="Courier New" pitchFamily="49" charset="0"/>
                <a:cs typeface="Courier New" pitchFamily="49" charset="0"/>
              </a:rPr>
              <a:t>130 lpp</a:t>
            </a:r>
            <a:r>
              <a:rPr lang="lv-LV" sz="1400">
                <a:solidFill>
                  <a:schemeClr val="tx1"/>
                </a:solidFill>
                <a:latin typeface="Courier New" pitchFamily="49" charset="0"/>
                <a:cs typeface="Courier New" pitchFamily="49" charset="0"/>
              </a:rPr>
              <a:t>.,</a:t>
            </a:r>
            <a:r>
              <a:rPr lang="lv-LV" sz="1400" smtClean="0">
                <a:solidFill>
                  <a:schemeClr val="tx1"/>
                </a:solidFill>
                <a:latin typeface="Courier New" pitchFamily="49" charset="0"/>
                <a:cs typeface="Courier New" pitchFamily="49" charset="0"/>
              </a:rPr>
              <a:t>ISBN 978-9934-527-48-7</a:t>
            </a:r>
            <a:r>
              <a:rPr lang="lv-LV" sz="1400" dirty="0">
                <a:solidFill>
                  <a:schemeClr val="tx1"/>
                </a:solidFill>
                <a:latin typeface="Courier New" pitchFamily="49" charset="0"/>
                <a:cs typeface="Courier New" pitchFamily="49" charset="0"/>
              </a:rPr>
              <a:t>.</a:t>
            </a:r>
          </a:p>
          <a:p>
            <a:pPr marL="514350" indent="-514350">
              <a:buFont typeface="Verdana" pitchFamily="34" charset="0"/>
              <a:buAutoNum type="arabicPeriod"/>
            </a:pPr>
            <a:r>
              <a:rPr lang="lv-LV" sz="1400" dirty="0" err="1">
                <a:solidFill>
                  <a:schemeClr val="tx1"/>
                </a:solidFill>
                <a:latin typeface="Courier New" pitchFamily="49" charset="0"/>
                <a:cs typeface="Courier New" pitchFamily="49" charset="0"/>
              </a:rPr>
              <a:t>Grinfelds</a:t>
            </a:r>
            <a:r>
              <a:rPr lang="lv-LV" sz="1400" dirty="0">
                <a:solidFill>
                  <a:schemeClr val="tx1"/>
                </a:solidFill>
                <a:latin typeface="Courier New" pitchFamily="49" charset="0"/>
                <a:cs typeface="Courier New" pitchFamily="49" charset="0"/>
              </a:rPr>
              <a:t> A. (2007). </a:t>
            </a:r>
            <a:r>
              <a:rPr lang="en-US" sz="1400" b="1" i="1" dirty="0">
                <a:solidFill>
                  <a:schemeClr val="tx1"/>
                </a:solidFill>
                <a:latin typeface="Courier New" pitchFamily="49" charset="0"/>
                <a:cs typeface="Courier New" pitchFamily="49" charset="0"/>
              </a:rPr>
              <a:t>Information and communication technology in schools of Latvia during three cycles of OECD PISA</a:t>
            </a:r>
            <a:r>
              <a:rPr lang="lv-LV" sz="1400" b="1" dirty="0">
                <a:solidFill>
                  <a:schemeClr val="tx1"/>
                </a:solidFill>
                <a:latin typeface="Courier New" pitchFamily="49" charset="0"/>
                <a:cs typeface="Courier New" pitchFamily="49" charset="0"/>
              </a:rPr>
              <a:t>. </a:t>
            </a:r>
            <a:r>
              <a:rPr lang="lv-LV" sz="1400" dirty="0" err="1">
                <a:solidFill>
                  <a:schemeClr val="tx1"/>
                </a:solidFill>
                <a:latin typeface="Courier New" pitchFamily="49" charset="0"/>
                <a:cs typeface="Courier New" pitchFamily="49" charset="0"/>
              </a:rPr>
              <a:t>Ghent</a:t>
            </a:r>
            <a:r>
              <a:rPr lang="lv-LV" sz="1400" dirty="0">
                <a:solidFill>
                  <a:schemeClr val="tx1"/>
                </a:solidFill>
                <a:latin typeface="Courier New" pitchFamily="49" charset="0"/>
                <a:cs typeface="Courier New" pitchFamily="49" charset="0"/>
              </a:rPr>
              <a:t>, </a:t>
            </a:r>
            <a:r>
              <a:rPr lang="lv-LV" sz="1400" dirty="0" err="1">
                <a:solidFill>
                  <a:schemeClr val="tx1"/>
                </a:solidFill>
                <a:latin typeface="Courier New" pitchFamily="49" charset="0"/>
                <a:cs typeface="Courier New" pitchFamily="49" charset="0"/>
              </a:rPr>
              <a:t>Belgium</a:t>
            </a:r>
            <a:r>
              <a:rPr lang="lv-LV" sz="1400" dirty="0">
                <a:solidFill>
                  <a:schemeClr val="tx1"/>
                </a:solidFill>
                <a:latin typeface="Courier New" pitchFamily="49" charset="0"/>
                <a:cs typeface="Courier New" pitchFamily="49" charset="0"/>
              </a:rPr>
              <a:t>, ECER 2007, </a:t>
            </a:r>
            <a:r>
              <a:rPr lang="en-US" sz="1400" dirty="0">
                <a:solidFill>
                  <a:schemeClr val="tx1"/>
                </a:solidFill>
                <a:latin typeface="Courier New" pitchFamily="49" charset="0"/>
                <a:cs typeface="Courier New" pitchFamily="49" charset="0"/>
              </a:rPr>
              <a:t>Network: 16. ICT in Education and Training</a:t>
            </a:r>
            <a:r>
              <a:rPr lang="lv-LV" sz="1400" dirty="0">
                <a:solidFill>
                  <a:schemeClr val="tx1"/>
                </a:solidFill>
                <a:latin typeface="Courier New" pitchFamily="49" charset="0"/>
                <a:cs typeface="Courier New" pitchFamily="49" charset="0"/>
              </a:rPr>
              <a:t>.</a:t>
            </a:r>
          </a:p>
          <a:p>
            <a:pPr marL="514350" indent="-514350">
              <a:buFont typeface="Verdana" pitchFamily="34" charset="0"/>
              <a:buAutoNum type="arabicPeriod"/>
            </a:pPr>
            <a:r>
              <a:rPr lang="lv-LV" sz="1400" dirty="0" smtClean="0">
                <a:solidFill>
                  <a:schemeClr val="tx1"/>
                </a:solidFill>
                <a:latin typeface="Courier New" pitchFamily="49" charset="0"/>
                <a:cs typeface="Courier New" pitchFamily="49" charset="0"/>
              </a:rPr>
              <a:t>OECD </a:t>
            </a:r>
            <a:r>
              <a:rPr lang="lv-LV" sz="1400" dirty="0">
                <a:solidFill>
                  <a:schemeClr val="tx1"/>
                </a:solidFill>
                <a:latin typeface="Courier New" pitchFamily="49" charset="0"/>
                <a:cs typeface="Courier New" pitchFamily="49" charset="0"/>
              </a:rPr>
              <a:t>PISA PGB (2006).</a:t>
            </a:r>
            <a:r>
              <a:rPr lang="lv-LV" sz="1400" b="1" dirty="0">
                <a:solidFill>
                  <a:schemeClr val="tx1"/>
                </a:solidFill>
                <a:latin typeface="Courier New" pitchFamily="49" charset="0"/>
                <a:cs typeface="Courier New" pitchFamily="49" charset="0"/>
              </a:rPr>
              <a:t> </a:t>
            </a:r>
            <a:r>
              <a:rPr lang="lv-LV" sz="1400" b="1" i="1" dirty="0" err="1">
                <a:solidFill>
                  <a:schemeClr val="tx1"/>
                </a:solidFill>
                <a:latin typeface="Courier New" pitchFamily="49" charset="0"/>
                <a:cs typeface="Courier New" pitchFamily="49" charset="0"/>
              </a:rPr>
              <a:t>Outline</a:t>
            </a:r>
            <a:r>
              <a:rPr lang="lv-LV" sz="1400" b="1" i="1" dirty="0">
                <a:solidFill>
                  <a:schemeClr val="tx1"/>
                </a:solidFill>
                <a:latin typeface="Courier New" pitchFamily="49" charset="0"/>
                <a:cs typeface="Courier New" pitchFamily="49" charset="0"/>
              </a:rPr>
              <a:t> </a:t>
            </a:r>
            <a:r>
              <a:rPr lang="lv-LV" sz="1400" b="1" i="1" dirty="0" err="1">
                <a:solidFill>
                  <a:schemeClr val="tx1"/>
                </a:solidFill>
                <a:latin typeface="Courier New" pitchFamily="49" charset="0"/>
                <a:cs typeface="Courier New" pitchFamily="49" charset="0"/>
              </a:rPr>
              <a:t>of</a:t>
            </a:r>
            <a:r>
              <a:rPr lang="lv-LV" sz="1400" b="1" i="1" dirty="0">
                <a:solidFill>
                  <a:schemeClr val="tx1"/>
                </a:solidFill>
                <a:latin typeface="Courier New" pitchFamily="49" charset="0"/>
                <a:cs typeface="Courier New" pitchFamily="49" charset="0"/>
              </a:rPr>
              <a:t> </a:t>
            </a:r>
            <a:r>
              <a:rPr lang="lv-LV" sz="1400" b="1" i="1" dirty="0" err="1">
                <a:solidFill>
                  <a:schemeClr val="tx1"/>
                </a:solidFill>
                <a:latin typeface="Courier New" pitchFamily="49" charset="0"/>
                <a:cs typeface="Courier New" pitchFamily="49" charset="0"/>
              </a:rPr>
              <a:t>the</a:t>
            </a:r>
            <a:r>
              <a:rPr lang="lv-LV" sz="1400" b="1" i="1" dirty="0">
                <a:solidFill>
                  <a:schemeClr val="tx1"/>
                </a:solidFill>
                <a:latin typeface="Courier New" pitchFamily="49" charset="0"/>
                <a:cs typeface="Courier New" pitchFamily="49" charset="0"/>
              </a:rPr>
              <a:t> PISA 2006 </a:t>
            </a:r>
            <a:r>
              <a:rPr lang="lv-LV" sz="1400" b="1" i="1" dirty="0" err="1">
                <a:solidFill>
                  <a:schemeClr val="tx1"/>
                </a:solidFill>
                <a:latin typeface="Courier New" pitchFamily="49" charset="0"/>
                <a:cs typeface="Courier New" pitchFamily="49" charset="0"/>
              </a:rPr>
              <a:t>Initial</a:t>
            </a:r>
            <a:r>
              <a:rPr lang="lv-LV" sz="1400" b="1" i="1" dirty="0">
                <a:solidFill>
                  <a:schemeClr val="tx1"/>
                </a:solidFill>
                <a:latin typeface="Courier New" pitchFamily="49" charset="0"/>
                <a:cs typeface="Courier New" pitchFamily="49" charset="0"/>
              </a:rPr>
              <a:t> </a:t>
            </a:r>
            <a:r>
              <a:rPr lang="lv-LV" sz="1400" b="1" i="1" dirty="0" err="1">
                <a:solidFill>
                  <a:schemeClr val="tx1"/>
                </a:solidFill>
                <a:latin typeface="Courier New" pitchFamily="49" charset="0"/>
                <a:cs typeface="Courier New" pitchFamily="49" charset="0"/>
              </a:rPr>
              <a:t>Report</a:t>
            </a:r>
            <a:r>
              <a:rPr lang="lv-LV" sz="1400" b="1" i="1" dirty="0">
                <a:solidFill>
                  <a:schemeClr val="tx1"/>
                </a:solidFill>
                <a:latin typeface="Courier New" pitchFamily="49" charset="0"/>
                <a:cs typeface="Courier New" pitchFamily="49" charset="0"/>
              </a:rPr>
              <a:t> </a:t>
            </a:r>
            <a:r>
              <a:rPr lang="lv-LV" sz="1400" b="1" i="1" dirty="0" err="1">
                <a:solidFill>
                  <a:schemeClr val="tx1"/>
                </a:solidFill>
                <a:latin typeface="Courier New" pitchFamily="49" charset="0"/>
                <a:cs typeface="Courier New" pitchFamily="49" charset="0"/>
              </a:rPr>
              <a:t>and</a:t>
            </a:r>
            <a:r>
              <a:rPr lang="lv-LV" sz="1400" b="1" i="1" dirty="0">
                <a:solidFill>
                  <a:schemeClr val="tx1"/>
                </a:solidFill>
                <a:latin typeface="Courier New" pitchFamily="49" charset="0"/>
                <a:cs typeface="Courier New" pitchFamily="49" charset="0"/>
              </a:rPr>
              <a:t> </a:t>
            </a:r>
            <a:r>
              <a:rPr lang="lv-LV" sz="1400" b="1" i="1" dirty="0" err="1">
                <a:solidFill>
                  <a:schemeClr val="tx1"/>
                </a:solidFill>
                <a:latin typeface="Courier New" pitchFamily="49" charset="0"/>
                <a:cs typeface="Courier New" pitchFamily="49" charset="0"/>
              </a:rPr>
              <a:t>Questionnaire</a:t>
            </a:r>
            <a:r>
              <a:rPr lang="lv-LV" sz="1400" b="1" i="1" dirty="0">
                <a:solidFill>
                  <a:schemeClr val="tx1"/>
                </a:solidFill>
                <a:latin typeface="Courier New" pitchFamily="49" charset="0"/>
                <a:cs typeface="Courier New" pitchFamily="49" charset="0"/>
              </a:rPr>
              <a:t> </a:t>
            </a:r>
            <a:r>
              <a:rPr lang="lv-LV" sz="1400" b="1" i="1" dirty="0" err="1">
                <a:solidFill>
                  <a:schemeClr val="tx1"/>
                </a:solidFill>
                <a:latin typeface="Courier New" pitchFamily="49" charset="0"/>
                <a:cs typeface="Courier New" pitchFamily="49" charset="0"/>
              </a:rPr>
              <a:t>Indices</a:t>
            </a:r>
            <a:r>
              <a:rPr lang="lv-LV" sz="1400" b="1" i="1" dirty="0">
                <a:solidFill>
                  <a:schemeClr val="tx1"/>
                </a:solidFill>
                <a:latin typeface="Courier New" pitchFamily="49" charset="0"/>
                <a:cs typeface="Courier New" pitchFamily="49" charset="0"/>
              </a:rPr>
              <a:t>. </a:t>
            </a:r>
            <a:r>
              <a:rPr lang="lv-LV" sz="1400" dirty="0">
                <a:solidFill>
                  <a:schemeClr val="tx1"/>
                </a:solidFill>
                <a:latin typeface="Courier New" pitchFamily="49" charset="0"/>
                <a:cs typeface="Courier New" pitchFamily="49" charset="0"/>
              </a:rPr>
              <a:t>Seoul, March 2006, Meeting of PISA Governing Board, 36 pp</a:t>
            </a:r>
            <a:r>
              <a:rPr lang="lv-LV" sz="1400" dirty="0" smtClean="0">
                <a:solidFill>
                  <a:schemeClr val="tx1"/>
                </a:solidFill>
                <a:latin typeface="Courier New" pitchFamily="49" charset="0"/>
                <a:cs typeface="Courier New" pitchFamily="49" charset="0"/>
              </a:rPr>
              <a:t>.</a:t>
            </a:r>
          </a:p>
          <a:p>
            <a:pPr marL="514350" indent="-514350">
              <a:buFont typeface="Verdana" pitchFamily="34" charset="0"/>
              <a:buAutoNum type="arabicPeriod"/>
            </a:pPr>
            <a:r>
              <a:rPr lang="lv-LV" sz="1400" dirty="0" smtClean="0">
                <a:solidFill>
                  <a:schemeClr val="tx1"/>
                </a:solidFill>
                <a:latin typeface="Courier New" pitchFamily="49" charset="0"/>
                <a:cs typeface="Courier New" pitchFamily="49" charset="0"/>
              </a:rPr>
              <a:t>OECD (2005). </a:t>
            </a:r>
            <a:r>
              <a:rPr lang="lv-LV" sz="1400" b="1" i="1" dirty="0" smtClean="0">
                <a:solidFill>
                  <a:schemeClr val="tx1"/>
                </a:solidFill>
                <a:latin typeface="Courier New" pitchFamily="49" charset="0"/>
                <a:cs typeface="Courier New" pitchFamily="49" charset="0"/>
              </a:rPr>
              <a:t>Are Students Ready for a Technology-Rich World? What PISA studies tell us. </a:t>
            </a:r>
            <a:r>
              <a:rPr lang="lv-LV" sz="1400" dirty="0" smtClean="0">
                <a:solidFill>
                  <a:schemeClr val="tx1"/>
                </a:solidFill>
                <a:latin typeface="Courier New" pitchFamily="49" charset="0"/>
                <a:cs typeface="Courier New" pitchFamily="49" charset="0"/>
              </a:rPr>
              <a:t>OECD, France, ISBN 92-64-03608-3, 138 pp.</a:t>
            </a:r>
            <a:endParaRPr lang="lv-LV" sz="1400" dirty="0">
              <a:solidFill>
                <a:schemeClr val="tx1"/>
              </a:solidFill>
              <a:latin typeface="Courier New" pitchFamily="49" charset="0"/>
              <a:cs typeface="Courier New" pitchFamily="49" charset="0"/>
            </a:endParaRPr>
          </a:p>
          <a:p>
            <a:endParaRPr lang="lv-LV" sz="1400" dirty="0">
              <a:solidFill>
                <a:schemeClr val="tx1"/>
              </a:solidFill>
            </a:endParaRPr>
          </a:p>
        </p:txBody>
      </p:sp>
    </p:spTree>
    <p:extLst>
      <p:ext uri="{BB962C8B-B14F-4D97-AF65-F5344CB8AC3E}">
        <p14:creationId xmlns:p14="http://schemas.microsoft.com/office/powerpoint/2010/main" val="12457749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467544" y="476672"/>
            <a:ext cx="8229600" cy="1600200"/>
          </a:xfrm>
        </p:spPr>
        <p:txBody>
          <a:bodyPr/>
          <a:lstStyle/>
          <a:p>
            <a:r>
              <a:rPr lang="lv-LV" sz="4400" b="1" dirty="0" err="1" smtClean="0"/>
              <a:t>Research</a:t>
            </a:r>
            <a:r>
              <a:rPr lang="lv-LV" sz="4400" b="1" dirty="0" smtClean="0"/>
              <a:t> </a:t>
            </a:r>
            <a:r>
              <a:rPr lang="lv-LV" sz="4400" b="1" dirty="0" err="1" smtClean="0"/>
              <a:t>programs</a:t>
            </a:r>
            <a:r>
              <a:rPr lang="lv-LV" sz="4400" b="1" dirty="0" smtClean="0"/>
              <a:t> </a:t>
            </a:r>
            <a:r>
              <a:rPr lang="lv-LV" sz="4400" b="1" dirty="0" err="1" smtClean="0"/>
              <a:t>regarding</a:t>
            </a:r>
            <a:r>
              <a:rPr lang="lv-LV" sz="4400" b="1" dirty="0" smtClean="0"/>
              <a:t/>
            </a:r>
            <a:br>
              <a:rPr lang="lv-LV" sz="4400" b="1" dirty="0" smtClean="0"/>
            </a:br>
            <a:r>
              <a:rPr lang="lv-LV" sz="4400" b="1" dirty="0" smtClean="0"/>
              <a:t>ICT </a:t>
            </a:r>
            <a:r>
              <a:rPr lang="lv-LV" sz="4400" b="1" dirty="0" err="1" smtClean="0"/>
              <a:t>in</a:t>
            </a:r>
            <a:r>
              <a:rPr lang="lv-LV" sz="4400" b="1" dirty="0" smtClean="0"/>
              <a:t> </a:t>
            </a:r>
            <a:r>
              <a:rPr lang="lv-LV" sz="4400" b="1" dirty="0" err="1" smtClean="0"/>
              <a:t>schools</a:t>
            </a:r>
            <a:r>
              <a:rPr lang="lv-LV" sz="4400" b="1" dirty="0" smtClean="0"/>
              <a:t> </a:t>
            </a:r>
            <a:endParaRPr lang="lv-LV" sz="4400" b="1" dirty="0"/>
          </a:p>
        </p:txBody>
      </p:sp>
      <p:sp>
        <p:nvSpPr>
          <p:cNvPr id="3" name="Satura vietturis 2"/>
          <p:cNvSpPr>
            <a:spLocks noGrp="1"/>
          </p:cNvSpPr>
          <p:nvPr>
            <p:ph idx="1"/>
          </p:nvPr>
        </p:nvSpPr>
        <p:spPr>
          <a:xfrm>
            <a:off x="467544" y="2132856"/>
            <a:ext cx="8229600" cy="3129211"/>
          </a:xfrm>
        </p:spPr>
        <p:txBody>
          <a:bodyPr>
            <a:noAutofit/>
          </a:bodyPr>
          <a:lstStyle/>
          <a:p>
            <a:r>
              <a:rPr lang="lv-LV" sz="2800" b="1" dirty="0" smtClean="0">
                <a:solidFill>
                  <a:schemeClr val="tx1"/>
                </a:solidFill>
              </a:rPr>
              <a:t>IEA </a:t>
            </a:r>
            <a:r>
              <a:rPr lang="lv-LV" sz="1800" b="1" dirty="0" smtClean="0">
                <a:solidFill>
                  <a:schemeClr val="tx1"/>
                </a:solidFill>
              </a:rPr>
              <a:t>(</a:t>
            </a:r>
            <a:r>
              <a:rPr lang="lv-LV" sz="1800" b="1" dirty="0" err="1" smtClean="0">
                <a:solidFill>
                  <a:schemeClr val="tx1"/>
                </a:solidFill>
              </a:rPr>
              <a:t>International</a:t>
            </a:r>
            <a:r>
              <a:rPr lang="lv-LV" sz="1800" b="1" dirty="0" smtClean="0">
                <a:solidFill>
                  <a:schemeClr val="tx1"/>
                </a:solidFill>
              </a:rPr>
              <a:t> </a:t>
            </a:r>
            <a:r>
              <a:rPr lang="lv-LV" sz="1800" b="1" dirty="0" err="1" smtClean="0">
                <a:solidFill>
                  <a:schemeClr val="tx1"/>
                </a:solidFill>
              </a:rPr>
              <a:t>Association</a:t>
            </a:r>
            <a:r>
              <a:rPr lang="lv-LV" sz="1800" b="1" dirty="0" smtClean="0">
                <a:solidFill>
                  <a:schemeClr val="tx1"/>
                </a:solidFill>
              </a:rPr>
              <a:t> </a:t>
            </a:r>
            <a:r>
              <a:rPr lang="lv-LV" sz="1800" b="1" dirty="0" err="1" smtClean="0">
                <a:solidFill>
                  <a:schemeClr val="tx1"/>
                </a:solidFill>
              </a:rPr>
              <a:t>for</a:t>
            </a:r>
            <a:r>
              <a:rPr lang="lv-LV" sz="1800" b="1" dirty="0" smtClean="0">
                <a:solidFill>
                  <a:schemeClr val="tx1"/>
                </a:solidFill>
              </a:rPr>
              <a:t> </a:t>
            </a:r>
            <a:r>
              <a:rPr lang="lv-LV" sz="1800" b="1" dirty="0" err="1" smtClean="0">
                <a:solidFill>
                  <a:schemeClr val="tx1"/>
                </a:solidFill>
              </a:rPr>
              <a:t>Evaluation</a:t>
            </a:r>
            <a:r>
              <a:rPr lang="lv-LV" sz="1800" b="1" dirty="0" smtClean="0">
                <a:solidFill>
                  <a:schemeClr val="tx1"/>
                </a:solidFill>
              </a:rPr>
              <a:t> </a:t>
            </a:r>
            <a:r>
              <a:rPr lang="lv-LV" sz="1800" b="1" dirty="0" err="1" smtClean="0">
                <a:solidFill>
                  <a:schemeClr val="tx1"/>
                </a:solidFill>
              </a:rPr>
              <a:t>of</a:t>
            </a:r>
            <a:r>
              <a:rPr lang="lv-LV" sz="1800" b="1" dirty="0" smtClean="0">
                <a:solidFill>
                  <a:schemeClr val="tx1"/>
                </a:solidFill>
              </a:rPr>
              <a:t> </a:t>
            </a:r>
            <a:r>
              <a:rPr lang="lv-LV" sz="1800" b="1" dirty="0" err="1" smtClean="0">
                <a:solidFill>
                  <a:schemeClr val="tx1"/>
                </a:solidFill>
              </a:rPr>
              <a:t>Educational</a:t>
            </a:r>
            <a:r>
              <a:rPr lang="lv-LV" sz="1800" b="1" dirty="0" smtClean="0">
                <a:solidFill>
                  <a:schemeClr val="tx1"/>
                </a:solidFill>
              </a:rPr>
              <a:t> </a:t>
            </a:r>
            <a:r>
              <a:rPr lang="lv-LV" sz="1800" b="1" dirty="0" err="1" smtClean="0">
                <a:solidFill>
                  <a:schemeClr val="tx1"/>
                </a:solidFill>
              </a:rPr>
              <a:t>Achievement</a:t>
            </a:r>
            <a:r>
              <a:rPr lang="lv-LV" sz="1800" b="1" dirty="0" smtClean="0">
                <a:solidFill>
                  <a:schemeClr val="tx1"/>
                </a:solidFill>
              </a:rPr>
              <a:t>) </a:t>
            </a:r>
            <a:r>
              <a:rPr lang="lv-LV" sz="2800" b="1" dirty="0" smtClean="0">
                <a:solidFill>
                  <a:schemeClr val="tx1"/>
                </a:solidFill>
              </a:rPr>
              <a:t>COMPED </a:t>
            </a:r>
            <a:r>
              <a:rPr lang="lv-LV" sz="1800" b="1" dirty="0" smtClean="0">
                <a:solidFill>
                  <a:schemeClr val="tx1"/>
                </a:solidFill>
              </a:rPr>
              <a:t>(</a:t>
            </a:r>
            <a:r>
              <a:rPr lang="lv-LV" sz="1800" b="1" dirty="0" err="1" smtClean="0">
                <a:solidFill>
                  <a:schemeClr val="tx1"/>
                </a:solidFill>
              </a:rPr>
              <a:t>Computers</a:t>
            </a:r>
            <a:r>
              <a:rPr lang="lv-LV" sz="1800" b="1" dirty="0" smtClean="0">
                <a:solidFill>
                  <a:schemeClr val="tx1"/>
                </a:solidFill>
              </a:rPr>
              <a:t> </a:t>
            </a:r>
            <a:r>
              <a:rPr lang="lv-LV" sz="1800" b="1" dirty="0" err="1" smtClean="0">
                <a:solidFill>
                  <a:schemeClr val="tx1"/>
                </a:solidFill>
              </a:rPr>
              <a:t>in</a:t>
            </a:r>
            <a:r>
              <a:rPr lang="lv-LV" sz="1800" b="1" dirty="0" smtClean="0">
                <a:solidFill>
                  <a:schemeClr val="tx1"/>
                </a:solidFill>
              </a:rPr>
              <a:t> </a:t>
            </a:r>
            <a:r>
              <a:rPr lang="lv-LV" sz="1800" b="1" dirty="0" err="1" smtClean="0">
                <a:solidFill>
                  <a:schemeClr val="tx1"/>
                </a:solidFill>
              </a:rPr>
              <a:t>Education</a:t>
            </a:r>
            <a:r>
              <a:rPr lang="lv-LV" sz="1800" b="1" dirty="0" smtClean="0">
                <a:solidFill>
                  <a:schemeClr val="tx1"/>
                </a:solidFill>
              </a:rPr>
              <a:t>) (1989 – 1992 – 1995)</a:t>
            </a:r>
          </a:p>
          <a:p>
            <a:r>
              <a:rPr lang="lv-LV" sz="2800" b="1" dirty="0" smtClean="0">
                <a:solidFill>
                  <a:schemeClr val="tx1"/>
                </a:solidFill>
              </a:rPr>
              <a:t>IEA SITES </a:t>
            </a:r>
            <a:r>
              <a:rPr lang="lv-LV" sz="1800" b="1" dirty="0">
                <a:solidFill>
                  <a:schemeClr val="tx1"/>
                </a:solidFill>
              </a:rPr>
              <a:t>(</a:t>
            </a:r>
            <a:r>
              <a:rPr lang="lv-LV" sz="1800" b="1" dirty="0" err="1">
                <a:solidFill>
                  <a:schemeClr val="tx1"/>
                </a:solidFill>
              </a:rPr>
              <a:t>Second</a:t>
            </a:r>
            <a:r>
              <a:rPr lang="lv-LV" sz="1800" b="1" dirty="0">
                <a:solidFill>
                  <a:schemeClr val="tx1"/>
                </a:solidFill>
              </a:rPr>
              <a:t> </a:t>
            </a:r>
            <a:r>
              <a:rPr lang="lv-LV" sz="1800" b="1" dirty="0" err="1">
                <a:solidFill>
                  <a:schemeClr val="tx1"/>
                </a:solidFill>
              </a:rPr>
              <a:t>Information</a:t>
            </a:r>
            <a:r>
              <a:rPr lang="lv-LV" sz="1800" b="1" dirty="0">
                <a:solidFill>
                  <a:schemeClr val="tx1"/>
                </a:solidFill>
              </a:rPr>
              <a:t> </a:t>
            </a:r>
            <a:r>
              <a:rPr lang="lv-LV" sz="1800" b="1" dirty="0" err="1">
                <a:solidFill>
                  <a:schemeClr val="tx1"/>
                </a:solidFill>
              </a:rPr>
              <a:t>Technology</a:t>
            </a:r>
            <a:r>
              <a:rPr lang="lv-LV" sz="1800" b="1" dirty="0">
                <a:solidFill>
                  <a:schemeClr val="tx1"/>
                </a:solidFill>
              </a:rPr>
              <a:t> </a:t>
            </a:r>
            <a:r>
              <a:rPr lang="lv-LV" sz="1800" b="1" dirty="0" err="1">
                <a:solidFill>
                  <a:schemeClr val="tx1"/>
                </a:solidFill>
              </a:rPr>
              <a:t>in</a:t>
            </a:r>
            <a:r>
              <a:rPr lang="lv-LV" sz="1800" b="1" dirty="0">
                <a:solidFill>
                  <a:schemeClr val="tx1"/>
                </a:solidFill>
              </a:rPr>
              <a:t> </a:t>
            </a:r>
            <a:r>
              <a:rPr lang="lv-LV" sz="1800" b="1" dirty="0" err="1">
                <a:solidFill>
                  <a:schemeClr val="tx1"/>
                </a:solidFill>
              </a:rPr>
              <a:t>Education</a:t>
            </a:r>
            <a:r>
              <a:rPr lang="lv-LV" sz="1800" b="1" dirty="0">
                <a:solidFill>
                  <a:schemeClr val="tx1"/>
                </a:solidFill>
              </a:rPr>
              <a:t> </a:t>
            </a:r>
            <a:r>
              <a:rPr lang="lv-LV" sz="1800" b="1" dirty="0" err="1">
                <a:solidFill>
                  <a:schemeClr val="tx1"/>
                </a:solidFill>
              </a:rPr>
              <a:t>Study</a:t>
            </a:r>
            <a:r>
              <a:rPr lang="lv-LV" sz="1800" b="1" dirty="0" smtClean="0">
                <a:solidFill>
                  <a:schemeClr val="tx1"/>
                </a:solidFill>
              </a:rPr>
              <a:t>) (1996-2000)</a:t>
            </a:r>
            <a:endParaRPr lang="lv-LV" sz="1800" b="1" dirty="0">
              <a:solidFill>
                <a:schemeClr val="tx1"/>
              </a:solidFill>
            </a:endParaRPr>
          </a:p>
          <a:p>
            <a:r>
              <a:rPr lang="lv-LV" sz="2800" b="1" dirty="0" smtClean="0">
                <a:solidFill>
                  <a:schemeClr val="tx1"/>
                </a:solidFill>
              </a:rPr>
              <a:t>IEA SITES 2006</a:t>
            </a:r>
          </a:p>
          <a:p>
            <a:r>
              <a:rPr lang="lv-LV" sz="2800" b="1" dirty="0" smtClean="0">
                <a:solidFill>
                  <a:schemeClr val="tx1"/>
                </a:solidFill>
              </a:rPr>
              <a:t>IEA ICILS 2013, and 2018 </a:t>
            </a:r>
            <a:r>
              <a:rPr lang="lv-LV" sz="2000" b="1" dirty="0" smtClean="0">
                <a:solidFill>
                  <a:schemeClr val="tx1"/>
                </a:solidFill>
              </a:rPr>
              <a:t>(</a:t>
            </a:r>
            <a:r>
              <a:rPr lang="en-US" sz="2000" b="1" dirty="0">
                <a:solidFill>
                  <a:schemeClr val="tx1"/>
                </a:solidFill>
              </a:rPr>
              <a:t>International Computer and Information Literacy </a:t>
            </a:r>
            <a:r>
              <a:rPr lang="en-US" sz="2000" b="1" dirty="0" smtClean="0">
                <a:solidFill>
                  <a:schemeClr val="tx1"/>
                </a:solidFill>
              </a:rPr>
              <a:t>Study</a:t>
            </a:r>
            <a:r>
              <a:rPr lang="lv-LV" sz="2000" b="1" dirty="0" smtClean="0">
                <a:solidFill>
                  <a:schemeClr val="tx1"/>
                </a:solidFill>
              </a:rPr>
              <a:t>) </a:t>
            </a:r>
          </a:p>
          <a:p>
            <a:r>
              <a:rPr lang="lv-LV" sz="2800" b="1" dirty="0" smtClean="0">
                <a:solidFill>
                  <a:srgbClr val="FF0000"/>
                </a:solidFill>
              </a:rPr>
              <a:t>OECD </a:t>
            </a:r>
            <a:r>
              <a:rPr lang="lv-LV" sz="1800" b="1" dirty="0" smtClean="0">
                <a:solidFill>
                  <a:srgbClr val="FF0000"/>
                </a:solidFill>
              </a:rPr>
              <a:t>(Organisation for Economic Cooperation and Development) </a:t>
            </a:r>
            <a:r>
              <a:rPr lang="lv-LV" sz="2800" b="1" dirty="0" smtClean="0">
                <a:solidFill>
                  <a:srgbClr val="FF0000"/>
                </a:solidFill>
              </a:rPr>
              <a:t>PISA </a:t>
            </a:r>
            <a:r>
              <a:rPr lang="lv-LV" sz="1800" b="1" dirty="0" smtClean="0">
                <a:solidFill>
                  <a:srgbClr val="FF0000"/>
                </a:solidFill>
              </a:rPr>
              <a:t>(Programe of International Student Assessment) (1998 – 2015; 2018, 2021 etc.)</a:t>
            </a:r>
            <a:endParaRPr lang="lv-LV" sz="1800" b="1" dirty="0">
              <a:solidFill>
                <a:srgbClr val="FF0000"/>
              </a:solidFill>
            </a:endParaRPr>
          </a:p>
        </p:txBody>
      </p:sp>
    </p:spTree>
    <p:extLst>
      <p:ext uri="{BB962C8B-B14F-4D97-AF65-F5344CB8AC3E}">
        <p14:creationId xmlns:p14="http://schemas.microsoft.com/office/powerpoint/2010/main" val="3488232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pPr>
              <a:lnSpc>
                <a:spcPct val="100000"/>
              </a:lnSpc>
            </a:pPr>
            <a:r>
              <a:rPr lang="lv-LV" sz="3600" dirty="0" smtClean="0"/>
              <a:t>Results and problems regarding </a:t>
            </a:r>
            <a:br>
              <a:rPr lang="lv-LV" sz="3600" dirty="0" smtClean="0"/>
            </a:br>
            <a:r>
              <a:rPr lang="lv-LV" sz="3600" dirty="0" smtClean="0"/>
              <a:t>ICT in education </a:t>
            </a:r>
            <a:br>
              <a:rPr lang="lv-LV" sz="3600" dirty="0" smtClean="0"/>
            </a:br>
            <a:r>
              <a:rPr lang="lv-LV" sz="3600" dirty="0" smtClean="0"/>
              <a:t>indicated in the period 1990 – 2015</a:t>
            </a:r>
            <a:endParaRPr lang="lv-LV" sz="3600" dirty="0"/>
          </a:p>
        </p:txBody>
      </p:sp>
      <p:sp>
        <p:nvSpPr>
          <p:cNvPr id="3" name="Satura vietturis 2"/>
          <p:cNvSpPr>
            <a:spLocks noGrp="1"/>
          </p:cNvSpPr>
          <p:nvPr>
            <p:ph idx="1"/>
          </p:nvPr>
        </p:nvSpPr>
        <p:spPr/>
        <p:txBody>
          <a:bodyPr>
            <a:normAutofit lnSpcReduction="10000"/>
          </a:bodyPr>
          <a:lstStyle/>
          <a:p>
            <a:r>
              <a:rPr lang="lv-LV" b="1" u="sng" dirty="0" smtClean="0">
                <a:solidFill>
                  <a:schemeClr val="tx1"/>
                </a:solidFill>
              </a:rPr>
              <a:t>Digital literacy was and is </a:t>
            </a:r>
            <a:r>
              <a:rPr lang="lv-LV" b="1" dirty="0" smtClean="0">
                <a:solidFill>
                  <a:schemeClr val="tx1"/>
                </a:solidFill>
              </a:rPr>
              <a:t>a fundamental learning objective for all</a:t>
            </a:r>
          </a:p>
          <a:p>
            <a:r>
              <a:rPr lang="lv-LV" b="1" u="sng" dirty="0" smtClean="0">
                <a:solidFill>
                  <a:schemeClr val="tx1"/>
                </a:solidFill>
              </a:rPr>
              <a:t>Digital competence is and will be </a:t>
            </a:r>
            <a:r>
              <a:rPr lang="lv-LV" b="1" dirty="0" smtClean="0">
                <a:solidFill>
                  <a:schemeClr val="tx1"/>
                </a:solidFill>
              </a:rPr>
              <a:t>a fundamental </a:t>
            </a:r>
            <a:r>
              <a:rPr lang="lv-LV" b="1" dirty="0">
                <a:solidFill>
                  <a:schemeClr val="tx1"/>
                </a:solidFill>
              </a:rPr>
              <a:t>learning objective for all</a:t>
            </a:r>
          </a:p>
          <a:p>
            <a:r>
              <a:rPr lang="lv-LV" b="1" dirty="0" smtClean="0">
                <a:solidFill>
                  <a:schemeClr val="tx1"/>
                </a:solidFill>
              </a:rPr>
              <a:t>ICT in schools requires an extended professional role for teachers</a:t>
            </a:r>
          </a:p>
          <a:p>
            <a:r>
              <a:rPr lang="lv-LV" b="1" dirty="0" err="1" smtClean="0">
                <a:solidFill>
                  <a:schemeClr val="tx1"/>
                </a:solidFill>
              </a:rPr>
              <a:t>School</a:t>
            </a:r>
            <a:r>
              <a:rPr lang="lv-LV" b="1" dirty="0" smtClean="0">
                <a:solidFill>
                  <a:schemeClr val="tx1"/>
                </a:solidFill>
              </a:rPr>
              <a:t> </a:t>
            </a:r>
            <a:r>
              <a:rPr lang="lv-LV" b="1" dirty="0" err="1" smtClean="0">
                <a:solidFill>
                  <a:schemeClr val="tx1"/>
                </a:solidFill>
              </a:rPr>
              <a:t>Leadership</a:t>
            </a:r>
            <a:r>
              <a:rPr lang="lv-LV" b="1" dirty="0" smtClean="0">
                <a:solidFill>
                  <a:schemeClr val="tx1"/>
                </a:solidFill>
              </a:rPr>
              <a:t> </a:t>
            </a:r>
            <a:r>
              <a:rPr lang="lv-LV" b="1" dirty="0" err="1" smtClean="0">
                <a:solidFill>
                  <a:schemeClr val="tx1"/>
                </a:solidFill>
              </a:rPr>
              <a:t>and</a:t>
            </a:r>
            <a:r>
              <a:rPr lang="lv-LV" b="1" dirty="0" smtClean="0">
                <a:solidFill>
                  <a:schemeClr val="tx1"/>
                </a:solidFill>
              </a:rPr>
              <a:t> </a:t>
            </a:r>
            <a:r>
              <a:rPr lang="lv-LV" b="1" dirty="0" err="1" smtClean="0">
                <a:solidFill>
                  <a:schemeClr val="tx1"/>
                </a:solidFill>
              </a:rPr>
              <a:t>management</a:t>
            </a:r>
            <a:r>
              <a:rPr lang="lv-LV" b="1" dirty="0" smtClean="0">
                <a:solidFill>
                  <a:schemeClr val="tx1"/>
                </a:solidFill>
              </a:rPr>
              <a:t> </a:t>
            </a:r>
            <a:r>
              <a:rPr lang="lv-LV" b="1" dirty="0" err="1" smtClean="0">
                <a:solidFill>
                  <a:schemeClr val="tx1"/>
                </a:solidFill>
              </a:rPr>
              <a:t>must</a:t>
            </a:r>
            <a:r>
              <a:rPr lang="lv-LV" b="1" dirty="0" smtClean="0">
                <a:solidFill>
                  <a:schemeClr val="tx1"/>
                </a:solidFill>
              </a:rPr>
              <a:t> </a:t>
            </a:r>
            <a:r>
              <a:rPr lang="lv-LV" b="1" dirty="0" err="1" smtClean="0">
                <a:solidFill>
                  <a:schemeClr val="tx1"/>
                </a:solidFill>
              </a:rPr>
              <a:t>be</a:t>
            </a:r>
            <a:r>
              <a:rPr lang="lv-LV" b="1" dirty="0" smtClean="0">
                <a:solidFill>
                  <a:schemeClr val="tx1"/>
                </a:solidFill>
              </a:rPr>
              <a:t> </a:t>
            </a:r>
            <a:r>
              <a:rPr lang="lv-LV" b="1" dirty="0" err="1" smtClean="0">
                <a:solidFill>
                  <a:schemeClr val="tx1"/>
                </a:solidFill>
              </a:rPr>
              <a:t>fully</a:t>
            </a:r>
            <a:r>
              <a:rPr lang="lv-LV" b="1" dirty="0" smtClean="0">
                <a:solidFill>
                  <a:schemeClr val="tx1"/>
                </a:solidFill>
              </a:rPr>
              <a:t> </a:t>
            </a:r>
            <a:r>
              <a:rPr lang="lv-LV" b="1" dirty="0" err="1" smtClean="0">
                <a:solidFill>
                  <a:schemeClr val="tx1"/>
                </a:solidFill>
              </a:rPr>
              <a:t>commited</a:t>
            </a:r>
            <a:r>
              <a:rPr lang="lv-LV" b="1" dirty="0" smtClean="0">
                <a:solidFill>
                  <a:schemeClr val="tx1"/>
                </a:solidFill>
              </a:rPr>
              <a:t> to </a:t>
            </a:r>
            <a:r>
              <a:rPr lang="lv-LV" b="1" dirty="0" err="1" smtClean="0">
                <a:solidFill>
                  <a:schemeClr val="tx1"/>
                </a:solidFill>
              </a:rPr>
              <a:t>adopting</a:t>
            </a:r>
            <a:r>
              <a:rPr lang="lv-LV" b="1" dirty="0" smtClean="0">
                <a:solidFill>
                  <a:schemeClr val="tx1"/>
                </a:solidFill>
              </a:rPr>
              <a:t> ICT</a:t>
            </a:r>
          </a:p>
          <a:p>
            <a:r>
              <a:rPr lang="lv-LV" b="1" dirty="0" err="1" smtClean="0">
                <a:solidFill>
                  <a:schemeClr val="tx1"/>
                </a:solidFill>
              </a:rPr>
              <a:t>The</a:t>
            </a:r>
            <a:r>
              <a:rPr lang="lv-LV" b="1" dirty="0" smtClean="0">
                <a:solidFill>
                  <a:schemeClr val="tx1"/>
                </a:solidFill>
              </a:rPr>
              <a:t> </a:t>
            </a:r>
            <a:r>
              <a:rPr lang="lv-LV" b="1" dirty="0" err="1" smtClean="0">
                <a:solidFill>
                  <a:schemeClr val="tx1"/>
                </a:solidFill>
              </a:rPr>
              <a:t>need</a:t>
            </a:r>
            <a:r>
              <a:rPr lang="lv-LV" b="1" dirty="0" smtClean="0">
                <a:solidFill>
                  <a:schemeClr val="tx1"/>
                </a:solidFill>
              </a:rPr>
              <a:t> </a:t>
            </a:r>
            <a:r>
              <a:rPr lang="lv-LV" b="1" dirty="0" err="1" smtClean="0">
                <a:solidFill>
                  <a:schemeClr val="tx1"/>
                </a:solidFill>
              </a:rPr>
              <a:t>for</a:t>
            </a:r>
            <a:r>
              <a:rPr lang="lv-LV" b="1" dirty="0" smtClean="0">
                <a:solidFill>
                  <a:schemeClr val="tx1"/>
                </a:solidFill>
              </a:rPr>
              <a:t> </a:t>
            </a:r>
            <a:r>
              <a:rPr lang="lv-LV" b="1" dirty="0" err="1" smtClean="0">
                <a:solidFill>
                  <a:schemeClr val="tx1"/>
                </a:solidFill>
              </a:rPr>
              <a:t>pre-service</a:t>
            </a:r>
            <a:r>
              <a:rPr lang="lv-LV" b="1" dirty="0" smtClean="0">
                <a:solidFill>
                  <a:schemeClr val="tx1"/>
                </a:solidFill>
              </a:rPr>
              <a:t> </a:t>
            </a:r>
            <a:r>
              <a:rPr lang="lv-LV" b="1" dirty="0" err="1" smtClean="0">
                <a:solidFill>
                  <a:schemeClr val="tx1"/>
                </a:solidFill>
              </a:rPr>
              <a:t>and</a:t>
            </a:r>
            <a:r>
              <a:rPr lang="lv-LV" b="1" dirty="0" smtClean="0">
                <a:solidFill>
                  <a:schemeClr val="tx1"/>
                </a:solidFill>
              </a:rPr>
              <a:t> </a:t>
            </a:r>
            <a:r>
              <a:rPr lang="lv-LV" b="1" dirty="0" err="1" smtClean="0">
                <a:solidFill>
                  <a:schemeClr val="tx1"/>
                </a:solidFill>
              </a:rPr>
              <a:t>in-service</a:t>
            </a:r>
            <a:r>
              <a:rPr lang="lv-LV" b="1" dirty="0" smtClean="0">
                <a:solidFill>
                  <a:schemeClr val="tx1"/>
                </a:solidFill>
              </a:rPr>
              <a:t> </a:t>
            </a:r>
            <a:r>
              <a:rPr lang="lv-LV" b="1" dirty="0" err="1" smtClean="0">
                <a:solidFill>
                  <a:schemeClr val="tx1"/>
                </a:solidFill>
              </a:rPr>
              <a:t>professional</a:t>
            </a:r>
            <a:r>
              <a:rPr lang="lv-LV" b="1" dirty="0" smtClean="0">
                <a:solidFill>
                  <a:schemeClr val="tx1"/>
                </a:solidFill>
              </a:rPr>
              <a:t> </a:t>
            </a:r>
            <a:r>
              <a:rPr lang="lv-LV" b="1" dirty="0" err="1" smtClean="0">
                <a:solidFill>
                  <a:schemeClr val="tx1"/>
                </a:solidFill>
              </a:rPr>
              <a:t>development</a:t>
            </a:r>
            <a:r>
              <a:rPr lang="lv-LV" b="1" dirty="0" smtClean="0">
                <a:solidFill>
                  <a:schemeClr val="tx1"/>
                </a:solidFill>
              </a:rPr>
              <a:t> </a:t>
            </a:r>
            <a:r>
              <a:rPr lang="lv-LV" b="1" dirty="0" err="1" smtClean="0">
                <a:solidFill>
                  <a:schemeClr val="tx1"/>
                </a:solidFill>
              </a:rPr>
              <a:t>for</a:t>
            </a:r>
            <a:r>
              <a:rPr lang="lv-LV" b="1" dirty="0" smtClean="0">
                <a:solidFill>
                  <a:schemeClr val="tx1"/>
                </a:solidFill>
              </a:rPr>
              <a:t> </a:t>
            </a:r>
            <a:r>
              <a:rPr lang="lv-LV" b="1" dirty="0" err="1" smtClean="0">
                <a:solidFill>
                  <a:schemeClr val="tx1"/>
                </a:solidFill>
              </a:rPr>
              <a:t>teachers</a:t>
            </a:r>
            <a:endParaRPr lang="lv-LV" b="1" dirty="0" smtClean="0">
              <a:solidFill>
                <a:schemeClr val="tx1"/>
              </a:solidFill>
            </a:endParaRPr>
          </a:p>
          <a:p>
            <a:pPr lvl="1"/>
            <a:r>
              <a:rPr lang="lv-LV" b="1" dirty="0" smtClean="0">
                <a:solidFill>
                  <a:schemeClr val="tx1"/>
                </a:solidFill>
              </a:rPr>
              <a:t>To </a:t>
            </a:r>
            <a:r>
              <a:rPr lang="lv-LV" b="1" dirty="0" err="1" smtClean="0">
                <a:solidFill>
                  <a:schemeClr val="tx1"/>
                </a:solidFill>
              </a:rPr>
              <a:t>equip</a:t>
            </a:r>
            <a:r>
              <a:rPr lang="lv-LV" b="1" dirty="0" smtClean="0">
                <a:solidFill>
                  <a:schemeClr val="tx1"/>
                </a:solidFill>
              </a:rPr>
              <a:t> </a:t>
            </a:r>
            <a:r>
              <a:rPr lang="lv-LV" b="1" dirty="0" err="1" smtClean="0">
                <a:solidFill>
                  <a:schemeClr val="tx1"/>
                </a:solidFill>
              </a:rPr>
              <a:t>them</a:t>
            </a:r>
            <a:r>
              <a:rPr lang="lv-LV" b="1" dirty="0" smtClean="0">
                <a:solidFill>
                  <a:schemeClr val="tx1"/>
                </a:solidFill>
              </a:rPr>
              <a:t> </a:t>
            </a:r>
            <a:r>
              <a:rPr lang="lv-LV" b="1" dirty="0" err="1" smtClean="0">
                <a:solidFill>
                  <a:schemeClr val="tx1"/>
                </a:solidFill>
              </a:rPr>
              <a:t>with</a:t>
            </a:r>
            <a:r>
              <a:rPr lang="lv-LV" b="1" dirty="0" smtClean="0">
                <a:solidFill>
                  <a:schemeClr val="tx1"/>
                </a:solidFill>
              </a:rPr>
              <a:t> </a:t>
            </a:r>
            <a:r>
              <a:rPr lang="lv-LV" b="1" dirty="0" err="1" smtClean="0">
                <a:solidFill>
                  <a:schemeClr val="tx1"/>
                </a:solidFill>
              </a:rPr>
              <a:t>the</a:t>
            </a:r>
            <a:r>
              <a:rPr lang="lv-LV" b="1" dirty="0" smtClean="0">
                <a:solidFill>
                  <a:schemeClr val="tx1"/>
                </a:solidFill>
              </a:rPr>
              <a:t> </a:t>
            </a:r>
            <a:r>
              <a:rPr lang="lv-LV" b="1" dirty="0" err="1" smtClean="0">
                <a:solidFill>
                  <a:schemeClr val="tx1"/>
                </a:solidFill>
              </a:rPr>
              <a:t>technical</a:t>
            </a:r>
            <a:r>
              <a:rPr lang="lv-LV" b="1" dirty="0" smtClean="0">
                <a:solidFill>
                  <a:schemeClr val="tx1"/>
                </a:solidFill>
              </a:rPr>
              <a:t> </a:t>
            </a:r>
            <a:r>
              <a:rPr lang="lv-LV" b="1" dirty="0" err="1" smtClean="0">
                <a:solidFill>
                  <a:schemeClr val="tx1"/>
                </a:solidFill>
              </a:rPr>
              <a:t>skills</a:t>
            </a:r>
            <a:r>
              <a:rPr lang="lv-LV" b="1" dirty="0" smtClean="0">
                <a:solidFill>
                  <a:schemeClr val="tx1"/>
                </a:solidFill>
              </a:rPr>
              <a:t> </a:t>
            </a:r>
            <a:r>
              <a:rPr lang="lv-LV" b="1" dirty="0" err="1" smtClean="0">
                <a:solidFill>
                  <a:schemeClr val="tx1"/>
                </a:solidFill>
              </a:rPr>
              <a:t>for</a:t>
            </a:r>
            <a:r>
              <a:rPr lang="lv-LV" b="1" dirty="0" smtClean="0">
                <a:solidFill>
                  <a:schemeClr val="tx1"/>
                </a:solidFill>
              </a:rPr>
              <a:t> </a:t>
            </a:r>
            <a:r>
              <a:rPr lang="lv-LV" b="1" dirty="0" err="1" smtClean="0">
                <a:solidFill>
                  <a:schemeClr val="tx1"/>
                </a:solidFill>
              </a:rPr>
              <a:t>using</a:t>
            </a:r>
            <a:r>
              <a:rPr lang="lv-LV" b="1" dirty="0" smtClean="0">
                <a:solidFill>
                  <a:schemeClr val="tx1"/>
                </a:solidFill>
              </a:rPr>
              <a:t> ICT</a:t>
            </a:r>
          </a:p>
          <a:p>
            <a:pPr lvl="1"/>
            <a:r>
              <a:rPr lang="lv-LV" b="1" dirty="0" smtClean="0">
                <a:solidFill>
                  <a:schemeClr val="tx1"/>
                </a:solidFill>
              </a:rPr>
              <a:t>To </a:t>
            </a:r>
            <a:r>
              <a:rPr lang="lv-LV" b="1" dirty="0" err="1" smtClean="0">
                <a:solidFill>
                  <a:schemeClr val="tx1"/>
                </a:solidFill>
              </a:rPr>
              <a:t>know</a:t>
            </a:r>
            <a:r>
              <a:rPr lang="lv-LV" b="1" dirty="0" smtClean="0">
                <a:solidFill>
                  <a:schemeClr val="tx1"/>
                </a:solidFill>
              </a:rPr>
              <a:t> </a:t>
            </a:r>
            <a:r>
              <a:rPr lang="lv-LV" b="1" dirty="0" err="1" smtClean="0">
                <a:solidFill>
                  <a:schemeClr val="tx1"/>
                </a:solidFill>
              </a:rPr>
              <a:t>how</a:t>
            </a:r>
            <a:r>
              <a:rPr lang="lv-LV" b="1" dirty="0" smtClean="0">
                <a:solidFill>
                  <a:schemeClr val="tx1"/>
                </a:solidFill>
              </a:rPr>
              <a:t> to </a:t>
            </a:r>
            <a:r>
              <a:rPr lang="lv-LV" b="1" dirty="0" err="1" smtClean="0">
                <a:solidFill>
                  <a:schemeClr val="tx1"/>
                </a:solidFill>
              </a:rPr>
              <a:t>incorporate</a:t>
            </a:r>
            <a:r>
              <a:rPr lang="lv-LV" b="1" dirty="0" smtClean="0">
                <a:solidFill>
                  <a:schemeClr val="tx1"/>
                </a:solidFill>
              </a:rPr>
              <a:t> ICT </a:t>
            </a:r>
            <a:r>
              <a:rPr lang="lv-LV" b="1" dirty="0" err="1" smtClean="0">
                <a:solidFill>
                  <a:schemeClr val="tx1"/>
                </a:solidFill>
              </a:rPr>
              <a:t>effectively</a:t>
            </a:r>
            <a:r>
              <a:rPr lang="lv-LV" b="1" dirty="0" smtClean="0">
                <a:solidFill>
                  <a:schemeClr val="tx1"/>
                </a:solidFill>
              </a:rPr>
              <a:t> </a:t>
            </a:r>
            <a:r>
              <a:rPr lang="lv-LV" b="1" dirty="0" err="1" smtClean="0">
                <a:solidFill>
                  <a:schemeClr val="tx1"/>
                </a:solidFill>
              </a:rPr>
              <a:t>into</a:t>
            </a:r>
            <a:r>
              <a:rPr lang="lv-LV" b="1" dirty="0" smtClean="0">
                <a:solidFill>
                  <a:schemeClr val="tx1"/>
                </a:solidFill>
              </a:rPr>
              <a:t> </a:t>
            </a:r>
            <a:r>
              <a:rPr lang="lv-LV" b="1" dirty="0" err="1" smtClean="0">
                <a:solidFill>
                  <a:schemeClr val="tx1"/>
                </a:solidFill>
              </a:rPr>
              <a:t>their</a:t>
            </a:r>
            <a:r>
              <a:rPr lang="lv-LV" b="1" dirty="0" smtClean="0">
                <a:solidFill>
                  <a:schemeClr val="tx1"/>
                </a:solidFill>
              </a:rPr>
              <a:t> </a:t>
            </a:r>
            <a:r>
              <a:rPr lang="lv-LV" b="1" dirty="0" err="1" smtClean="0">
                <a:solidFill>
                  <a:schemeClr val="tx1"/>
                </a:solidFill>
              </a:rPr>
              <a:t>teaching</a:t>
            </a:r>
            <a:r>
              <a:rPr lang="lv-LV" b="1" dirty="0" smtClean="0">
                <a:solidFill>
                  <a:schemeClr val="tx1"/>
                </a:solidFill>
              </a:rPr>
              <a:t> (</a:t>
            </a:r>
            <a:r>
              <a:rPr lang="lv-LV" b="1" dirty="0" err="1" smtClean="0">
                <a:solidFill>
                  <a:schemeClr val="tx1"/>
                </a:solidFill>
              </a:rPr>
              <a:t>how</a:t>
            </a:r>
            <a:r>
              <a:rPr lang="lv-LV" b="1" dirty="0" smtClean="0">
                <a:solidFill>
                  <a:schemeClr val="tx1"/>
                </a:solidFill>
              </a:rPr>
              <a:t> to </a:t>
            </a:r>
            <a:r>
              <a:rPr lang="lv-LV" b="1" dirty="0" err="1" smtClean="0">
                <a:solidFill>
                  <a:schemeClr val="tx1"/>
                </a:solidFill>
              </a:rPr>
              <a:t>get</a:t>
            </a:r>
            <a:r>
              <a:rPr lang="lv-LV" b="1" dirty="0" smtClean="0">
                <a:solidFill>
                  <a:schemeClr val="tx1"/>
                </a:solidFill>
              </a:rPr>
              <a:t> </a:t>
            </a:r>
            <a:r>
              <a:rPr lang="lv-LV" b="1" dirty="0" err="1" smtClean="0">
                <a:solidFill>
                  <a:schemeClr val="tx1"/>
                </a:solidFill>
              </a:rPr>
              <a:t>added</a:t>
            </a:r>
            <a:r>
              <a:rPr lang="lv-LV" b="1" dirty="0" smtClean="0">
                <a:solidFill>
                  <a:schemeClr val="tx1"/>
                </a:solidFill>
              </a:rPr>
              <a:t> </a:t>
            </a:r>
            <a:r>
              <a:rPr lang="lv-LV" b="1" dirty="0" err="1" smtClean="0">
                <a:solidFill>
                  <a:schemeClr val="tx1"/>
                </a:solidFill>
              </a:rPr>
              <a:t>value</a:t>
            </a:r>
            <a:r>
              <a:rPr lang="lv-LV" b="1" dirty="0" smtClean="0">
                <a:solidFill>
                  <a:schemeClr val="tx1"/>
                </a:solidFill>
              </a:rPr>
              <a:t> </a:t>
            </a:r>
            <a:r>
              <a:rPr lang="lv-LV" b="1" dirty="0" err="1" smtClean="0">
                <a:solidFill>
                  <a:schemeClr val="tx1"/>
                </a:solidFill>
              </a:rPr>
              <a:t>from</a:t>
            </a:r>
            <a:r>
              <a:rPr lang="lv-LV" b="1" dirty="0" smtClean="0">
                <a:solidFill>
                  <a:schemeClr val="tx1"/>
                </a:solidFill>
              </a:rPr>
              <a:t> ICT </a:t>
            </a:r>
            <a:r>
              <a:rPr lang="lv-LV" b="1" dirty="0" err="1" smtClean="0">
                <a:solidFill>
                  <a:schemeClr val="tx1"/>
                </a:solidFill>
              </a:rPr>
              <a:t>use</a:t>
            </a:r>
            <a:r>
              <a:rPr lang="lv-LV" b="1" dirty="0" smtClean="0">
                <a:solidFill>
                  <a:schemeClr val="tx1"/>
                </a:solidFill>
              </a:rPr>
              <a:t>).</a:t>
            </a:r>
            <a:endParaRPr lang="lv-LV" b="1" dirty="0">
              <a:solidFill>
                <a:schemeClr val="tx1"/>
              </a:solidFill>
            </a:endParaRPr>
          </a:p>
        </p:txBody>
      </p:sp>
    </p:spTree>
    <p:extLst>
      <p:ext uri="{BB962C8B-B14F-4D97-AF65-F5344CB8AC3E}">
        <p14:creationId xmlns:p14="http://schemas.microsoft.com/office/powerpoint/2010/main" val="19857675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3">
                                            <p:txEl>
                                              <p:pRg st="5" end="5"/>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r>
              <a:rPr lang="lv-LV" b="1" dirty="0" err="1" smtClean="0"/>
              <a:t>Media</a:t>
            </a:r>
            <a:r>
              <a:rPr lang="lv-LV" b="1" dirty="0" smtClean="0"/>
              <a:t> </a:t>
            </a:r>
            <a:r>
              <a:rPr lang="lv-LV" b="1" dirty="0" err="1" smtClean="0"/>
              <a:t>naturalness</a:t>
            </a:r>
            <a:r>
              <a:rPr lang="lv-LV" b="1" dirty="0" smtClean="0"/>
              <a:t> </a:t>
            </a:r>
            <a:r>
              <a:rPr lang="lv-LV" b="1" dirty="0" err="1" smtClean="0"/>
              <a:t>theory</a:t>
            </a:r>
            <a:endParaRPr lang="lv-LV" b="1" dirty="0"/>
          </a:p>
        </p:txBody>
      </p:sp>
      <p:pic>
        <p:nvPicPr>
          <p:cNvPr id="1027" name="Picture 3" descr="File:Media naturalness theory Fig1.png">
            <a:hlinkClick r:id="rId3"/>
          </p:cNvPr>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79512" y="1916832"/>
            <a:ext cx="8645159" cy="2304256"/>
          </a:xfrm>
          <a:prstGeom prst="rect">
            <a:avLst/>
          </a:prstGeom>
          <a:noFill/>
          <a:extLst>
            <a:ext uri="{909E8E84-426E-40DD-AFC4-6F175D3DCCD1}">
              <a14:hiddenFill xmlns:a14="http://schemas.microsoft.com/office/drawing/2010/main">
                <a:solidFill>
                  <a:srgbClr val="FFFFFF"/>
                </a:solidFill>
              </a14:hiddenFill>
            </a:ext>
          </a:extLst>
        </p:spPr>
      </p:pic>
      <p:sp>
        <p:nvSpPr>
          <p:cNvPr id="3" name="Labā bultiņa 2"/>
          <p:cNvSpPr/>
          <p:nvPr/>
        </p:nvSpPr>
        <p:spPr>
          <a:xfrm rot="16200000">
            <a:off x="3637995" y="4581128"/>
            <a:ext cx="1728192" cy="72008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4" name="TextBox 3"/>
          <p:cNvSpPr txBox="1"/>
          <p:nvPr/>
        </p:nvSpPr>
        <p:spPr>
          <a:xfrm>
            <a:off x="3275856" y="5885561"/>
            <a:ext cx="2767104" cy="369332"/>
          </a:xfrm>
          <a:prstGeom prst="rect">
            <a:avLst/>
          </a:prstGeom>
          <a:noFill/>
        </p:spPr>
        <p:txBody>
          <a:bodyPr wrap="none" rtlCol="0">
            <a:spAutoFit/>
          </a:bodyPr>
          <a:lstStyle/>
          <a:p>
            <a:r>
              <a:rPr lang="lv-LV" b="1" dirty="0" err="1" smtClean="0">
                <a:latin typeface="+mj-lt"/>
              </a:rPr>
              <a:t>The</a:t>
            </a:r>
            <a:r>
              <a:rPr lang="lv-LV" b="1" dirty="0" smtClean="0">
                <a:latin typeface="+mj-lt"/>
              </a:rPr>
              <a:t> </a:t>
            </a:r>
            <a:r>
              <a:rPr lang="lv-LV" b="1" dirty="0" err="1" smtClean="0">
                <a:latin typeface="+mj-lt"/>
              </a:rPr>
              <a:t>highest</a:t>
            </a:r>
            <a:r>
              <a:rPr lang="lv-LV" b="1" dirty="0" smtClean="0">
                <a:latin typeface="+mj-lt"/>
              </a:rPr>
              <a:t> </a:t>
            </a:r>
            <a:r>
              <a:rPr lang="lv-LV" b="1" dirty="0" err="1" smtClean="0">
                <a:latin typeface="+mj-lt"/>
              </a:rPr>
              <a:t>naturalness</a:t>
            </a:r>
            <a:endParaRPr lang="lv-LV" b="1" dirty="0">
              <a:latin typeface="+mj-lt"/>
            </a:endParaRPr>
          </a:p>
        </p:txBody>
      </p:sp>
    </p:spTree>
    <p:extLst>
      <p:ext uri="{BB962C8B-B14F-4D97-AF65-F5344CB8AC3E}">
        <p14:creationId xmlns:p14="http://schemas.microsoft.com/office/powerpoint/2010/main" val="410523763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a:xfrm>
            <a:off x="457200" y="188640"/>
            <a:ext cx="8229600" cy="907504"/>
          </a:xfrm>
        </p:spPr>
        <p:txBody>
          <a:bodyPr/>
          <a:lstStyle/>
          <a:p>
            <a:r>
              <a:rPr lang="lv-LV" b="1" dirty="0" smtClean="0"/>
              <a:t>OECD PISA and ICT</a:t>
            </a:r>
            <a:endParaRPr lang="lv-LV" b="1" dirty="0"/>
          </a:p>
        </p:txBody>
      </p:sp>
      <p:sp>
        <p:nvSpPr>
          <p:cNvPr id="3" name="Satura vietturis 2"/>
          <p:cNvSpPr>
            <a:spLocks noGrp="1"/>
          </p:cNvSpPr>
          <p:nvPr>
            <p:ph idx="1"/>
          </p:nvPr>
        </p:nvSpPr>
        <p:spPr>
          <a:xfrm>
            <a:off x="457200" y="1196752"/>
            <a:ext cx="8229600" cy="4525963"/>
          </a:xfrm>
        </p:spPr>
        <p:txBody>
          <a:bodyPr>
            <a:noAutofit/>
          </a:bodyPr>
          <a:lstStyle/>
          <a:p>
            <a:r>
              <a:rPr lang="en-US" sz="2800" b="1" dirty="0">
                <a:solidFill>
                  <a:schemeClr val="tx1"/>
                </a:solidFill>
              </a:rPr>
              <a:t>The potential relation of the ICT to the student </a:t>
            </a:r>
            <a:r>
              <a:rPr lang="en-US" sz="2800" b="1" dirty="0" smtClean="0">
                <a:solidFill>
                  <a:schemeClr val="tx1"/>
                </a:solidFill>
              </a:rPr>
              <a:t>performance</a:t>
            </a:r>
            <a:r>
              <a:rPr lang="lv-LV" sz="2800" b="1" dirty="0" smtClean="0">
                <a:solidFill>
                  <a:schemeClr val="tx1"/>
                </a:solidFill>
              </a:rPr>
              <a:t> in MATH, SCIENCE, and READING</a:t>
            </a:r>
            <a:r>
              <a:rPr lang="en-US" sz="2800" b="1" dirty="0" smtClean="0">
                <a:solidFill>
                  <a:schemeClr val="tx1"/>
                </a:solidFill>
              </a:rPr>
              <a:t> </a:t>
            </a:r>
            <a:r>
              <a:rPr lang="en-US" sz="2800" b="1" dirty="0">
                <a:solidFill>
                  <a:schemeClr val="tx1"/>
                </a:solidFill>
              </a:rPr>
              <a:t>has been studied </a:t>
            </a:r>
            <a:r>
              <a:rPr lang="en-US" sz="2800" b="1" dirty="0" smtClean="0">
                <a:solidFill>
                  <a:schemeClr val="tx1"/>
                </a:solidFill>
              </a:rPr>
              <a:t>in</a:t>
            </a:r>
            <a:r>
              <a:rPr lang="lv-LV" sz="2800" b="1" dirty="0" smtClean="0">
                <a:solidFill>
                  <a:schemeClr val="tx1"/>
                </a:solidFill>
              </a:rPr>
              <a:t> </a:t>
            </a:r>
            <a:r>
              <a:rPr lang="en-US" sz="2800" b="1" dirty="0" smtClean="0">
                <a:solidFill>
                  <a:schemeClr val="tx1"/>
                </a:solidFill>
              </a:rPr>
              <a:t>all </a:t>
            </a:r>
            <a:r>
              <a:rPr lang="en-US" sz="2800" b="1" dirty="0">
                <a:solidFill>
                  <a:schemeClr val="tx1"/>
                </a:solidFill>
              </a:rPr>
              <a:t>the OECD PISA cycles.</a:t>
            </a:r>
          </a:p>
          <a:p>
            <a:r>
              <a:rPr lang="en-US" sz="2800" b="1" dirty="0">
                <a:solidFill>
                  <a:schemeClr val="tx1"/>
                </a:solidFill>
              </a:rPr>
              <a:t>In OECD PISA, all the participating countries were offered the </a:t>
            </a:r>
            <a:r>
              <a:rPr lang="en-US" sz="2800" b="1" dirty="0" smtClean="0">
                <a:solidFill>
                  <a:schemeClr val="tx1"/>
                </a:solidFill>
              </a:rPr>
              <a:t>opportunity</a:t>
            </a:r>
            <a:r>
              <a:rPr lang="lv-LV" sz="2800" b="1" dirty="0" smtClean="0">
                <a:solidFill>
                  <a:schemeClr val="tx1"/>
                </a:solidFill>
              </a:rPr>
              <a:t> </a:t>
            </a:r>
            <a:r>
              <a:rPr lang="en-US" sz="2800" b="1" dirty="0" smtClean="0">
                <a:solidFill>
                  <a:schemeClr val="tx1"/>
                </a:solidFill>
              </a:rPr>
              <a:t>to </a:t>
            </a:r>
            <a:r>
              <a:rPr lang="en-US" sz="2800" b="1" dirty="0">
                <a:solidFill>
                  <a:schemeClr val="tx1"/>
                </a:solidFill>
              </a:rPr>
              <a:t>supplement the students’ </a:t>
            </a:r>
            <a:r>
              <a:rPr lang="lv-LV" sz="2800" b="1" dirty="0" smtClean="0">
                <a:solidFill>
                  <a:schemeClr val="tx1"/>
                </a:solidFill>
              </a:rPr>
              <a:t>questionnaire</a:t>
            </a:r>
            <a:r>
              <a:rPr lang="en-US" sz="2800" b="1" dirty="0" smtClean="0">
                <a:solidFill>
                  <a:schemeClr val="tx1"/>
                </a:solidFill>
              </a:rPr>
              <a:t> </a:t>
            </a:r>
            <a:r>
              <a:rPr lang="en-US" sz="2800" b="1" dirty="0">
                <a:solidFill>
                  <a:schemeClr val="tx1"/>
                </a:solidFill>
              </a:rPr>
              <a:t>with an ICT module, designed to find out </a:t>
            </a:r>
            <a:r>
              <a:rPr lang="en-US" sz="2800" b="1" dirty="0" smtClean="0">
                <a:solidFill>
                  <a:schemeClr val="tx1"/>
                </a:solidFill>
              </a:rPr>
              <a:t>the</a:t>
            </a:r>
            <a:r>
              <a:rPr lang="lv-LV" sz="2800" b="1" dirty="0" smtClean="0">
                <a:solidFill>
                  <a:schemeClr val="tx1"/>
                </a:solidFill>
              </a:rPr>
              <a:t> </a:t>
            </a:r>
            <a:r>
              <a:rPr lang="en-US" sz="2800" b="1" dirty="0" smtClean="0">
                <a:solidFill>
                  <a:schemeClr val="tx1"/>
                </a:solidFill>
              </a:rPr>
              <a:t>research </a:t>
            </a:r>
            <a:r>
              <a:rPr lang="en-US" sz="2800" b="1" dirty="0">
                <a:solidFill>
                  <a:schemeClr val="tx1"/>
                </a:solidFill>
              </a:rPr>
              <a:t>participants’ activities in the use of the </a:t>
            </a:r>
            <a:r>
              <a:rPr lang="en-US" sz="2800" b="1" dirty="0" smtClean="0">
                <a:solidFill>
                  <a:schemeClr val="tx1"/>
                </a:solidFill>
              </a:rPr>
              <a:t>ICT. </a:t>
            </a:r>
            <a:endParaRPr lang="lv-LV" sz="2800" b="1" dirty="0" smtClean="0">
              <a:solidFill>
                <a:schemeClr val="tx1"/>
              </a:solidFill>
            </a:endParaRPr>
          </a:p>
          <a:p>
            <a:r>
              <a:rPr lang="lv-LV" sz="2800" b="1" dirty="0" smtClean="0">
                <a:solidFill>
                  <a:schemeClr val="tx1"/>
                </a:solidFill>
              </a:rPr>
              <a:t>OECD PISA cycles (2000 – 2015) show some results, which should be considered and analyzed in details</a:t>
            </a:r>
            <a:endParaRPr lang="lv-LV" sz="2800" b="1" dirty="0">
              <a:solidFill>
                <a:schemeClr val="tx1"/>
              </a:solidFill>
            </a:endParaRPr>
          </a:p>
        </p:txBody>
      </p:sp>
    </p:spTree>
    <p:extLst>
      <p:ext uri="{BB962C8B-B14F-4D97-AF65-F5344CB8AC3E}">
        <p14:creationId xmlns:p14="http://schemas.microsoft.com/office/powerpoint/2010/main" val="1564855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5" name="Taisns bultveida savienotājs 4"/>
          <p:cNvCxnSpPr/>
          <p:nvPr/>
        </p:nvCxnSpPr>
        <p:spPr>
          <a:xfrm>
            <a:off x="7008457" y="3284984"/>
            <a:ext cx="0" cy="936104"/>
          </a:xfrm>
          <a:prstGeom prst="straightConnector1">
            <a:avLst/>
          </a:prstGeom>
          <a:ln w="444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6" name="Taisns bultveida savienotājs 5"/>
          <p:cNvCxnSpPr/>
          <p:nvPr/>
        </p:nvCxnSpPr>
        <p:spPr>
          <a:xfrm>
            <a:off x="7020272" y="4365104"/>
            <a:ext cx="0" cy="936104"/>
          </a:xfrm>
          <a:prstGeom prst="straightConnector1">
            <a:avLst/>
          </a:prstGeom>
          <a:ln w="444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 name="Taisns bultveida savienotājs 6"/>
          <p:cNvCxnSpPr/>
          <p:nvPr/>
        </p:nvCxnSpPr>
        <p:spPr>
          <a:xfrm>
            <a:off x="7004621" y="5517232"/>
            <a:ext cx="0" cy="936104"/>
          </a:xfrm>
          <a:prstGeom prst="straightConnector1">
            <a:avLst/>
          </a:prstGeom>
          <a:ln w="444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3" name="Satura vietturis 2"/>
          <p:cNvSpPr>
            <a:spLocks noGrp="1"/>
          </p:cNvSpPr>
          <p:nvPr>
            <p:ph idx="1"/>
          </p:nvPr>
        </p:nvSpPr>
        <p:spPr/>
        <p:txBody>
          <a:bodyPr/>
          <a:lstStyle/>
          <a:p>
            <a:endParaRPr lang="lv-LV" dirty="0"/>
          </a:p>
        </p:txBody>
      </p:sp>
      <p:sp>
        <p:nvSpPr>
          <p:cNvPr id="8" name="Date Placeholder 2"/>
          <p:cNvSpPr>
            <a:spLocks noGrp="1"/>
          </p:cNvSpPr>
          <p:nvPr>
            <p:ph type="dt" sz="half" idx="10"/>
          </p:nvPr>
        </p:nvSpPr>
        <p:spPr>
          <a:xfrm>
            <a:off x="609600" y="6245225"/>
            <a:ext cx="1981200" cy="476250"/>
          </a:xfrm>
        </p:spPr>
        <p:txBody>
          <a:bodyPr/>
          <a:lstStyle/>
          <a:p>
            <a:pPr>
              <a:defRPr/>
            </a:pPr>
            <a:fld id="{91314940-0D0F-44BF-82F1-8036B16C683D}" type="datetime1">
              <a:rPr lang="en-US" smtClean="0"/>
              <a:pPr>
                <a:defRPr/>
              </a:pPr>
              <a:t>5/11/2017</a:t>
            </a:fld>
            <a:endParaRPr lang="en-US"/>
          </a:p>
        </p:txBody>
      </p:sp>
      <p:graphicFrame>
        <p:nvGraphicFramePr>
          <p:cNvPr id="9" name="Table 4"/>
          <p:cNvGraphicFramePr>
            <a:graphicFrameLocks noGrp="1"/>
          </p:cNvGraphicFramePr>
          <p:nvPr>
            <p:extLst>
              <p:ext uri="{D42A27DB-BD31-4B8C-83A1-F6EECF244321}">
                <p14:modId xmlns:p14="http://schemas.microsoft.com/office/powerpoint/2010/main" val="2504331460"/>
              </p:ext>
            </p:extLst>
          </p:nvPr>
        </p:nvGraphicFramePr>
        <p:xfrm>
          <a:off x="467544" y="1268760"/>
          <a:ext cx="7056784" cy="5379360"/>
        </p:xfrm>
        <a:graphic>
          <a:graphicData uri="http://schemas.openxmlformats.org/drawingml/2006/table">
            <a:tbl>
              <a:tblPr/>
              <a:tblGrid>
                <a:gridCol w="2217846">
                  <a:extLst>
                    <a:ext uri="{9D8B030D-6E8A-4147-A177-3AD203B41FA5}">
                      <a16:colId xmlns:a16="http://schemas.microsoft.com/office/drawing/2014/main" xmlns="" val="20000"/>
                    </a:ext>
                  </a:extLst>
                </a:gridCol>
                <a:gridCol w="2419469">
                  <a:extLst>
                    <a:ext uri="{9D8B030D-6E8A-4147-A177-3AD203B41FA5}">
                      <a16:colId xmlns:a16="http://schemas.microsoft.com/office/drawing/2014/main" xmlns="" val="20001"/>
                    </a:ext>
                  </a:extLst>
                </a:gridCol>
                <a:gridCol w="2419469">
                  <a:extLst>
                    <a:ext uri="{9D8B030D-6E8A-4147-A177-3AD203B41FA5}">
                      <a16:colId xmlns:a16="http://schemas.microsoft.com/office/drawing/2014/main" xmlns="" val="20002"/>
                    </a:ext>
                  </a:extLst>
                </a:gridCol>
              </a:tblGrid>
              <a:tr h="950506">
                <a:tc>
                  <a:txBody>
                    <a:bodyPr/>
                    <a:lstStyle/>
                    <a:p>
                      <a:pPr algn="ctr">
                        <a:lnSpc>
                          <a:spcPct val="115000"/>
                        </a:lnSpc>
                        <a:spcAft>
                          <a:spcPts val="0"/>
                        </a:spcAft>
                      </a:pPr>
                      <a:r>
                        <a:rPr lang="lv-LV" sz="1800" b="1" dirty="0" err="1" smtClean="0">
                          <a:latin typeface="Courier New" pitchFamily="49" charset="0"/>
                          <a:ea typeface="Calibri"/>
                          <a:cs typeface="Courier New" pitchFamily="49" charset="0"/>
                        </a:rPr>
                        <a:t>Subject</a:t>
                      </a:r>
                      <a:r>
                        <a:rPr lang="lv-LV" sz="1800" b="1" dirty="0" smtClean="0">
                          <a:latin typeface="Courier New" pitchFamily="49" charset="0"/>
                          <a:ea typeface="Calibri"/>
                          <a:cs typeface="Courier New" pitchFamily="49" charset="0"/>
                        </a:rPr>
                        <a:t> </a:t>
                      </a:r>
                      <a:r>
                        <a:rPr lang="lv-LV" sz="1800" b="1" dirty="0" err="1" smtClean="0">
                          <a:latin typeface="Courier New" pitchFamily="49" charset="0"/>
                          <a:ea typeface="Calibri"/>
                          <a:cs typeface="Courier New" pitchFamily="49" charset="0"/>
                        </a:rPr>
                        <a:t>area</a:t>
                      </a:r>
                      <a:endParaRPr lang="lv-LV" sz="2400" dirty="0">
                        <a:latin typeface="Courier New" pitchFamily="49" charset="0"/>
                        <a:ea typeface="Calibri"/>
                        <a:cs typeface="Courier New" pitchFamily="49"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lv-LV" sz="1800" b="1" dirty="0" smtClean="0">
                          <a:latin typeface="Courier New" pitchFamily="49" charset="0"/>
                          <a:ea typeface="Calibri"/>
                          <a:cs typeface="Courier New" pitchFamily="49" charset="0"/>
                        </a:rPr>
                        <a:t>Students’ </a:t>
                      </a:r>
                      <a:r>
                        <a:rPr lang="lv-LV" sz="1800" b="1" dirty="0" err="1" smtClean="0">
                          <a:latin typeface="Courier New" pitchFamily="49" charset="0"/>
                          <a:ea typeface="Calibri"/>
                          <a:cs typeface="Courier New" pitchFamily="49" charset="0"/>
                        </a:rPr>
                        <a:t>report</a:t>
                      </a:r>
                      <a:r>
                        <a:rPr lang="lv-LV" sz="1800" b="1" dirty="0" smtClean="0">
                          <a:latin typeface="Courier New" pitchFamily="49" charset="0"/>
                          <a:ea typeface="Calibri"/>
                          <a:cs typeface="Courier New" pitchFamily="49" charset="0"/>
                        </a:rPr>
                        <a:t> </a:t>
                      </a:r>
                      <a:r>
                        <a:rPr lang="lv-LV" sz="1800" b="1" dirty="0" err="1" smtClean="0">
                          <a:latin typeface="Courier New" pitchFamily="49" charset="0"/>
                          <a:ea typeface="Calibri"/>
                          <a:cs typeface="Courier New" pitchFamily="49" charset="0"/>
                        </a:rPr>
                        <a:t>on</a:t>
                      </a:r>
                      <a:r>
                        <a:rPr lang="lv-LV" sz="1800" b="1" dirty="0" smtClean="0">
                          <a:latin typeface="Courier New" pitchFamily="49" charset="0"/>
                          <a:ea typeface="Calibri"/>
                          <a:cs typeface="Courier New" pitchFamily="49" charset="0"/>
                        </a:rPr>
                        <a:t> ICT </a:t>
                      </a:r>
                      <a:r>
                        <a:rPr lang="lv-LV" sz="1800" b="1" dirty="0" err="1" smtClean="0">
                          <a:latin typeface="Courier New" pitchFamily="49" charset="0"/>
                          <a:ea typeface="Calibri"/>
                          <a:cs typeface="Courier New" pitchFamily="49" charset="0"/>
                        </a:rPr>
                        <a:t>use</a:t>
                      </a:r>
                      <a:r>
                        <a:rPr lang="lv-LV" sz="1800" b="1" dirty="0" smtClean="0">
                          <a:latin typeface="Courier New" pitchFamily="49" charset="0"/>
                          <a:ea typeface="Calibri"/>
                          <a:cs typeface="Courier New" pitchFamily="49" charset="0"/>
                        </a:rPr>
                        <a:t> </a:t>
                      </a:r>
                      <a:r>
                        <a:rPr lang="lv-LV" sz="1800" b="1" dirty="0" err="1" smtClean="0">
                          <a:latin typeface="Courier New" pitchFamily="49" charset="0"/>
                          <a:ea typeface="Calibri"/>
                          <a:cs typeface="Courier New" pitchFamily="49" charset="0"/>
                        </a:rPr>
                        <a:t>in</a:t>
                      </a:r>
                      <a:r>
                        <a:rPr lang="lv-LV" sz="1800" b="1" dirty="0" smtClean="0">
                          <a:latin typeface="Courier New" pitchFamily="49" charset="0"/>
                          <a:ea typeface="Calibri"/>
                          <a:cs typeface="Courier New" pitchFamily="49" charset="0"/>
                        </a:rPr>
                        <a:t> </a:t>
                      </a:r>
                      <a:r>
                        <a:rPr lang="lv-LV" sz="1800" b="1" dirty="0" err="1" smtClean="0">
                          <a:latin typeface="Courier New" pitchFamily="49" charset="0"/>
                          <a:ea typeface="Calibri"/>
                          <a:cs typeface="Courier New" pitchFamily="49" charset="0"/>
                        </a:rPr>
                        <a:t>regular</a:t>
                      </a:r>
                      <a:r>
                        <a:rPr lang="lv-LV" sz="1800" b="1" dirty="0" smtClean="0">
                          <a:latin typeface="Courier New" pitchFamily="49" charset="0"/>
                          <a:ea typeface="Calibri"/>
                          <a:cs typeface="Courier New" pitchFamily="49" charset="0"/>
                        </a:rPr>
                        <a:t> </a:t>
                      </a:r>
                      <a:r>
                        <a:rPr lang="lv-LV" sz="1800" b="1" dirty="0" err="1" smtClean="0">
                          <a:latin typeface="Courier New" pitchFamily="49" charset="0"/>
                          <a:ea typeface="Calibri"/>
                          <a:cs typeface="Courier New" pitchFamily="49" charset="0"/>
                        </a:rPr>
                        <a:t>classroom</a:t>
                      </a:r>
                      <a:r>
                        <a:rPr lang="lv-LV" sz="1800" b="1" dirty="0" smtClean="0">
                          <a:latin typeface="Courier New" pitchFamily="49" charset="0"/>
                          <a:ea typeface="Calibri"/>
                          <a:cs typeface="Courier New" pitchFamily="49" charset="0"/>
                        </a:rPr>
                        <a:t> </a:t>
                      </a:r>
                      <a:r>
                        <a:rPr lang="lv-LV" sz="1800" b="1" dirty="0" err="1" smtClean="0">
                          <a:latin typeface="Courier New" pitchFamily="49" charset="0"/>
                          <a:ea typeface="Calibri"/>
                          <a:cs typeface="Courier New" pitchFamily="49" charset="0"/>
                        </a:rPr>
                        <a:t>lessons</a:t>
                      </a:r>
                      <a:r>
                        <a:rPr lang="lv-LV" sz="1800" b="1" dirty="0" smtClean="0">
                          <a:latin typeface="Courier New" pitchFamily="49" charset="0"/>
                          <a:ea typeface="Calibri"/>
                          <a:cs typeface="Courier New" pitchFamily="49" charset="0"/>
                        </a:rPr>
                        <a:t> </a:t>
                      </a:r>
                      <a:endParaRPr lang="lv-LV" sz="24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lv-LV" sz="1800" b="1" dirty="0" smtClean="0">
                          <a:latin typeface="Courier New" pitchFamily="49" charset="0"/>
                          <a:ea typeface="Calibri"/>
                          <a:cs typeface="Courier New" pitchFamily="49" charset="0"/>
                        </a:rPr>
                        <a:t>Average achievement (OECD PISA 2009; Latvia)</a:t>
                      </a:r>
                      <a:endParaRPr lang="lv-LV" sz="24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28575"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0"/>
                  </a:ext>
                </a:extLst>
              </a:tr>
              <a:tr h="316835">
                <a:tc rowSpan="4">
                  <a:txBody>
                    <a:bodyPr/>
                    <a:lstStyle/>
                    <a:p>
                      <a:pPr algn="ctr">
                        <a:lnSpc>
                          <a:spcPct val="115000"/>
                        </a:lnSpc>
                        <a:spcAft>
                          <a:spcPts val="0"/>
                        </a:spcAft>
                      </a:pPr>
                      <a:r>
                        <a:rPr lang="lv-LV" sz="2400" b="1" dirty="0" err="1" smtClean="0">
                          <a:latin typeface="Courier New" pitchFamily="49" charset="0"/>
                          <a:ea typeface="Calibri"/>
                          <a:cs typeface="Courier New" pitchFamily="49" charset="0"/>
                        </a:rPr>
                        <a:t>Reading</a:t>
                      </a:r>
                      <a:endParaRPr lang="lv-LV" sz="3200" b="1" dirty="0">
                        <a:latin typeface="Courier New" pitchFamily="49" charset="0"/>
                        <a:ea typeface="Calibri"/>
                        <a:cs typeface="Courier New" pitchFamily="49"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lv-LV" sz="1400" dirty="0" smtClean="0">
                          <a:latin typeface="Courier New" pitchFamily="49" charset="0"/>
                          <a:ea typeface="Calibri"/>
                          <a:cs typeface="Courier New" pitchFamily="49" charset="0"/>
                        </a:rPr>
                        <a:t>Never</a:t>
                      </a:r>
                      <a:endParaRPr lang="lv-LV" sz="24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lv-LV" sz="1800" b="1" dirty="0">
                          <a:latin typeface="Courier New" pitchFamily="49" charset="0"/>
                          <a:ea typeface="Calibri"/>
                          <a:cs typeface="Courier New" pitchFamily="49" charset="0"/>
                        </a:rPr>
                        <a:t>494</a:t>
                      </a:r>
                      <a:endParaRPr lang="lv-LV" sz="24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xmlns="" val="10001"/>
                  </a:ext>
                </a:extLst>
              </a:tr>
              <a:tr h="316835">
                <a:tc vMerge="1">
                  <a:txBody>
                    <a:bodyPr/>
                    <a:lstStyle/>
                    <a:p>
                      <a:endParaRPr lang="lv-LV"/>
                    </a:p>
                  </a:txBody>
                  <a:tcPr/>
                </a:tc>
                <a:tc>
                  <a:txBody>
                    <a:bodyPr/>
                    <a:lstStyle/>
                    <a:p>
                      <a:pPr algn="ctr">
                        <a:lnSpc>
                          <a:spcPct val="115000"/>
                        </a:lnSpc>
                        <a:spcAft>
                          <a:spcPts val="0"/>
                        </a:spcAft>
                      </a:pPr>
                      <a:r>
                        <a:rPr lang="lv-LV" sz="1400" dirty="0">
                          <a:latin typeface="Courier New" pitchFamily="49" charset="0"/>
                          <a:ea typeface="Calibri"/>
                          <a:cs typeface="Courier New" pitchFamily="49" charset="0"/>
                        </a:rPr>
                        <a:t>0 – 30 </a:t>
                      </a:r>
                      <a:r>
                        <a:rPr lang="lv-LV" sz="1400" dirty="0" err="1" smtClean="0">
                          <a:latin typeface="Courier New" pitchFamily="49" charset="0"/>
                          <a:ea typeface="Calibri"/>
                          <a:cs typeface="Courier New" pitchFamily="49" charset="0"/>
                        </a:rPr>
                        <a:t>minutes</a:t>
                      </a:r>
                      <a:endParaRPr lang="lv-LV" sz="24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lv-LV" sz="1800" b="1" dirty="0">
                          <a:latin typeface="Courier New" pitchFamily="49" charset="0"/>
                          <a:ea typeface="Calibri"/>
                          <a:cs typeface="Courier New" pitchFamily="49" charset="0"/>
                        </a:rPr>
                        <a:t>477</a:t>
                      </a:r>
                      <a:endParaRPr lang="lv-LV" sz="24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2"/>
                  </a:ext>
                </a:extLst>
              </a:tr>
              <a:tr h="316835">
                <a:tc vMerge="1">
                  <a:txBody>
                    <a:bodyPr/>
                    <a:lstStyle/>
                    <a:p>
                      <a:endParaRPr lang="lv-LV"/>
                    </a:p>
                  </a:txBody>
                  <a:tcPr/>
                </a:tc>
                <a:tc>
                  <a:txBody>
                    <a:bodyPr/>
                    <a:lstStyle/>
                    <a:p>
                      <a:pPr algn="ctr">
                        <a:lnSpc>
                          <a:spcPct val="115000"/>
                        </a:lnSpc>
                        <a:spcAft>
                          <a:spcPts val="0"/>
                        </a:spcAft>
                      </a:pPr>
                      <a:r>
                        <a:rPr lang="lv-LV" sz="1400" dirty="0">
                          <a:latin typeface="Courier New" pitchFamily="49" charset="0"/>
                          <a:ea typeface="Calibri"/>
                          <a:cs typeface="Courier New" pitchFamily="49" charset="0"/>
                        </a:rPr>
                        <a:t>31 – 60 </a:t>
                      </a:r>
                      <a:r>
                        <a:rPr lang="lv-LV" sz="1400" dirty="0" err="1" smtClean="0">
                          <a:latin typeface="Courier New" pitchFamily="49" charset="0"/>
                          <a:ea typeface="Calibri"/>
                          <a:cs typeface="Courier New" pitchFamily="49" charset="0"/>
                        </a:rPr>
                        <a:t>minutes</a:t>
                      </a:r>
                      <a:endParaRPr lang="lv-LV" sz="24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lv-LV" sz="1800" b="1" dirty="0">
                          <a:latin typeface="Courier New" pitchFamily="49" charset="0"/>
                          <a:ea typeface="Calibri"/>
                          <a:cs typeface="Courier New" pitchFamily="49" charset="0"/>
                        </a:rPr>
                        <a:t>439</a:t>
                      </a:r>
                      <a:endParaRPr lang="lv-LV" sz="24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3"/>
                  </a:ext>
                </a:extLst>
              </a:tr>
              <a:tr h="316835">
                <a:tc vMerge="1">
                  <a:txBody>
                    <a:bodyPr/>
                    <a:lstStyle/>
                    <a:p>
                      <a:endParaRPr lang="lv-LV"/>
                    </a:p>
                  </a:txBody>
                  <a:tcPr/>
                </a:tc>
                <a:tc>
                  <a:txBody>
                    <a:bodyPr/>
                    <a:lstStyle/>
                    <a:p>
                      <a:pPr algn="ctr">
                        <a:lnSpc>
                          <a:spcPct val="115000"/>
                        </a:lnSpc>
                        <a:spcAft>
                          <a:spcPts val="0"/>
                        </a:spcAft>
                      </a:pPr>
                      <a:r>
                        <a:rPr lang="lv-LV" sz="1400" dirty="0" smtClean="0">
                          <a:latin typeface="Courier New" pitchFamily="49" charset="0"/>
                          <a:ea typeface="Calibri"/>
                          <a:cs typeface="Courier New" pitchFamily="49" charset="0"/>
                        </a:rPr>
                        <a:t>More </a:t>
                      </a:r>
                      <a:r>
                        <a:rPr lang="lv-LV" sz="1400" dirty="0" err="1" smtClean="0">
                          <a:latin typeface="Courier New" pitchFamily="49" charset="0"/>
                          <a:ea typeface="Calibri"/>
                          <a:cs typeface="Courier New" pitchFamily="49" charset="0"/>
                        </a:rPr>
                        <a:t>than</a:t>
                      </a:r>
                      <a:r>
                        <a:rPr lang="lv-LV" sz="1400" dirty="0" smtClean="0">
                          <a:latin typeface="Courier New" pitchFamily="49" charset="0"/>
                          <a:ea typeface="Calibri"/>
                          <a:cs typeface="Courier New" pitchFamily="49" charset="0"/>
                        </a:rPr>
                        <a:t> 60 </a:t>
                      </a:r>
                      <a:r>
                        <a:rPr lang="lv-LV" sz="1400" dirty="0" err="1" smtClean="0">
                          <a:latin typeface="Courier New" pitchFamily="49" charset="0"/>
                          <a:ea typeface="Calibri"/>
                          <a:cs typeface="Courier New" pitchFamily="49" charset="0"/>
                        </a:rPr>
                        <a:t>minutes</a:t>
                      </a:r>
                      <a:endParaRPr lang="lv-LV" sz="24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lv-LV" sz="1800" b="1" dirty="0">
                          <a:latin typeface="Courier New" pitchFamily="49" charset="0"/>
                          <a:ea typeface="Calibri"/>
                          <a:cs typeface="Courier New" pitchFamily="49" charset="0"/>
                        </a:rPr>
                        <a:t>431</a:t>
                      </a:r>
                      <a:endParaRPr lang="lv-LV" sz="24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4"/>
                  </a:ext>
                </a:extLst>
              </a:tr>
              <a:tr h="316835">
                <a:tc rowSpan="4">
                  <a:txBody>
                    <a:bodyPr/>
                    <a:lstStyle/>
                    <a:p>
                      <a:pPr algn="ctr">
                        <a:lnSpc>
                          <a:spcPct val="115000"/>
                        </a:lnSpc>
                        <a:spcAft>
                          <a:spcPts val="0"/>
                        </a:spcAft>
                      </a:pPr>
                      <a:r>
                        <a:rPr lang="lv-LV" sz="2400" b="1" dirty="0" err="1" smtClean="0">
                          <a:latin typeface="Courier New" pitchFamily="49" charset="0"/>
                          <a:ea typeface="Calibri"/>
                          <a:cs typeface="Courier New" pitchFamily="49" charset="0"/>
                        </a:rPr>
                        <a:t>Mathematics</a:t>
                      </a:r>
                      <a:endParaRPr lang="lv-LV" sz="3200" b="1" dirty="0">
                        <a:latin typeface="Courier New" pitchFamily="49" charset="0"/>
                        <a:ea typeface="Calibri"/>
                        <a:cs typeface="Courier New" pitchFamily="49"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lv-LV" sz="1400" dirty="0" smtClean="0">
                          <a:latin typeface="Courier New" pitchFamily="49" charset="0"/>
                          <a:ea typeface="Calibri"/>
                          <a:cs typeface="Courier New" pitchFamily="49" charset="0"/>
                        </a:rPr>
                        <a:t>Never</a:t>
                      </a:r>
                      <a:endParaRPr lang="lv-LV" sz="24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lv-LV" sz="1800" b="1" dirty="0">
                          <a:latin typeface="Courier New" pitchFamily="49" charset="0"/>
                          <a:ea typeface="Calibri"/>
                          <a:cs typeface="Courier New" pitchFamily="49" charset="0"/>
                        </a:rPr>
                        <a:t>492</a:t>
                      </a:r>
                      <a:endParaRPr lang="lv-LV" sz="24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xmlns="" val="10005"/>
                  </a:ext>
                </a:extLst>
              </a:tr>
              <a:tr h="316835">
                <a:tc vMerge="1">
                  <a:txBody>
                    <a:bodyPr/>
                    <a:lstStyle/>
                    <a:p>
                      <a:endParaRPr lang="lv-LV"/>
                    </a:p>
                  </a:txBody>
                  <a:tcPr/>
                </a:tc>
                <a:tc>
                  <a:txBody>
                    <a:bodyPr/>
                    <a:lstStyle/>
                    <a:p>
                      <a:pPr algn="ctr">
                        <a:lnSpc>
                          <a:spcPct val="115000"/>
                        </a:lnSpc>
                        <a:spcAft>
                          <a:spcPts val="0"/>
                        </a:spcAft>
                      </a:pPr>
                      <a:r>
                        <a:rPr lang="lv-LV" sz="1400" dirty="0">
                          <a:latin typeface="Courier New" pitchFamily="49" charset="0"/>
                          <a:ea typeface="Calibri"/>
                          <a:cs typeface="Courier New" pitchFamily="49" charset="0"/>
                        </a:rPr>
                        <a:t>0 – 30 </a:t>
                      </a:r>
                      <a:r>
                        <a:rPr lang="lv-LV" sz="1400" dirty="0" err="1" smtClean="0">
                          <a:latin typeface="Courier New" pitchFamily="49" charset="0"/>
                          <a:ea typeface="Calibri"/>
                          <a:cs typeface="Courier New" pitchFamily="49" charset="0"/>
                        </a:rPr>
                        <a:t>minutes</a:t>
                      </a:r>
                      <a:endParaRPr lang="lv-LV" sz="24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lv-LV" sz="1800" b="1" dirty="0">
                          <a:latin typeface="Courier New" pitchFamily="49" charset="0"/>
                          <a:ea typeface="Calibri"/>
                          <a:cs typeface="Courier New" pitchFamily="49" charset="0"/>
                        </a:rPr>
                        <a:t>471</a:t>
                      </a:r>
                      <a:endParaRPr lang="lv-LV" sz="24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6"/>
                  </a:ext>
                </a:extLst>
              </a:tr>
              <a:tr h="316835">
                <a:tc vMerge="1">
                  <a:txBody>
                    <a:bodyPr/>
                    <a:lstStyle/>
                    <a:p>
                      <a:endParaRPr lang="lv-LV"/>
                    </a:p>
                  </a:txBody>
                  <a:tcPr/>
                </a:tc>
                <a:tc>
                  <a:txBody>
                    <a:bodyPr/>
                    <a:lstStyle/>
                    <a:p>
                      <a:pPr algn="ctr">
                        <a:lnSpc>
                          <a:spcPct val="115000"/>
                        </a:lnSpc>
                        <a:spcAft>
                          <a:spcPts val="0"/>
                        </a:spcAft>
                      </a:pPr>
                      <a:r>
                        <a:rPr lang="lv-LV" sz="1400" dirty="0">
                          <a:latin typeface="Courier New" pitchFamily="49" charset="0"/>
                          <a:ea typeface="Calibri"/>
                          <a:cs typeface="Courier New" pitchFamily="49" charset="0"/>
                        </a:rPr>
                        <a:t>31 – 60 </a:t>
                      </a:r>
                      <a:r>
                        <a:rPr lang="lv-LV" sz="1400" dirty="0" err="1" smtClean="0">
                          <a:latin typeface="Courier New" pitchFamily="49" charset="0"/>
                          <a:ea typeface="Calibri"/>
                          <a:cs typeface="Courier New" pitchFamily="49" charset="0"/>
                        </a:rPr>
                        <a:t>minutes</a:t>
                      </a:r>
                      <a:endParaRPr lang="lv-LV" sz="24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lv-LV" sz="1800" b="1" dirty="0">
                          <a:latin typeface="Courier New" pitchFamily="49" charset="0"/>
                          <a:ea typeface="Calibri"/>
                          <a:cs typeface="Courier New" pitchFamily="49" charset="0"/>
                        </a:rPr>
                        <a:t>450</a:t>
                      </a:r>
                      <a:endParaRPr lang="lv-LV" sz="24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7"/>
                  </a:ext>
                </a:extLst>
              </a:tr>
              <a:tr h="316835">
                <a:tc vMerge="1">
                  <a:txBody>
                    <a:bodyPr/>
                    <a:lstStyle/>
                    <a:p>
                      <a:endParaRPr lang="lv-LV"/>
                    </a:p>
                  </a:txBody>
                  <a:tcPr/>
                </a:tc>
                <a:tc>
                  <a:txBody>
                    <a:bodyPr/>
                    <a:lstStyle/>
                    <a:p>
                      <a:pPr algn="ctr">
                        <a:lnSpc>
                          <a:spcPct val="115000"/>
                        </a:lnSpc>
                        <a:spcAft>
                          <a:spcPts val="0"/>
                        </a:spcAft>
                      </a:pPr>
                      <a:r>
                        <a:rPr lang="lv-LV" sz="1400" dirty="0" smtClean="0">
                          <a:latin typeface="Courier New" pitchFamily="49" charset="0"/>
                          <a:ea typeface="Calibri"/>
                          <a:cs typeface="Courier New" pitchFamily="49" charset="0"/>
                        </a:rPr>
                        <a:t>More </a:t>
                      </a:r>
                      <a:r>
                        <a:rPr lang="lv-LV" sz="1400" dirty="0" err="1" smtClean="0">
                          <a:latin typeface="Courier New" pitchFamily="49" charset="0"/>
                          <a:ea typeface="Calibri"/>
                          <a:cs typeface="Courier New" pitchFamily="49" charset="0"/>
                        </a:rPr>
                        <a:t>than</a:t>
                      </a:r>
                      <a:r>
                        <a:rPr lang="lv-LV" sz="1400" dirty="0" smtClean="0">
                          <a:latin typeface="Courier New" pitchFamily="49" charset="0"/>
                          <a:ea typeface="Calibri"/>
                          <a:cs typeface="Courier New" pitchFamily="49" charset="0"/>
                        </a:rPr>
                        <a:t> 60 </a:t>
                      </a:r>
                      <a:r>
                        <a:rPr lang="lv-LV" sz="1400" dirty="0" err="1" smtClean="0">
                          <a:latin typeface="Courier New" pitchFamily="49" charset="0"/>
                          <a:ea typeface="Calibri"/>
                          <a:cs typeface="Courier New" pitchFamily="49" charset="0"/>
                        </a:rPr>
                        <a:t>minutes</a:t>
                      </a:r>
                      <a:endParaRPr lang="lv-LV" sz="24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lv-LV" sz="1800" b="1" dirty="0">
                          <a:latin typeface="Courier New" pitchFamily="49" charset="0"/>
                          <a:ea typeface="Calibri"/>
                          <a:cs typeface="Courier New" pitchFamily="49" charset="0"/>
                        </a:rPr>
                        <a:t>460</a:t>
                      </a:r>
                      <a:endParaRPr lang="lv-LV" sz="24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08"/>
                  </a:ext>
                </a:extLst>
              </a:tr>
              <a:tr h="316835">
                <a:tc rowSpan="4">
                  <a:txBody>
                    <a:bodyPr/>
                    <a:lstStyle/>
                    <a:p>
                      <a:pPr algn="ctr">
                        <a:lnSpc>
                          <a:spcPct val="115000"/>
                        </a:lnSpc>
                        <a:spcAft>
                          <a:spcPts val="0"/>
                        </a:spcAft>
                      </a:pPr>
                      <a:r>
                        <a:rPr lang="lv-LV" sz="2400" b="1" dirty="0" err="1" smtClean="0">
                          <a:latin typeface="Courier New" pitchFamily="49" charset="0"/>
                          <a:ea typeface="Calibri"/>
                          <a:cs typeface="Courier New" pitchFamily="49" charset="0"/>
                        </a:rPr>
                        <a:t>Science</a:t>
                      </a:r>
                      <a:endParaRPr lang="lv-LV" sz="3200" b="1" dirty="0">
                        <a:latin typeface="Courier New" pitchFamily="49" charset="0"/>
                        <a:ea typeface="Calibri"/>
                        <a:cs typeface="Courier New" pitchFamily="49" charset="0"/>
                      </a:endParaRPr>
                    </a:p>
                  </a:txBody>
                  <a:tcPr marL="68580" marR="68580" marT="0" marB="0" anchor="ctr">
                    <a:lnL w="28575"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lv-LV" sz="1400" dirty="0" smtClean="0">
                          <a:latin typeface="Courier New" pitchFamily="49" charset="0"/>
                          <a:ea typeface="Calibri"/>
                          <a:cs typeface="Courier New" pitchFamily="49" charset="0"/>
                        </a:rPr>
                        <a:t>Never</a:t>
                      </a:r>
                      <a:endParaRPr lang="lv-LV" sz="24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lv-LV" sz="1800" b="1" dirty="0">
                          <a:latin typeface="Courier New" pitchFamily="49" charset="0"/>
                          <a:ea typeface="Calibri"/>
                          <a:cs typeface="Courier New" pitchFamily="49" charset="0"/>
                        </a:rPr>
                        <a:t>502</a:t>
                      </a:r>
                      <a:endParaRPr lang="lv-LV" sz="24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xmlns="" val="10009"/>
                  </a:ext>
                </a:extLst>
              </a:tr>
              <a:tr h="316835">
                <a:tc vMerge="1">
                  <a:txBody>
                    <a:bodyPr/>
                    <a:lstStyle/>
                    <a:p>
                      <a:endParaRPr lang="lv-LV"/>
                    </a:p>
                  </a:txBody>
                  <a:tcPr/>
                </a:tc>
                <a:tc>
                  <a:txBody>
                    <a:bodyPr/>
                    <a:lstStyle/>
                    <a:p>
                      <a:pPr algn="ctr">
                        <a:lnSpc>
                          <a:spcPct val="115000"/>
                        </a:lnSpc>
                        <a:spcAft>
                          <a:spcPts val="0"/>
                        </a:spcAft>
                      </a:pPr>
                      <a:r>
                        <a:rPr lang="lv-LV" sz="1400" dirty="0">
                          <a:latin typeface="Courier New" pitchFamily="49" charset="0"/>
                          <a:ea typeface="Calibri"/>
                          <a:cs typeface="Courier New" pitchFamily="49" charset="0"/>
                        </a:rPr>
                        <a:t>0 – 30 </a:t>
                      </a:r>
                      <a:r>
                        <a:rPr lang="lv-LV" sz="1400" dirty="0" err="1" smtClean="0">
                          <a:latin typeface="Courier New" pitchFamily="49" charset="0"/>
                          <a:ea typeface="Calibri"/>
                          <a:cs typeface="Courier New" pitchFamily="49" charset="0"/>
                        </a:rPr>
                        <a:t>minutes</a:t>
                      </a:r>
                      <a:endParaRPr lang="lv-LV" sz="24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lv-LV" sz="1800" b="1" dirty="0">
                          <a:latin typeface="Courier New" pitchFamily="49" charset="0"/>
                          <a:ea typeface="Calibri"/>
                          <a:cs typeface="Courier New" pitchFamily="49" charset="0"/>
                        </a:rPr>
                        <a:t>490</a:t>
                      </a:r>
                      <a:endParaRPr lang="lv-LV" sz="24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10"/>
                  </a:ext>
                </a:extLst>
              </a:tr>
              <a:tr h="316835">
                <a:tc vMerge="1">
                  <a:txBody>
                    <a:bodyPr/>
                    <a:lstStyle/>
                    <a:p>
                      <a:endParaRPr lang="lv-LV"/>
                    </a:p>
                  </a:txBody>
                  <a:tcPr/>
                </a:tc>
                <a:tc>
                  <a:txBody>
                    <a:bodyPr/>
                    <a:lstStyle/>
                    <a:p>
                      <a:pPr algn="ctr">
                        <a:lnSpc>
                          <a:spcPct val="115000"/>
                        </a:lnSpc>
                        <a:spcAft>
                          <a:spcPts val="0"/>
                        </a:spcAft>
                      </a:pPr>
                      <a:r>
                        <a:rPr lang="lv-LV" sz="1400" dirty="0">
                          <a:latin typeface="Courier New" pitchFamily="49" charset="0"/>
                          <a:ea typeface="Calibri"/>
                          <a:cs typeface="Courier New" pitchFamily="49" charset="0"/>
                        </a:rPr>
                        <a:t>31 – 60 </a:t>
                      </a:r>
                      <a:r>
                        <a:rPr lang="lv-LV" sz="1400" dirty="0" err="1" smtClean="0">
                          <a:latin typeface="Courier New" pitchFamily="49" charset="0"/>
                          <a:ea typeface="Calibri"/>
                          <a:cs typeface="Courier New" pitchFamily="49" charset="0"/>
                        </a:rPr>
                        <a:t>minutes</a:t>
                      </a:r>
                      <a:endParaRPr lang="lv-LV" sz="24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lv-LV" sz="1800" b="1" dirty="0">
                          <a:latin typeface="Courier New" pitchFamily="49" charset="0"/>
                          <a:ea typeface="Calibri"/>
                          <a:cs typeface="Courier New" pitchFamily="49" charset="0"/>
                        </a:rPr>
                        <a:t>474</a:t>
                      </a:r>
                      <a:endParaRPr lang="lv-LV" sz="24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11"/>
                  </a:ext>
                </a:extLst>
              </a:tr>
              <a:tr h="316835">
                <a:tc vMerge="1">
                  <a:txBody>
                    <a:bodyPr/>
                    <a:lstStyle/>
                    <a:p>
                      <a:endParaRPr lang="lv-LV"/>
                    </a:p>
                  </a:txBody>
                  <a:tcPr/>
                </a:tc>
                <a:tc>
                  <a:txBody>
                    <a:bodyPr/>
                    <a:lstStyle/>
                    <a:p>
                      <a:pPr algn="ctr">
                        <a:lnSpc>
                          <a:spcPct val="115000"/>
                        </a:lnSpc>
                        <a:spcAft>
                          <a:spcPts val="0"/>
                        </a:spcAft>
                      </a:pPr>
                      <a:r>
                        <a:rPr lang="lv-LV" sz="1400" dirty="0" smtClean="0">
                          <a:latin typeface="Courier New" pitchFamily="49" charset="0"/>
                          <a:ea typeface="Calibri"/>
                          <a:cs typeface="Courier New" pitchFamily="49" charset="0"/>
                        </a:rPr>
                        <a:t>More </a:t>
                      </a:r>
                      <a:r>
                        <a:rPr lang="lv-LV" sz="1400" dirty="0" err="1" smtClean="0">
                          <a:latin typeface="Courier New" pitchFamily="49" charset="0"/>
                          <a:ea typeface="Calibri"/>
                          <a:cs typeface="Courier New" pitchFamily="49" charset="0"/>
                        </a:rPr>
                        <a:t>than</a:t>
                      </a:r>
                      <a:r>
                        <a:rPr lang="lv-LV" sz="1400" dirty="0" smtClean="0">
                          <a:latin typeface="Courier New" pitchFamily="49" charset="0"/>
                          <a:ea typeface="Calibri"/>
                          <a:cs typeface="Courier New" pitchFamily="49" charset="0"/>
                        </a:rPr>
                        <a:t> 60 </a:t>
                      </a:r>
                      <a:r>
                        <a:rPr lang="lv-LV" sz="1400" dirty="0" err="1" smtClean="0">
                          <a:latin typeface="Courier New" pitchFamily="49" charset="0"/>
                          <a:ea typeface="Calibri"/>
                          <a:cs typeface="Courier New" pitchFamily="49" charset="0"/>
                        </a:rPr>
                        <a:t>minutes</a:t>
                      </a:r>
                      <a:endParaRPr lang="lv-LV" sz="24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tc>
                  <a:txBody>
                    <a:bodyPr/>
                    <a:lstStyle/>
                    <a:p>
                      <a:pPr algn="ctr">
                        <a:lnSpc>
                          <a:spcPct val="115000"/>
                        </a:lnSpc>
                        <a:spcAft>
                          <a:spcPts val="0"/>
                        </a:spcAft>
                      </a:pPr>
                      <a:r>
                        <a:rPr lang="lv-LV" sz="1800" b="1" dirty="0">
                          <a:latin typeface="Courier New" pitchFamily="49" charset="0"/>
                          <a:ea typeface="Calibri"/>
                          <a:cs typeface="Courier New" pitchFamily="49" charset="0"/>
                        </a:rPr>
                        <a:t>481</a:t>
                      </a:r>
                      <a:endParaRPr lang="lv-LV" sz="24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28575"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2857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012"/>
                  </a:ext>
                </a:extLst>
              </a:tr>
            </a:tbl>
          </a:graphicData>
        </a:graphic>
      </p:graphicFrame>
      <p:sp>
        <p:nvSpPr>
          <p:cNvPr id="10" name="Down Arrow 6"/>
          <p:cNvSpPr/>
          <p:nvPr/>
        </p:nvSpPr>
        <p:spPr bwMode="auto">
          <a:xfrm>
            <a:off x="7020272" y="3068960"/>
            <a:ext cx="216024" cy="864096"/>
          </a:xfrm>
          <a:prstGeom prst="down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lv-LV" sz="1800" b="0" i="0" u="none" strike="noStrike" cap="none" normalizeH="0" baseline="0" smtClean="0">
              <a:ln>
                <a:noFill/>
              </a:ln>
              <a:solidFill>
                <a:schemeClr val="tx1"/>
              </a:solidFill>
              <a:effectLst/>
              <a:latin typeface="Verdana" pitchFamily="34" charset="0"/>
            </a:endParaRPr>
          </a:p>
        </p:txBody>
      </p:sp>
      <p:sp>
        <p:nvSpPr>
          <p:cNvPr id="11" name="Down Arrow 7"/>
          <p:cNvSpPr/>
          <p:nvPr/>
        </p:nvSpPr>
        <p:spPr bwMode="auto">
          <a:xfrm>
            <a:off x="7020272" y="4293096"/>
            <a:ext cx="216024" cy="864096"/>
          </a:xfrm>
          <a:prstGeom prst="down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lv-LV" sz="1800" b="0" i="0" u="none" strike="noStrike" cap="none" normalizeH="0" baseline="0" smtClean="0">
              <a:ln>
                <a:noFill/>
              </a:ln>
              <a:solidFill>
                <a:schemeClr val="tx1"/>
              </a:solidFill>
              <a:effectLst/>
              <a:latin typeface="Verdana" pitchFamily="34" charset="0"/>
            </a:endParaRPr>
          </a:p>
        </p:txBody>
      </p:sp>
      <p:sp>
        <p:nvSpPr>
          <p:cNvPr id="12" name="Down Arrow 8"/>
          <p:cNvSpPr/>
          <p:nvPr/>
        </p:nvSpPr>
        <p:spPr bwMode="auto">
          <a:xfrm>
            <a:off x="7020272" y="5589240"/>
            <a:ext cx="216024" cy="864096"/>
          </a:xfrm>
          <a:prstGeom prst="down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lv-LV" sz="1800" b="0" i="0" u="none" strike="noStrike" cap="none" normalizeH="0" baseline="0" smtClean="0">
              <a:ln>
                <a:noFill/>
              </a:ln>
              <a:solidFill>
                <a:schemeClr val="tx1"/>
              </a:solidFill>
              <a:effectLst/>
              <a:latin typeface="Verdana" pitchFamily="34" charset="0"/>
            </a:endParaRPr>
          </a:p>
        </p:txBody>
      </p:sp>
      <p:sp>
        <p:nvSpPr>
          <p:cNvPr id="13" name="Oval 9"/>
          <p:cNvSpPr/>
          <p:nvPr/>
        </p:nvSpPr>
        <p:spPr bwMode="auto">
          <a:xfrm>
            <a:off x="5940152" y="4725144"/>
            <a:ext cx="720080" cy="648072"/>
          </a:xfrm>
          <a:prstGeom prst="ellipse">
            <a:avLst/>
          </a:prstGeom>
          <a:noFill/>
          <a:ln w="222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lv-LV" sz="1800" b="0" i="0" u="none" strike="noStrike" cap="none" normalizeH="0" baseline="0" smtClean="0">
              <a:ln>
                <a:noFill/>
              </a:ln>
              <a:solidFill>
                <a:schemeClr val="tx1"/>
              </a:solidFill>
              <a:effectLst/>
              <a:latin typeface="Verdana" pitchFamily="34" charset="0"/>
            </a:endParaRPr>
          </a:p>
        </p:txBody>
      </p:sp>
      <p:sp>
        <p:nvSpPr>
          <p:cNvPr id="14" name="Oval 10"/>
          <p:cNvSpPr/>
          <p:nvPr/>
        </p:nvSpPr>
        <p:spPr bwMode="auto">
          <a:xfrm>
            <a:off x="5970558" y="5985761"/>
            <a:ext cx="720080" cy="648072"/>
          </a:xfrm>
          <a:prstGeom prst="ellipse">
            <a:avLst/>
          </a:prstGeom>
          <a:noFill/>
          <a:ln w="222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lv-LV" sz="1800" b="0" i="0" u="none" strike="noStrike" cap="none" normalizeH="0" baseline="0" smtClean="0">
              <a:ln>
                <a:noFill/>
              </a:ln>
              <a:solidFill>
                <a:schemeClr val="tx1"/>
              </a:solidFill>
              <a:effectLst/>
              <a:latin typeface="Verdana" pitchFamily="34" charset="0"/>
            </a:endParaRPr>
          </a:p>
        </p:txBody>
      </p:sp>
      <p:sp>
        <p:nvSpPr>
          <p:cNvPr id="2" name="Virsraksts 1"/>
          <p:cNvSpPr>
            <a:spLocks noGrp="1"/>
          </p:cNvSpPr>
          <p:nvPr>
            <p:ph type="title"/>
          </p:nvPr>
        </p:nvSpPr>
        <p:spPr>
          <a:xfrm>
            <a:off x="251520" y="116632"/>
            <a:ext cx="8229600" cy="1024136"/>
          </a:xfrm>
        </p:spPr>
        <p:txBody>
          <a:bodyPr/>
          <a:lstStyle/>
          <a:p>
            <a:pPr>
              <a:lnSpc>
                <a:spcPct val="100000"/>
              </a:lnSpc>
            </a:pPr>
            <a:r>
              <a:rPr lang="lv-LV" sz="2800" b="1" dirty="0" err="1"/>
              <a:t>Use</a:t>
            </a:r>
            <a:r>
              <a:rPr lang="lv-LV" sz="2800" b="1" dirty="0"/>
              <a:t> </a:t>
            </a:r>
            <a:r>
              <a:rPr lang="lv-LV" sz="2800" b="1" dirty="0" err="1"/>
              <a:t>of</a:t>
            </a:r>
            <a:r>
              <a:rPr lang="lv-LV" sz="2800" b="1" dirty="0"/>
              <a:t> </a:t>
            </a:r>
            <a:r>
              <a:rPr lang="lv-LV" sz="2800" b="1" dirty="0" err="1"/>
              <a:t>computers</a:t>
            </a:r>
            <a:r>
              <a:rPr lang="lv-LV" sz="2800" b="1" dirty="0"/>
              <a:t> </a:t>
            </a:r>
            <a:r>
              <a:rPr lang="lv-LV" sz="2800" b="1" dirty="0" err="1"/>
              <a:t>in</a:t>
            </a:r>
            <a:r>
              <a:rPr lang="lv-LV" sz="2800" b="1" dirty="0"/>
              <a:t> </a:t>
            </a:r>
            <a:r>
              <a:rPr lang="lv-LV" sz="2800" b="1" dirty="0" err="1"/>
              <a:t>regular</a:t>
            </a:r>
            <a:r>
              <a:rPr lang="lv-LV" sz="2800" b="1" dirty="0"/>
              <a:t> </a:t>
            </a:r>
            <a:r>
              <a:rPr lang="lv-LV" sz="2800" b="1" dirty="0" err="1"/>
              <a:t>classroom</a:t>
            </a:r>
            <a:r>
              <a:rPr lang="lv-LV" sz="2800" b="1" dirty="0"/>
              <a:t> </a:t>
            </a:r>
            <a:r>
              <a:rPr lang="lv-LV" sz="2800" b="1" dirty="0" err="1"/>
              <a:t>lessons</a:t>
            </a:r>
            <a:r>
              <a:rPr lang="lv-LV" sz="2800" b="1" dirty="0"/>
              <a:t> (OECD PISA 2009; </a:t>
            </a:r>
            <a:r>
              <a:rPr lang="lv-LV" sz="2800" b="1" dirty="0" err="1"/>
              <a:t>Latvia</a:t>
            </a:r>
            <a:r>
              <a:rPr lang="lv-LV" sz="2800" b="1" dirty="0"/>
              <a:t>)</a:t>
            </a:r>
            <a:endParaRPr lang="lv-LV" sz="2800" dirty="0"/>
          </a:p>
        </p:txBody>
      </p:sp>
    </p:spTree>
    <p:extLst>
      <p:ext uri="{BB962C8B-B14F-4D97-AF65-F5344CB8AC3E}">
        <p14:creationId xmlns:p14="http://schemas.microsoft.com/office/powerpoint/2010/main" val="21165817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Virsraksts 1"/>
          <p:cNvSpPr>
            <a:spLocks noGrp="1"/>
          </p:cNvSpPr>
          <p:nvPr>
            <p:ph type="title"/>
          </p:nvPr>
        </p:nvSpPr>
        <p:spPr/>
        <p:txBody>
          <a:bodyPr/>
          <a:lstStyle/>
          <a:p>
            <a:pPr>
              <a:lnSpc>
                <a:spcPct val="100000"/>
              </a:lnSpc>
            </a:pPr>
            <a:r>
              <a:rPr lang="en-US" sz="2800" b="1" dirty="0"/>
              <a:t>Frequency of use of computers at home </a:t>
            </a:r>
            <a:r>
              <a:rPr lang="lv-LV" sz="2800" b="1" dirty="0" smtClean="0"/>
              <a:t/>
            </a:r>
            <a:br>
              <a:rPr lang="lv-LV" sz="2800" b="1" dirty="0" smtClean="0"/>
            </a:br>
            <a:r>
              <a:rPr lang="en-US" sz="2800" b="1" dirty="0" smtClean="0"/>
              <a:t>and </a:t>
            </a:r>
            <a:r>
              <a:rPr lang="en-US" sz="2800" b="1" dirty="0"/>
              <a:t>at </a:t>
            </a:r>
            <a:r>
              <a:rPr lang="en-US" sz="2800" b="1" dirty="0" smtClean="0"/>
              <a:t>school</a:t>
            </a:r>
            <a:r>
              <a:rPr lang="lv-LV" sz="2800" b="1" dirty="0" smtClean="0"/>
              <a:t> </a:t>
            </a:r>
            <a:r>
              <a:rPr lang="en-US" sz="2800" b="1" dirty="0" smtClean="0"/>
              <a:t>and </a:t>
            </a:r>
            <a:r>
              <a:rPr lang="en-US" sz="2800" b="1" dirty="0"/>
              <a:t>student performance on the PISA test scale</a:t>
            </a:r>
            <a:endParaRPr lang="lv-LV" sz="2800" b="1" dirty="0"/>
          </a:p>
        </p:txBody>
      </p:sp>
      <p:sp>
        <p:nvSpPr>
          <p:cNvPr id="3" name="Satura vietturis 2"/>
          <p:cNvSpPr>
            <a:spLocks noGrp="1"/>
          </p:cNvSpPr>
          <p:nvPr>
            <p:ph idx="1"/>
          </p:nvPr>
        </p:nvSpPr>
        <p:spPr/>
        <p:txBody>
          <a:bodyPr/>
          <a:lstStyle/>
          <a:p>
            <a:endParaRPr lang="lv-LV" dirty="0"/>
          </a:p>
        </p:txBody>
      </p:sp>
      <p:graphicFrame>
        <p:nvGraphicFramePr>
          <p:cNvPr id="4" name="Table Placeholder 52"/>
          <p:cNvGraphicFramePr>
            <a:graphicFrameLocks/>
          </p:cNvGraphicFramePr>
          <p:nvPr>
            <p:extLst>
              <p:ext uri="{D42A27DB-BD31-4B8C-83A1-F6EECF244321}">
                <p14:modId xmlns:p14="http://schemas.microsoft.com/office/powerpoint/2010/main" val="1866061197"/>
              </p:ext>
            </p:extLst>
          </p:nvPr>
        </p:nvGraphicFramePr>
        <p:xfrm>
          <a:off x="251520" y="1700808"/>
          <a:ext cx="8572560" cy="3995928"/>
        </p:xfrm>
        <a:graphic>
          <a:graphicData uri="http://schemas.openxmlformats.org/drawingml/2006/table">
            <a:tbl>
              <a:tblPr/>
              <a:tblGrid>
                <a:gridCol w="2285531">
                  <a:extLst>
                    <a:ext uri="{9D8B030D-6E8A-4147-A177-3AD203B41FA5}">
                      <a16:colId xmlns:a16="http://schemas.microsoft.com/office/drawing/2014/main" xmlns="" val="20000"/>
                    </a:ext>
                  </a:extLst>
                </a:gridCol>
                <a:gridCol w="2047519">
                  <a:extLst>
                    <a:ext uri="{9D8B030D-6E8A-4147-A177-3AD203B41FA5}">
                      <a16:colId xmlns:a16="http://schemas.microsoft.com/office/drawing/2014/main" xmlns="" val="20001"/>
                    </a:ext>
                  </a:extLst>
                </a:gridCol>
                <a:gridCol w="1495624">
                  <a:extLst>
                    <a:ext uri="{9D8B030D-6E8A-4147-A177-3AD203B41FA5}">
                      <a16:colId xmlns:a16="http://schemas.microsoft.com/office/drawing/2014/main" xmlns="" val="20002"/>
                    </a:ext>
                  </a:extLst>
                </a:gridCol>
                <a:gridCol w="1371943">
                  <a:extLst>
                    <a:ext uri="{9D8B030D-6E8A-4147-A177-3AD203B41FA5}">
                      <a16:colId xmlns:a16="http://schemas.microsoft.com/office/drawing/2014/main" xmlns="" val="20003"/>
                    </a:ext>
                  </a:extLst>
                </a:gridCol>
                <a:gridCol w="1371943">
                  <a:extLst>
                    <a:ext uri="{9D8B030D-6E8A-4147-A177-3AD203B41FA5}">
                      <a16:colId xmlns:a16="http://schemas.microsoft.com/office/drawing/2014/main" xmlns="" val="20004"/>
                    </a:ext>
                  </a:extLst>
                </a:gridCol>
              </a:tblGrid>
              <a:tr h="580276">
                <a:tc rowSpan="2" gridSpan="2">
                  <a:txBody>
                    <a:bodyPr/>
                    <a:lstStyle/>
                    <a:p>
                      <a:pPr algn="ctr">
                        <a:lnSpc>
                          <a:spcPct val="115000"/>
                        </a:lnSpc>
                        <a:spcAft>
                          <a:spcPts val="0"/>
                        </a:spcAft>
                      </a:pPr>
                      <a:r>
                        <a:rPr lang="lv-LV" sz="2000" b="1" dirty="0" err="1">
                          <a:latin typeface="Courier New" pitchFamily="49" charset="0"/>
                          <a:ea typeface="Calibri"/>
                          <a:cs typeface="Courier New" pitchFamily="49" charset="0"/>
                        </a:rPr>
                        <a:t>Frequency</a:t>
                      </a:r>
                      <a:r>
                        <a:rPr lang="lv-LV" sz="2000" b="1" dirty="0">
                          <a:latin typeface="Courier New" pitchFamily="49" charset="0"/>
                          <a:ea typeface="Calibri"/>
                          <a:cs typeface="Courier New" pitchFamily="49" charset="0"/>
                        </a:rPr>
                        <a:t> </a:t>
                      </a:r>
                      <a:r>
                        <a:rPr lang="lv-LV" sz="2000" b="1" dirty="0" err="1">
                          <a:latin typeface="Courier New" pitchFamily="49" charset="0"/>
                          <a:ea typeface="Calibri"/>
                          <a:cs typeface="Courier New" pitchFamily="49" charset="0"/>
                        </a:rPr>
                        <a:t>of</a:t>
                      </a:r>
                      <a:r>
                        <a:rPr lang="lv-LV" sz="2000" b="1" dirty="0">
                          <a:latin typeface="Courier New" pitchFamily="49" charset="0"/>
                          <a:ea typeface="Calibri"/>
                          <a:cs typeface="Courier New" pitchFamily="49" charset="0"/>
                        </a:rPr>
                        <a:t> </a:t>
                      </a:r>
                      <a:r>
                        <a:rPr lang="lv-LV" sz="2000" b="1" dirty="0" err="1">
                          <a:latin typeface="Courier New" pitchFamily="49" charset="0"/>
                          <a:ea typeface="Calibri"/>
                          <a:cs typeface="Courier New" pitchFamily="49" charset="0"/>
                        </a:rPr>
                        <a:t>use</a:t>
                      </a:r>
                      <a:r>
                        <a:rPr lang="lv-LV" sz="2000" b="1" dirty="0">
                          <a:latin typeface="Courier New" pitchFamily="49" charset="0"/>
                          <a:ea typeface="Calibri"/>
                          <a:cs typeface="Courier New" pitchFamily="49" charset="0"/>
                        </a:rPr>
                        <a:t> </a:t>
                      </a:r>
                      <a:r>
                        <a:rPr lang="lv-LV" sz="2000" b="1" dirty="0" err="1">
                          <a:latin typeface="Courier New" pitchFamily="49" charset="0"/>
                          <a:ea typeface="Calibri"/>
                          <a:cs typeface="Courier New" pitchFamily="49" charset="0"/>
                        </a:rPr>
                        <a:t>of</a:t>
                      </a:r>
                      <a:r>
                        <a:rPr lang="lv-LV" sz="2000" b="1" dirty="0">
                          <a:latin typeface="Courier New" pitchFamily="49" charset="0"/>
                          <a:ea typeface="Calibri"/>
                          <a:cs typeface="Courier New" pitchFamily="49" charset="0"/>
                        </a:rPr>
                        <a:t> </a:t>
                      </a:r>
                      <a:r>
                        <a:rPr lang="lv-LV" sz="2000" b="1" dirty="0" err="1">
                          <a:latin typeface="Courier New" pitchFamily="49" charset="0"/>
                          <a:ea typeface="Calibri"/>
                          <a:cs typeface="Courier New" pitchFamily="49" charset="0"/>
                        </a:rPr>
                        <a:t>computers</a:t>
                      </a:r>
                      <a:endParaRPr lang="lv-LV" sz="2000" dirty="0">
                        <a:latin typeface="Courier New" pitchFamily="49" charset="0"/>
                        <a:ea typeface="Calibri"/>
                        <a:cs typeface="Courier New" pitchFamily="49" charset="0"/>
                      </a:endParaRPr>
                    </a:p>
                  </a:txBody>
                  <a:tcPr marL="68580" marR="68580" marT="0" marB="0" anchor="ctr">
                    <a:lnL w="1905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bg1"/>
                    </a:solidFill>
                  </a:tcPr>
                </a:tc>
                <a:tc rowSpan="2" hMerge="1">
                  <a:txBody>
                    <a:bodyPr/>
                    <a:lstStyle/>
                    <a:p>
                      <a:endParaRPr lang="lv-LV"/>
                    </a:p>
                  </a:txBody>
                  <a:tcPr/>
                </a:tc>
                <a:tc gridSpan="3">
                  <a:txBody>
                    <a:bodyPr/>
                    <a:lstStyle/>
                    <a:p>
                      <a:pPr algn="ctr">
                        <a:lnSpc>
                          <a:spcPct val="115000"/>
                        </a:lnSpc>
                        <a:spcAft>
                          <a:spcPts val="0"/>
                        </a:spcAft>
                      </a:pPr>
                      <a:r>
                        <a:rPr lang="lv-LV" sz="2000" b="1" dirty="0">
                          <a:latin typeface="Courier New" pitchFamily="49" charset="0"/>
                          <a:ea typeface="Calibri"/>
                          <a:cs typeface="Courier New" pitchFamily="49" charset="0"/>
                        </a:rPr>
                        <a:t>Student </a:t>
                      </a:r>
                      <a:r>
                        <a:rPr lang="lv-LV" sz="2000" b="1" dirty="0" err="1" smtClean="0">
                          <a:latin typeface="Courier New" pitchFamily="49" charset="0"/>
                          <a:ea typeface="Calibri"/>
                          <a:cs typeface="Courier New" pitchFamily="49" charset="0"/>
                        </a:rPr>
                        <a:t>achievement</a:t>
                      </a:r>
                      <a:r>
                        <a:rPr lang="lv-LV" sz="2000" b="1" dirty="0" smtClean="0">
                          <a:latin typeface="Courier New" pitchFamily="49" charset="0"/>
                          <a:ea typeface="Calibri"/>
                          <a:cs typeface="Courier New" pitchFamily="49" charset="0"/>
                        </a:rPr>
                        <a:t> </a:t>
                      </a:r>
                      <a:r>
                        <a:rPr lang="lv-LV" sz="2000" b="1" dirty="0" err="1" smtClean="0">
                          <a:latin typeface="Courier New" pitchFamily="49" charset="0"/>
                          <a:ea typeface="Calibri"/>
                          <a:cs typeface="Courier New" pitchFamily="49" charset="0"/>
                        </a:rPr>
                        <a:t>in</a:t>
                      </a:r>
                      <a:r>
                        <a:rPr lang="lv-LV" sz="2000" b="1" dirty="0" smtClean="0">
                          <a:latin typeface="Courier New" pitchFamily="49" charset="0"/>
                          <a:ea typeface="Calibri"/>
                          <a:cs typeface="Courier New" pitchFamily="49" charset="0"/>
                        </a:rPr>
                        <a:t> </a:t>
                      </a:r>
                      <a:r>
                        <a:rPr lang="lv-LV" sz="2000" b="1" dirty="0" err="1">
                          <a:latin typeface="Courier New" pitchFamily="49" charset="0"/>
                          <a:ea typeface="Calibri"/>
                          <a:cs typeface="Courier New" pitchFamily="49" charset="0"/>
                        </a:rPr>
                        <a:t>Latvia</a:t>
                      </a:r>
                      <a:r>
                        <a:rPr lang="lv-LV" sz="2000" b="1" dirty="0">
                          <a:latin typeface="Courier New" pitchFamily="49" charset="0"/>
                          <a:ea typeface="Calibri"/>
                          <a:cs typeface="Courier New" pitchFamily="49" charset="0"/>
                        </a:rPr>
                        <a:t> </a:t>
                      </a:r>
                      <a:r>
                        <a:rPr lang="lv-LV" sz="2000" b="1" dirty="0" smtClean="0">
                          <a:latin typeface="Courier New" pitchFamily="49" charset="0"/>
                          <a:ea typeface="Calibri"/>
                          <a:cs typeface="Courier New" pitchFamily="49" charset="0"/>
                        </a:rPr>
                        <a:t> (PISA </a:t>
                      </a:r>
                      <a:r>
                        <a:rPr lang="lv-LV" sz="2000" b="1" dirty="0">
                          <a:latin typeface="Courier New" pitchFamily="49" charset="0"/>
                          <a:ea typeface="Calibri"/>
                          <a:cs typeface="Courier New" pitchFamily="49" charset="0"/>
                        </a:rPr>
                        <a:t>2006 </a:t>
                      </a:r>
                      <a:r>
                        <a:rPr lang="lv-LV" sz="2000" b="1" dirty="0" err="1">
                          <a:latin typeface="Courier New" pitchFamily="49" charset="0"/>
                          <a:ea typeface="Calibri"/>
                          <a:cs typeface="Courier New" pitchFamily="49" charset="0"/>
                        </a:rPr>
                        <a:t>test</a:t>
                      </a:r>
                      <a:r>
                        <a:rPr lang="lv-LV" sz="2000" b="1" dirty="0">
                          <a:latin typeface="Courier New" pitchFamily="49" charset="0"/>
                          <a:ea typeface="Calibri"/>
                          <a:cs typeface="Courier New" pitchFamily="49" charset="0"/>
                        </a:rPr>
                        <a:t> </a:t>
                      </a:r>
                      <a:r>
                        <a:rPr lang="lv-LV" sz="2000" b="1" dirty="0" err="1" smtClean="0">
                          <a:latin typeface="Courier New" pitchFamily="49" charset="0"/>
                          <a:ea typeface="Calibri"/>
                          <a:cs typeface="Courier New" pitchFamily="49" charset="0"/>
                        </a:rPr>
                        <a:t>scale</a:t>
                      </a:r>
                      <a:r>
                        <a:rPr lang="lv-LV" sz="2000" b="1" dirty="0" smtClean="0">
                          <a:latin typeface="Courier New" pitchFamily="49" charset="0"/>
                          <a:ea typeface="Calibri"/>
                          <a:cs typeface="Courier New" pitchFamily="49" charset="0"/>
                        </a:rPr>
                        <a:t>)</a:t>
                      </a:r>
                      <a:endParaRPr lang="lv-LV" sz="2000" dirty="0">
                        <a:latin typeface="Courier New" pitchFamily="49" charset="0"/>
                        <a:ea typeface="Calibri"/>
                        <a:cs typeface="Courier New" pitchFamily="49" charset="0"/>
                      </a:endParaRPr>
                    </a:p>
                  </a:txBody>
                  <a:tcPr marL="68580" marR="68580" marT="0" marB="0" anchor="ctr">
                    <a:lnL w="19050" cap="flat" cmpd="dbl"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hMerge="1">
                  <a:txBody>
                    <a:bodyPr/>
                    <a:lstStyle/>
                    <a:p>
                      <a:endParaRPr lang="lv-LV"/>
                    </a:p>
                  </a:txBody>
                  <a:tcPr/>
                </a:tc>
                <a:tc hMerge="1">
                  <a:txBody>
                    <a:bodyPr/>
                    <a:lstStyle/>
                    <a:p>
                      <a:endParaRPr lang="lv-LV"/>
                    </a:p>
                  </a:txBody>
                  <a:tcPr/>
                </a:tc>
                <a:extLst>
                  <a:ext uri="{0D108BD9-81ED-4DB2-BD59-A6C34878D82A}">
                    <a16:rowId xmlns:a16="http://schemas.microsoft.com/office/drawing/2014/main" xmlns="" val="10000"/>
                  </a:ext>
                </a:extLst>
              </a:tr>
              <a:tr h="263762">
                <a:tc gridSpan="2" vMerge="1">
                  <a:txBody>
                    <a:bodyPr/>
                    <a:lstStyle/>
                    <a:p>
                      <a:endParaRPr lang="lv-LV"/>
                    </a:p>
                  </a:txBody>
                  <a:tcPr/>
                </a:tc>
                <a:tc hMerge="1" vMerge="1">
                  <a:txBody>
                    <a:bodyPr/>
                    <a:lstStyle/>
                    <a:p>
                      <a:endParaRPr lang="lv-LV"/>
                    </a:p>
                  </a:txBody>
                  <a:tcPr/>
                </a:tc>
                <a:tc>
                  <a:txBody>
                    <a:bodyPr/>
                    <a:lstStyle/>
                    <a:p>
                      <a:pPr>
                        <a:lnSpc>
                          <a:spcPct val="115000"/>
                        </a:lnSpc>
                        <a:spcAft>
                          <a:spcPts val="0"/>
                        </a:spcAft>
                      </a:pPr>
                      <a:r>
                        <a:rPr lang="lv-LV" sz="1600" b="1" i="1" dirty="0" err="1">
                          <a:latin typeface="Courier New" pitchFamily="49" charset="0"/>
                          <a:ea typeface="Calibri"/>
                          <a:cs typeface="Courier New" pitchFamily="49" charset="0"/>
                        </a:rPr>
                        <a:t>Mathematics</a:t>
                      </a:r>
                      <a:endParaRPr lang="lv-LV" sz="1600" dirty="0">
                        <a:latin typeface="Courier New" pitchFamily="49" charset="0"/>
                        <a:ea typeface="Calibri"/>
                        <a:cs typeface="Courier New" pitchFamily="49" charset="0"/>
                      </a:endParaRPr>
                    </a:p>
                  </a:txBody>
                  <a:tcPr marL="68580" marR="68580" marT="0" marB="0">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lv-LV" sz="1600" b="1" i="1" dirty="0" err="1">
                          <a:latin typeface="Courier New" pitchFamily="49" charset="0"/>
                          <a:ea typeface="Calibri"/>
                          <a:cs typeface="Courier New" pitchFamily="49" charset="0"/>
                        </a:rPr>
                        <a:t>Science</a:t>
                      </a:r>
                      <a:endParaRPr lang="lv-LV" sz="1600" dirty="0">
                        <a:latin typeface="Courier New" pitchFamily="49" charset="0"/>
                        <a:ea typeface="Calibri"/>
                        <a:cs typeface="Courier New" pitchFamily="49"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bg1"/>
                    </a:solidFill>
                  </a:tcPr>
                </a:tc>
                <a:tc>
                  <a:txBody>
                    <a:bodyPr/>
                    <a:lstStyle/>
                    <a:p>
                      <a:pPr>
                        <a:lnSpc>
                          <a:spcPct val="115000"/>
                        </a:lnSpc>
                        <a:spcAft>
                          <a:spcPts val="0"/>
                        </a:spcAft>
                      </a:pPr>
                      <a:r>
                        <a:rPr lang="lv-LV" sz="1600" b="1" i="1" dirty="0" err="1">
                          <a:latin typeface="Courier New" pitchFamily="49" charset="0"/>
                          <a:ea typeface="Calibri"/>
                          <a:cs typeface="Courier New" pitchFamily="49" charset="0"/>
                        </a:rPr>
                        <a:t>Reading</a:t>
                      </a:r>
                      <a:endParaRPr lang="lv-LV" sz="1600" dirty="0">
                        <a:latin typeface="Courier New" pitchFamily="49" charset="0"/>
                        <a:ea typeface="Calibri"/>
                        <a:cs typeface="Courier New" pitchFamily="49" charset="0"/>
                      </a:endParaRPr>
                    </a:p>
                  </a:txBody>
                  <a:tcPr marL="68580" marR="68580" marT="0" marB="0">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dbl"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1"/>
                  </a:ext>
                </a:extLst>
              </a:tr>
              <a:tr h="290138">
                <a:tc rowSpan="3">
                  <a:txBody>
                    <a:bodyPr/>
                    <a:lstStyle/>
                    <a:p>
                      <a:pPr algn="ctr">
                        <a:lnSpc>
                          <a:spcPct val="115000"/>
                        </a:lnSpc>
                        <a:spcAft>
                          <a:spcPts val="0"/>
                        </a:spcAft>
                      </a:pPr>
                      <a:r>
                        <a:rPr lang="lv-LV" sz="1800" dirty="0" err="1">
                          <a:latin typeface="Courier New" pitchFamily="49" charset="0"/>
                          <a:ea typeface="Calibri"/>
                          <a:cs typeface="Courier New" pitchFamily="49" charset="0"/>
                        </a:rPr>
                        <a:t>Frequency</a:t>
                      </a:r>
                      <a:r>
                        <a:rPr lang="lv-LV" sz="1800" dirty="0">
                          <a:latin typeface="Courier New" pitchFamily="49" charset="0"/>
                          <a:ea typeface="Calibri"/>
                          <a:cs typeface="Courier New" pitchFamily="49" charset="0"/>
                        </a:rPr>
                        <a:t> </a:t>
                      </a:r>
                      <a:r>
                        <a:rPr lang="lv-LV" sz="1800" dirty="0" err="1">
                          <a:latin typeface="Courier New" pitchFamily="49" charset="0"/>
                          <a:ea typeface="Calibri"/>
                          <a:cs typeface="Courier New" pitchFamily="49" charset="0"/>
                        </a:rPr>
                        <a:t>of</a:t>
                      </a:r>
                      <a:r>
                        <a:rPr lang="lv-LV" sz="1800" dirty="0">
                          <a:latin typeface="Courier New" pitchFamily="49" charset="0"/>
                          <a:ea typeface="Calibri"/>
                          <a:cs typeface="Courier New" pitchFamily="49" charset="0"/>
                        </a:rPr>
                        <a:t> </a:t>
                      </a:r>
                      <a:r>
                        <a:rPr lang="lv-LV" sz="1800" dirty="0" err="1">
                          <a:latin typeface="Courier New" pitchFamily="49" charset="0"/>
                          <a:ea typeface="Calibri"/>
                          <a:cs typeface="Courier New" pitchFamily="49" charset="0"/>
                        </a:rPr>
                        <a:t>use</a:t>
                      </a:r>
                      <a:r>
                        <a:rPr lang="lv-LV" sz="1800" dirty="0">
                          <a:latin typeface="Courier New" pitchFamily="49" charset="0"/>
                          <a:ea typeface="Calibri"/>
                          <a:cs typeface="Courier New" pitchFamily="49" charset="0"/>
                        </a:rPr>
                        <a:t> </a:t>
                      </a:r>
                      <a:r>
                        <a:rPr lang="lv-LV" sz="1800" dirty="0" err="1">
                          <a:latin typeface="Courier New" pitchFamily="49" charset="0"/>
                          <a:ea typeface="Calibri"/>
                          <a:cs typeface="Courier New" pitchFamily="49" charset="0"/>
                        </a:rPr>
                        <a:t>of</a:t>
                      </a:r>
                      <a:r>
                        <a:rPr lang="lv-LV" sz="1800" dirty="0">
                          <a:latin typeface="Courier New" pitchFamily="49" charset="0"/>
                          <a:ea typeface="Calibri"/>
                          <a:cs typeface="Courier New" pitchFamily="49" charset="0"/>
                        </a:rPr>
                        <a:t> </a:t>
                      </a:r>
                      <a:r>
                        <a:rPr lang="lv-LV" sz="1800" dirty="0" err="1">
                          <a:latin typeface="Courier New" pitchFamily="49" charset="0"/>
                          <a:ea typeface="Calibri"/>
                          <a:cs typeface="Courier New" pitchFamily="49" charset="0"/>
                        </a:rPr>
                        <a:t>computers</a:t>
                      </a:r>
                      <a:endParaRPr lang="lv-LV" sz="1800" dirty="0">
                        <a:latin typeface="Courier New" pitchFamily="49" charset="0"/>
                        <a:ea typeface="Calibri"/>
                        <a:cs typeface="Courier New" pitchFamily="49" charset="0"/>
                      </a:endParaRPr>
                    </a:p>
                    <a:p>
                      <a:pPr algn="ctr">
                        <a:lnSpc>
                          <a:spcPct val="115000"/>
                        </a:lnSpc>
                        <a:spcAft>
                          <a:spcPts val="0"/>
                        </a:spcAft>
                      </a:pPr>
                      <a:r>
                        <a:rPr lang="lv-LV" sz="1800" b="1" u="sng" dirty="0" err="1">
                          <a:latin typeface="Courier New" pitchFamily="49" charset="0"/>
                          <a:ea typeface="Calibri"/>
                          <a:cs typeface="Courier New" pitchFamily="49" charset="0"/>
                        </a:rPr>
                        <a:t>at</a:t>
                      </a:r>
                      <a:r>
                        <a:rPr lang="lv-LV" sz="1800" b="1" u="sng" dirty="0">
                          <a:latin typeface="Courier New" pitchFamily="49" charset="0"/>
                          <a:ea typeface="Calibri"/>
                          <a:cs typeface="Courier New" pitchFamily="49" charset="0"/>
                        </a:rPr>
                        <a:t> </a:t>
                      </a:r>
                      <a:r>
                        <a:rPr lang="lv-LV" sz="1800" b="1" u="sng" dirty="0" err="1">
                          <a:latin typeface="Courier New" pitchFamily="49" charset="0"/>
                          <a:ea typeface="Calibri"/>
                          <a:cs typeface="Courier New" pitchFamily="49" charset="0"/>
                        </a:rPr>
                        <a:t>home</a:t>
                      </a:r>
                      <a:endParaRPr lang="lv-LV" sz="1800" u="sng" dirty="0">
                        <a:latin typeface="Courier New" pitchFamily="49" charset="0"/>
                        <a:ea typeface="Calibri"/>
                        <a:cs typeface="Courier New" pitchFamily="49" charset="0"/>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a:lnSpc>
                          <a:spcPct val="115000"/>
                        </a:lnSpc>
                        <a:spcAft>
                          <a:spcPts val="0"/>
                        </a:spcAft>
                      </a:pPr>
                      <a:r>
                        <a:rPr lang="lv-LV" sz="1400" dirty="0" err="1">
                          <a:latin typeface="Courier New" pitchFamily="49" charset="0"/>
                          <a:ea typeface="Calibri"/>
                          <a:cs typeface="Courier New" pitchFamily="49" charset="0"/>
                        </a:rPr>
                        <a:t>Almost</a:t>
                      </a:r>
                      <a:r>
                        <a:rPr lang="lv-LV" sz="1400" dirty="0">
                          <a:latin typeface="Courier New" pitchFamily="49" charset="0"/>
                          <a:ea typeface="Calibri"/>
                          <a:cs typeface="Courier New" pitchFamily="49" charset="0"/>
                        </a:rPr>
                        <a:t> </a:t>
                      </a:r>
                      <a:r>
                        <a:rPr lang="lv-LV" sz="1400" dirty="0" err="1">
                          <a:latin typeface="Courier New" pitchFamily="49" charset="0"/>
                          <a:ea typeface="Calibri"/>
                          <a:cs typeface="Courier New" pitchFamily="49" charset="0"/>
                        </a:rPr>
                        <a:t>every</a:t>
                      </a:r>
                      <a:r>
                        <a:rPr lang="lv-LV" sz="1400" dirty="0">
                          <a:latin typeface="Courier New" pitchFamily="49" charset="0"/>
                          <a:ea typeface="Calibri"/>
                          <a:cs typeface="Courier New" pitchFamily="49" charset="0"/>
                        </a:rPr>
                        <a:t> </a:t>
                      </a:r>
                      <a:r>
                        <a:rPr lang="lv-LV" sz="1400" dirty="0" err="1">
                          <a:latin typeface="Courier New" pitchFamily="49" charset="0"/>
                          <a:ea typeface="Calibri"/>
                          <a:cs typeface="Courier New" pitchFamily="49" charset="0"/>
                        </a:rPr>
                        <a:t>day</a:t>
                      </a:r>
                      <a:endParaRPr lang="lv-LV" sz="1400" dirty="0">
                        <a:latin typeface="Courier New" pitchFamily="49" charset="0"/>
                        <a:ea typeface="Calibri"/>
                        <a:cs typeface="Courier New" pitchFamily="49" charset="0"/>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2000" b="1" dirty="0">
                          <a:latin typeface="Courier New" pitchFamily="49" charset="0"/>
                          <a:ea typeface="Calibri"/>
                          <a:cs typeface="Courier New" pitchFamily="49" charset="0"/>
                        </a:rPr>
                        <a:t>505</a:t>
                      </a:r>
                      <a:endParaRPr lang="lv-LV" sz="2000" dirty="0">
                        <a:latin typeface="Courier New" pitchFamily="49" charset="0"/>
                        <a:ea typeface="Calibri"/>
                        <a:cs typeface="Courier New" pitchFamily="49" charset="0"/>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lv-LV" sz="2000" b="1" dirty="0">
                          <a:latin typeface="Courier New" pitchFamily="49" charset="0"/>
                          <a:ea typeface="Calibri"/>
                          <a:cs typeface="Courier New" pitchFamily="49" charset="0"/>
                        </a:rPr>
                        <a:t>505</a:t>
                      </a:r>
                      <a:endParaRPr lang="lv-LV" sz="20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lv-LV" sz="2000" b="1" dirty="0">
                          <a:latin typeface="Courier New" pitchFamily="49" charset="0"/>
                          <a:ea typeface="Calibri"/>
                          <a:cs typeface="Courier New" pitchFamily="49" charset="0"/>
                        </a:rPr>
                        <a:t>495</a:t>
                      </a:r>
                      <a:endParaRPr lang="lv-LV" sz="20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dbl"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xmlns="" val="10002"/>
                  </a:ext>
                </a:extLst>
              </a:tr>
              <a:tr h="290138">
                <a:tc vMerge="1">
                  <a:txBody>
                    <a:bodyPr/>
                    <a:lstStyle/>
                    <a:p>
                      <a:endParaRPr lang="lv-LV"/>
                    </a:p>
                  </a:txBody>
                  <a:tcPr/>
                </a:tc>
                <a:tc>
                  <a:txBody>
                    <a:bodyPr/>
                    <a:lstStyle/>
                    <a:p>
                      <a:pPr algn="l">
                        <a:lnSpc>
                          <a:spcPct val="115000"/>
                        </a:lnSpc>
                        <a:spcAft>
                          <a:spcPts val="0"/>
                        </a:spcAft>
                      </a:pPr>
                      <a:r>
                        <a:rPr lang="lv-LV" sz="1400" dirty="0" err="1">
                          <a:latin typeface="Courier New" pitchFamily="49" charset="0"/>
                          <a:ea typeface="Calibri"/>
                          <a:cs typeface="Courier New" pitchFamily="49" charset="0"/>
                        </a:rPr>
                        <a:t>Once</a:t>
                      </a:r>
                      <a:r>
                        <a:rPr lang="lv-LV" sz="1400" dirty="0">
                          <a:latin typeface="Courier New" pitchFamily="49" charset="0"/>
                          <a:ea typeface="Calibri"/>
                          <a:cs typeface="Courier New" pitchFamily="49" charset="0"/>
                        </a:rPr>
                        <a:t> </a:t>
                      </a:r>
                      <a:r>
                        <a:rPr lang="lv-LV" sz="1400" dirty="0" err="1">
                          <a:latin typeface="Courier New" pitchFamily="49" charset="0"/>
                          <a:ea typeface="Calibri"/>
                          <a:cs typeface="Courier New" pitchFamily="49" charset="0"/>
                        </a:rPr>
                        <a:t>or</a:t>
                      </a:r>
                      <a:r>
                        <a:rPr lang="lv-LV" sz="1400" dirty="0">
                          <a:latin typeface="Courier New" pitchFamily="49" charset="0"/>
                          <a:ea typeface="Calibri"/>
                          <a:cs typeface="Courier New" pitchFamily="49" charset="0"/>
                        </a:rPr>
                        <a:t> </a:t>
                      </a:r>
                      <a:r>
                        <a:rPr lang="lv-LV" sz="1400" dirty="0" err="1">
                          <a:latin typeface="Courier New" pitchFamily="49" charset="0"/>
                          <a:ea typeface="Calibri"/>
                          <a:cs typeface="Courier New" pitchFamily="49" charset="0"/>
                        </a:rPr>
                        <a:t>twice</a:t>
                      </a:r>
                      <a:r>
                        <a:rPr lang="lv-LV" sz="1400" dirty="0">
                          <a:latin typeface="Courier New" pitchFamily="49" charset="0"/>
                          <a:ea typeface="Calibri"/>
                          <a:cs typeface="Courier New" pitchFamily="49" charset="0"/>
                        </a:rPr>
                        <a:t> a </a:t>
                      </a:r>
                      <a:r>
                        <a:rPr lang="lv-LV" sz="1400" dirty="0" err="1">
                          <a:latin typeface="Courier New" pitchFamily="49" charset="0"/>
                          <a:ea typeface="Calibri"/>
                          <a:cs typeface="Courier New" pitchFamily="49" charset="0"/>
                        </a:rPr>
                        <a:t>week</a:t>
                      </a:r>
                      <a:endParaRPr lang="lv-LV" sz="1400" dirty="0">
                        <a:latin typeface="Courier New" pitchFamily="49" charset="0"/>
                        <a:ea typeface="Calibri"/>
                        <a:cs typeface="Courier New" pitchFamily="49" charset="0"/>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2000" b="1" dirty="0">
                          <a:latin typeface="Courier New" pitchFamily="49" charset="0"/>
                          <a:ea typeface="Calibri"/>
                          <a:cs typeface="Courier New" pitchFamily="49" charset="0"/>
                        </a:rPr>
                        <a:t>490</a:t>
                      </a:r>
                      <a:endParaRPr lang="lv-LV" sz="2000" dirty="0">
                        <a:latin typeface="Courier New" pitchFamily="49" charset="0"/>
                        <a:ea typeface="Calibri"/>
                        <a:cs typeface="Courier New" pitchFamily="49" charset="0"/>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2000" b="1" dirty="0">
                          <a:latin typeface="Courier New" pitchFamily="49" charset="0"/>
                          <a:ea typeface="Calibri"/>
                          <a:cs typeface="Courier New" pitchFamily="49" charset="0"/>
                        </a:rPr>
                        <a:t>497</a:t>
                      </a:r>
                      <a:endParaRPr lang="lv-LV" sz="20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2000" b="1" dirty="0">
                          <a:latin typeface="Courier New" pitchFamily="49" charset="0"/>
                          <a:ea typeface="Calibri"/>
                          <a:cs typeface="Courier New" pitchFamily="49" charset="0"/>
                        </a:rPr>
                        <a:t>490</a:t>
                      </a:r>
                      <a:endParaRPr lang="lv-LV" sz="20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3"/>
                  </a:ext>
                </a:extLst>
              </a:tr>
              <a:tr h="349440">
                <a:tc vMerge="1">
                  <a:txBody>
                    <a:bodyPr/>
                    <a:lstStyle/>
                    <a:p>
                      <a:endParaRPr lang="lv-LV"/>
                    </a:p>
                  </a:txBody>
                  <a:tcPr/>
                </a:tc>
                <a:tc>
                  <a:txBody>
                    <a:bodyPr/>
                    <a:lstStyle/>
                    <a:p>
                      <a:pPr algn="l">
                        <a:lnSpc>
                          <a:spcPct val="115000"/>
                        </a:lnSpc>
                        <a:spcAft>
                          <a:spcPts val="0"/>
                        </a:spcAft>
                      </a:pPr>
                      <a:r>
                        <a:rPr lang="lv-LV" sz="1400" dirty="0" err="1">
                          <a:latin typeface="Courier New" pitchFamily="49" charset="0"/>
                          <a:ea typeface="Calibri"/>
                          <a:cs typeface="Courier New" pitchFamily="49" charset="0"/>
                        </a:rPr>
                        <a:t>Few</a:t>
                      </a:r>
                      <a:r>
                        <a:rPr lang="lv-LV" sz="1400" dirty="0">
                          <a:latin typeface="Courier New" pitchFamily="49" charset="0"/>
                          <a:ea typeface="Calibri"/>
                          <a:cs typeface="Courier New" pitchFamily="49" charset="0"/>
                        </a:rPr>
                        <a:t> </a:t>
                      </a:r>
                      <a:r>
                        <a:rPr lang="lv-LV" sz="1400" dirty="0" err="1">
                          <a:latin typeface="Courier New" pitchFamily="49" charset="0"/>
                          <a:ea typeface="Calibri"/>
                          <a:cs typeface="Courier New" pitchFamily="49" charset="0"/>
                        </a:rPr>
                        <a:t>times</a:t>
                      </a:r>
                      <a:r>
                        <a:rPr lang="lv-LV" sz="1400" dirty="0">
                          <a:latin typeface="Courier New" pitchFamily="49" charset="0"/>
                          <a:ea typeface="Calibri"/>
                          <a:cs typeface="Courier New" pitchFamily="49" charset="0"/>
                        </a:rPr>
                        <a:t> a </a:t>
                      </a:r>
                      <a:r>
                        <a:rPr lang="lv-LV" sz="1400" dirty="0" err="1">
                          <a:latin typeface="Courier New" pitchFamily="49" charset="0"/>
                          <a:ea typeface="Calibri"/>
                          <a:cs typeface="Courier New" pitchFamily="49" charset="0"/>
                        </a:rPr>
                        <a:t>month</a:t>
                      </a:r>
                      <a:r>
                        <a:rPr lang="lv-LV" sz="1400" dirty="0">
                          <a:latin typeface="Courier New" pitchFamily="49" charset="0"/>
                          <a:ea typeface="Calibri"/>
                          <a:cs typeface="Courier New" pitchFamily="49" charset="0"/>
                        </a:rPr>
                        <a:t> </a:t>
                      </a:r>
                      <a:r>
                        <a:rPr lang="lv-LV" sz="1400" dirty="0" err="1">
                          <a:latin typeface="Courier New" pitchFamily="49" charset="0"/>
                          <a:ea typeface="Calibri"/>
                          <a:cs typeface="Courier New" pitchFamily="49" charset="0"/>
                        </a:rPr>
                        <a:t>or</a:t>
                      </a:r>
                      <a:r>
                        <a:rPr lang="lv-LV" sz="1400" dirty="0">
                          <a:latin typeface="Courier New" pitchFamily="49" charset="0"/>
                          <a:ea typeface="Calibri"/>
                          <a:cs typeface="Courier New" pitchFamily="49" charset="0"/>
                        </a:rPr>
                        <a:t> less</a:t>
                      </a: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2000" b="1" dirty="0">
                          <a:latin typeface="Courier New" pitchFamily="49" charset="0"/>
                          <a:ea typeface="Calibri"/>
                          <a:cs typeface="Courier New" pitchFamily="49" charset="0"/>
                        </a:rPr>
                        <a:t>471</a:t>
                      </a:r>
                      <a:endParaRPr lang="lv-LV" sz="2000" dirty="0">
                        <a:latin typeface="Courier New" pitchFamily="49" charset="0"/>
                        <a:ea typeface="Calibri"/>
                        <a:cs typeface="Courier New" pitchFamily="49" charset="0"/>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gn="ctr">
                        <a:lnSpc>
                          <a:spcPct val="115000"/>
                        </a:lnSpc>
                        <a:spcAft>
                          <a:spcPts val="0"/>
                        </a:spcAft>
                      </a:pPr>
                      <a:r>
                        <a:rPr lang="lv-LV" sz="2000" b="1" dirty="0">
                          <a:latin typeface="Courier New" pitchFamily="49" charset="0"/>
                          <a:ea typeface="Calibri"/>
                          <a:cs typeface="Courier New" pitchFamily="49" charset="0"/>
                        </a:rPr>
                        <a:t>470</a:t>
                      </a:r>
                      <a:endParaRPr lang="lv-LV" sz="20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tc>
                  <a:txBody>
                    <a:bodyPr/>
                    <a:lstStyle/>
                    <a:p>
                      <a:pPr algn="ctr">
                        <a:lnSpc>
                          <a:spcPct val="115000"/>
                        </a:lnSpc>
                        <a:spcAft>
                          <a:spcPts val="0"/>
                        </a:spcAft>
                      </a:pPr>
                      <a:r>
                        <a:rPr lang="lv-LV" sz="2000" b="1" dirty="0">
                          <a:latin typeface="Courier New" pitchFamily="49" charset="0"/>
                          <a:ea typeface="Calibri"/>
                          <a:cs typeface="Courier New" pitchFamily="49" charset="0"/>
                        </a:rPr>
                        <a:t>459</a:t>
                      </a:r>
                      <a:endParaRPr lang="lv-LV" sz="20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2"/>
                    </a:solidFill>
                  </a:tcPr>
                </a:tc>
                <a:extLst>
                  <a:ext uri="{0D108BD9-81ED-4DB2-BD59-A6C34878D82A}">
                    <a16:rowId xmlns:a16="http://schemas.microsoft.com/office/drawing/2014/main" xmlns="" val="10004"/>
                  </a:ext>
                </a:extLst>
              </a:tr>
              <a:tr h="290138">
                <a:tc rowSpan="3">
                  <a:txBody>
                    <a:bodyPr/>
                    <a:lstStyle/>
                    <a:p>
                      <a:pPr algn="ctr">
                        <a:lnSpc>
                          <a:spcPct val="115000"/>
                        </a:lnSpc>
                        <a:spcAft>
                          <a:spcPts val="0"/>
                        </a:spcAft>
                      </a:pPr>
                      <a:r>
                        <a:rPr lang="lv-LV" sz="1800" dirty="0" err="1">
                          <a:latin typeface="Courier New" pitchFamily="49" charset="0"/>
                          <a:ea typeface="Calibri"/>
                          <a:cs typeface="Courier New" pitchFamily="49" charset="0"/>
                        </a:rPr>
                        <a:t>Frequency</a:t>
                      </a:r>
                      <a:r>
                        <a:rPr lang="lv-LV" sz="1800" dirty="0">
                          <a:latin typeface="Courier New" pitchFamily="49" charset="0"/>
                          <a:ea typeface="Calibri"/>
                          <a:cs typeface="Courier New" pitchFamily="49" charset="0"/>
                        </a:rPr>
                        <a:t> </a:t>
                      </a:r>
                      <a:r>
                        <a:rPr lang="lv-LV" sz="1800" dirty="0" err="1">
                          <a:latin typeface="Courier New" pitchFamily="49" charset="0"/>
                          <a:ea typeface="Calibri"/>
                          <a:cs typeface="Courier New" pitchFamily="49" charset="0"/>
                        </a:rPr>
                        <a:t>of</a:t>
                      </a:r>
                      <a:r>
                        <a:rPr lang="lv-LV" sz="1800" dirty="0">
                          <a:latin typeface="Courier New" pitchFamily="49" charset="0"/>
                          <a:ea typeface="Calibri"/>
                          <a:cs typeface="Courier New" pitchFamily="49" charset="0"/>
                        </a:rPr>
                        <a:t> </a:t>
                      </a:r>
                      <a:r>
                        <a:rPr lang="lv-LV" sz="1800" dirty="0" err="1">
                          <a:latin typeface="Courier New" pitchFamily="49" charset="0"/>
                          <a:ea typeface="Calibri"/>
                          <a:cs typeface="Courier New" pitchFamily="49" charset="0"/>
                        </a:rPr>
                        <a:t>use</a:t>
                      </a:r>
                      <a:r>
                        <a:rPr lang="lv-LV" sz="1800" dirty="0">
                          <a:latin typeface="Courier New" pitchFamily="49" charset="0"/>
                          <a:ea typeface="Calibri"/>
                          <a:cs typeface="Courier New" pitchFamily="49" charset="0"/>
                        </a:rPr>
                        <a:t> </a:t>
                      </a:r>
                      <a:r>
                        <a:rPr lang="lv-LV" sz="1800" dirty="0" err="1">
                          <a:latin typeface="Courier New" pitchFamily="49" charset="0"/>
                          <a:ea typeface="Calibri"/>
                          <a:cs typeface="Courier New" pitchFamily="49" charset="0"/>
                        </a:rPr>
                        <a:t>of</a:t>
                      </a:r>
                      <a:r>
                        <a:rPr lang="lv-LV" sz="1800" dirty="0">
                          <a:latin typeface="Courier New" pitchFamily="49" charset="0"/>
                          <a:ea typeface="Calibri"/>
                          <a:cs typeface="Courier New" pitchFamily="49" charset="0"/>
                        </a:rPr>
                        <a:t> </a:t>
                      </a:r>
                      <a:r>
                        <a:rPr lang="lv-LV" sz="1800" dirty="0" err="1">
                          <a:latin typeface="Courier New" pitchFamily="49" charset="0"/>
                          <a:ea typeface="Calibri"/>
                          <a:cs typeface="Courier New" pitchFamily="49" charset="0"/>
                        </a:rPr>
                        <a:t>computers</a:t>
                      </a:r>
                      <a:endParaRPr lang="lv-LV" sz="1800" dirty="0">
                        <a:latin typeface="Courier New" pitchFamily="49" charset="0"/>
                        <a:ea typeface="Calibri"/>
                        <a:cs typeface="Courier New" pitchFamily="49" charset="0"/>
                      </a:endParaRPr>
                    </a:p>
                    <a:p>
                      <a:pPr algn="ctr">
                        <a:lnSpc>
                          <a:spcPct val="115000"/>
                        </a:lnSpc>
                        <a:spcAft>
                          <a:spcPts val="0"/>
                        </a:spcAft>
                      </a:pPr>
                      <a:r>
                        <a:rPr lang="lv-LV" sz="1800" b="1" u="sng" dirty="0" err="1">
                          <a:latin typeface="Courier New" pitchFamily="49" charset="0"/>
                          <a:ea typeface="Calibri"/>
                          <a:cs typeface="Courier New" pitchFamily="49" charset="0"/>
                        </a:rPr>
                        <a:t>at</a:t>
                      </a:r>
                      <a:r>
                        <a:rPr lang="lv-LV" sz="1800" b="1" u="sng" dirty="0">
                          <a:latin typeface="Courier New" pitchFamily="49" charset="0"/>
                          <a:ea typeface="Calibri"/>
                          <a:cs typeface="Courier New" pitchFamily="49" charset="0"/>
                        </a:rPr>
                        <a:t> </a:t>
                      </a:r>
                      <a:r>
                        <a:rPr lang="lv-LV" sz="1800" b="1" u="sng" dirty="0" err="1">
                          <a:latin typeface="Courier New" pitchFamily="49" charset="0"/>
                          <a:ea typeface="Calibri"/>
                          <a:cs typeface="Courier New" pitchFamily="49" charset="0"/>
                        </a:rPr>
                        <a:t>school</a:t>
                      </a:r>
                      <a:endParaRPr lang="lv-LV" sz="1800" u="sng" dirty="0">
                        <a:latin typeface="Courier New" pitchFamily="49" charset="0"/>
                        <a:ea typeface="Calibri"/>
                        <a:cs typeface="Courier New" pitchFamily="49" charset="0"/>
                      </a:endParaRPr>
                    </a:p>
                  </a:txBody>
                  <a:tcPr marL="68580" marR="68580" marT="0" marB="0" anchor="ctr">
                    <a:lnL w="190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a:lnSpc>
                          <a:spcPct val="115000"/>
                        </a:lnSpc>
                        <a:spcAft>
                          <a:spcPts val="0"/>
                        </a:spcAft>
                      </a:pPr>
                      <a:r>
                        <a:rPr lang="lv-LV" sz="1400" dirty="0" err="1">
                          <a:latin typeface="Courier New" pitchFamily="49" charset="0"/>
                          <a:ea typeface="Calibri"/>
                          <a:cs typeface="Courier New" pitchFamily="49" charset="0"/>
                        </a:rPr>
                        <a:t>Almost</a:t>
                      </a:r>
                      <a:r>
                        <a:rPr lang="lv-LV" sz="1400" dirty="0">
                          <a:latin typeface="Courier New" pitchFamily="49" charset="0"/>
                          <a:ea typeface="Calibri"/>
                          <a:cs typeface="Courier New" pitchFamily="49" charset="0"/>
                        </a:rPr>
                        <a:t> </a:t>
                      </a:r>
                      <a:r>
                        <a:rPr lang="lv-LV" sz="1400" dirty="0" err="1">
                          <a:latin typeface="Courier New" pitchFamily="49" charset="0"/>
                          <a:ea typeface="Calibri"/>
                          <a:cs typeface="Courier New" pitchFamily="49" charset="0"/>
                        </a:rPr>
                        <a:t>every</a:t>
                      </a:r>
                      <a:r>
                        <a:rPr lang="lv-LV" sz="1400" dirty="0">
                          <a:latin typeface="Courier New" pitchFamily="49" charset="0"/>
                          <a:ea typeface="Calibri"/>
                          <a:cs typeface="Courier New" pitchFamily="49" charset="0"/>
                        </a:rPr>
                        <a:t> </a:t>
                      </a:r>
                      <a:r>
                        <a:rPr lang="lv-LV" sz="1400" dirty="0" err="1">
                          <a:latin typeface="Courier New" pitchFamily="49" charset="0"/>
                          <a:ea typeface="Calibri"/>
                          <a:cs typeface="Courier New" pitchFamily="49" charset="0"/>
                        </a:rPr>
                        <a:t>day</a:t>
                      </a:r>
                      <a:endParaRPr lang="lv-LV" sz="1400" dirty="0">
                        <a:latin typeface="Courier New" pitchFamily="49" charset="0"/>
                        <a:ea typeface="Calibri"/>
                        <a:cs typeface="Courier New" pitchFamily="49" charset="0"/>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2000" b="1" dirty="0">
                          <a:latin typeface="Courier New" pitchFamily="49" charset="0"/>
                          <a:ea typeface="Calibri"/>
                          <a:cs typeface="Courier New" pitchFamily="49" charset="0"/>
                        </a:rPr>
                        <a:t>462</a:t>
                      </a:r>
                      <a:endParaRPr lang="lv-LV" sz="2000" dirty="0">
                        <a:latin typeface="Courier New" pitchFamily="49" charset="0"/>
                        <a:ea typeface="Calibri"/>
                        <a:cs typeface="Courier New" pitchFamily="49" charset="0"/>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lv-LV" sz="2000" b="1" dirty="0">
                          <a:latin typeface="Courier New" pitchFamily="49" charset="0"/>
                          <a:ea typeface="Calibri"/>
                          <a:cs typeface="Courier New" pitchFamily="49" charset="0"/>
                        </a:rPr>
                        <a:t>472</a:t>
                      </a:r>
                      <a:endParaRPr lang="lv-LV" sz="20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tc>
                  <a:txBody>
                    <a:bodyPr/>
                    <a:lstStyle/>
                    <a:p>
                      <a:pPr algn="ctr">
                        <a:lnSpc>
                          <a:spcPct val="115000"/>
                        </a:lnSpc>
                        <a:spcAft>
                          <a:spcPts val="0"/>
                        </a:spcAft>
                      </a:pPr>
                      <a:r>
                        <a:rPr lang="lv-LV" sz="2000" b="1" dirty="0">
                          <a:latin typeface="Courier New" pitchFamily="49" charset="0"/>
                          <a:ea typeface="Calibri"/>
                          <a:cs typeface="Courier New" pitchFamily="49" charset="0"/>
                        </a:rPr>
                        <a:t>460</a:t>
                      </a:r>
                      <a:endParaRPr lang="lv-LV" sz="20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00"/>
                    </a:solidFill>
                  </a:tcPr>
                </a:tc>
                <a:extLst>
                  <a:ext uri="{0D108BD9-81ED-4DB2-BD59-A6C34878D82A}">
                    <a16:rowId xmlns:a16="http://schemas.microsoft.com/office/drawing/2014/main" xmlns="" val="10005"/>
                  </a:ext>
                </a:extLst>
              </a:tr>
              <a:tr h="290138">
                <a:tc vMerge="1">
                  <a:txBody>
                    <a:bodyPr/>
                    <a:lstStyle/>
                    <a:p>
                      <a:endParaRPr lang="lv-LV"/>
                    </a:p>
                  </a:txBody>
                  <a:tcPr/>
                </a:tc>
                <a:tc>
                  <a:txBody>
                    <a:bodyPr/>
                    <a:lstStyle/>
                    <a:p>
                      <a:pPr algn="l">
                        <a:lnSpc>
                          <a:spcPct val="115000"/>
                        </a:lnSpc>
                        <a:spcAft>
                          <a:spcPts val="0"/>
                        </a:spcAft>
                      </a:pPr>
                      <a:r>
                        <a:rPr lang="lv-LV" sz="1400" dirty="0" err="1">
                          <a:latin typeface="Courier New" pitchFamily="49" charset="0"/>
                          <a:ea typeface="Calibri"/>
                          <a:cs typeface="Courier New" pitchFamily="49" charset="0"/>
                        </a:rPr>
                        <a:t>Once</a:t>
                      </a:r>
                      <a:r>
                        <a:rPr lang="lv-LV" sz="1400" dirty="0">
                          <a:latin typeface="Courier New" pitchFamily="49" charset="0"/>
                          <a:ea typeface="Calibri"/>
                          <a:cs typeface="Courier New" pitchFamily="49" charset="0"/>
                        </a:rPr>
                        <a:t> </a:t>
                      </a:r>
                      <a:r>
                        <a:rPr lang="lv-LV" sz="1400" dirty="0" err="1">
                          <a:latin typeface="Courier New" pitchFamily="49" charset="0"/>
                          <a:ea typeface="Calibri"/>
                          <a:cs typeface="Courier New" pitchFamily="49" charset="0"/>
                        </a:rPr>
                        <a:t>or</a:t>
                      </a:r>
                      <a:r>
                        <a:rPr lang="lv-LV" sz="1400" dirty="0">
                          <a:latin typeface="Courier New" pitchFamily="49" charset="0"/>
                          <a:ea typeface="Calibri"/>
                          <a:cs typeface="Courier New" pitchFamily="49" charset="0"/>
                        </a:rPr>
                        <a:t> </a:t>
                      </a:r>
                      <a:r>
                        <a:rPr lang="lv-LV" sz="1400" dirty="0" err="1">
                          <a:latin typeface="Courier New" pitchFamily="49" charset="0"/>
                          <a:ea typeface="Calibri"/>
                          <a:cs typeface="Courier New" pitchFamily="49" charset="0"/>
                        </a:rPr>
                        <a:t>twice</a:t>
                      </a:r>
                      <a:r>
                        <a:rPr lang="lv-LV" sz="1400" dirty="0">
                          <a:latin typeface="Courier New" pitchFamily="49" charset="0"/>
                          <a:ea typeface="Calibri"/>
                          <a:cs typeface="Courier New" pitchFamily="49" charset="0"/>
                        </a:rPr>
                        <a:t> a </a:t>
                      </a:r>
                      <a:r>
                        <a:rPr lang="lv-LV" sz="1400" dirty="0" err="1">
                          <a:latin typeface="Courier New" pitchFamily="49" charset="0"/>
                          <a:ea typeface="Calibri"/>
                          <a:cs typeface="Courier New" pitchFamily="49" charset="0"/>
                        </a:rPr>
                        <a:t>week</a:t>
                      </a:r>
                      <a:endParaRPr lang="lv-LV" sz="1400" dirty="0">
                        <a:latin typeface="Courier New" pitchFamily="49" charset="0"/>
                        <a:ea typeface="Calibri"/>
                        <a:cs typeface="Courier New" pitchFamily="49" charset="0"/>
                      </a:endParaRP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2000" b="1">
                          <a:latin typeface="Courier New" pitchFamily="49" charset="0"/>
                          <a:ea typeface="Calibri"/>
                          <a:cs typeface="Courier New" pitchFamily="49" charset="0"/>
                        </a:rPr>
                        <a:t>499</a:t>
                      </a:r>
                      <a:endParaRPr lang="lv-LV" sz="2000">
                        <a:latin typeface="Courier New" pitchFamily="49" charset="0"/>
                        <a:ea typeface="Calibri"/>
                        <a:cs typeface="Courier New" pitchFamily="49" charset="0"/>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2000" b="1" dirty="0">
                          <a:latin typeface="Courier New" pitchFamily="49" charset="0"/>
                          <a:ea typeface="Calibri"/>
                          <a:cs typeface="Courier New" pitchFamily="49" charset="0"/>
                        </a:rPr>
                        <a:t>501</a:t>
                      </a:r>
                      <a:endParaRPr lang="lv-LV" sz="20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2000" b="1" dirty="0">
                          <a:latin typeface="Courier New" pitchFamily="49" charset="0"/>
                          <a:ea typeface="Calibri"/>
                          <a:cs typeface="Courier New" pitchFamily="49" charset="0"/>
                        </a:rPr>
                        <a:t>493</a:t>
                      </a:r>
                      <a:endParaRPr lang="lv-LV" sz="20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extLst>
                  <a:ext uri="{0D108BD9-81ED-4DB2-BD59-A6C34878D82A}">
                    <a16:rowId xmlns:a16="http://schemas.microsoft.com/office/drawing/2014/main" xmlns="" val="10006"/>
                  </a:ext>
                </a:extLst>
              </a:tr>
              <a:tr h="384648">
                <a:tc vMerge="1">
                  <a:txBody>
                    <a:bodyPr/>
                    <a:lstStyle/>
                    <a:p>
                      <a:endParaRPr lang="lv-LV"/>
                    </a:p>
                  </a:txBody>
                  <a:tcPr/>
                </a:tc>
                <a:tc>
                  <a:txBody>
                    <a:bodyPr/>
                    <a:lstStyle/>
                    <a:p>
                      <a:pPr algn="l">
                        <a:lnSpc>
                          <a:spcPct val="115000"/>
                        </a:lnSpc>
                        <a:spcAft>
                          <a:spcPts val="0"/>
                        </a:spcAft>
                      </a:pPr>
                      <a:r>
                        <a:rPr lang="lv-LV" sz="1400" dirty="0" err="1">
                          <a:latin typeface="Courier New" pitchFamily="49" charset="0"/>
                          <a:ea typeface="Calibri"/>
                          <a:cs typeface="Courier New" pitchFamily="49" charset="0"/>
                        </a:rPr>
                        <a:t>Few</a:t>
                      </a:r>
                      <a:r>
                        <a:rPr lang="lv-LV" sz="1400" dirty="0">
                          <a:latin typeface="Courier New" pitchFamily="49" charset="0"/>
                          <a:ea typeface="Calibri"/>
                          <a:cs typeface="Courier New" pitchFamily="49" charset="0"/>
                        </a:rPr>
                        <a:t> </a:t>
                      </a:r>
                      <a:r>
                        <a:rPr lang="lv-LV" sz="1400" dirty="0" err="1">
                          <a:latin typeface="Courier New" pitchFamily="49" charset="0"/>
                          <a:ea typeface="Calibri"/>
                          <a:cs typeface="Courier New" pitchFamily="49" charset="0"/>
                        </a:rPr>
                        <a:t>times</a:t>
                      </a:r>
                      <a:r>
                        <a:rPr lang="lv-LV" sz="1400" dirty="0">
                          <a:latin typeface="Courier New" pitchFamily="49" charset="0"/>
                          <a:ea typeface="Calibri"/>
                          <a:cs typeface="Courier New" pitchFamily="49" charset="0"/>
                        </a:rPr>
                        <a:t> a </a:t>
                      </a:r>
                      <a:r>
                        <a:rPr lang="lv-LV" sz="1400" dirty="0" err="1">
                          <a:latin typeface="Courier New" pitchFamily="49" charset="0"/>
                          <a:ea typeface="Calibri"/>
                          <a:cs typeface="Courier New" pitchFamily="49" charset="0"/>
                        </a:rPr>
                        <a:t>month</a:t>
                      </a:r>
                      <a:r>
                        <a:rPr lang="lv-LV" sz="1400" dirty="0">
                          <a:latin typeface="Courier New" pitchFamily="49" charset="0"/>
                          <a:ea typeface="Calibri"/>
                          <a:cs typeface="Courier New" pitchFamily="49" charset="0"/>
                        </a:rPr>
                        <a:t> </a:t>
                      </a:r>
                      <a:r>
                        <a:rPr lang="lv-LV" sz="1400" dirty="0" err="1">
                          <a:latin typeface="Courier New" pitchFamily="49" charset="0"/>
                          <a:ea typeface="Calibri"/>
                          <a:cs typeface="Courier New" pitchFamily="49" charset="0"/>
                        </a:rPr>
                        <a:t>or</a:t>
                      </a:r>
                      <a:r>
                        <a:rPr lang="lv-LV" sz="1400" dirty="0">
                          <a:latin typeface="Courier New" pitchFamily="49" charset="0"/>
                          <a:ea typeface="Calibri"/>
                          <a:cs typeface="Courier New" pitchFamily="49" charset="0"/>
                        </a:rPr>
                        <a:t> less</a:t>
                      </a:r>
                    </a:p>
                  </a:txBody>
                  <a:tcPr marL="68580" marR="68580" marT="0" marB="0">
                    <a:lnL w="12700" cap="flat" cmpd="sng" algn="ctr">
                      <a:solidFill>
                        <a:srgbClr val="000000"/>
                      </a:solidFill>
                      <a:prstDash val="solid"/>
                      <a:round/>
                      <a:headEnd type="none" w="med" len="med"/>
                      <a:tailEnd type="none" w="med" len="med"/>
                    </a:lnL>
                    <a:lnR w="19050" cap="flat" cmpd="dbl"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ctr">
                        <a:lnSpc>
                          <a:spcPct val="115000"/>
                        </a:lnSpc>
                        <a:spcAft>
                          <a:spcPts val="0"/>
                        </a:spcAft>
                      </a:pPr>
                      <a:r>
                        <a:rPr lang="lv-LV" sz="2000" b="1" dirty="0">
                          <a:latin typeface="Courier New" pitchFamily="49" charset="0"/>
                          <a:ea typeface="Calibri"/>
                          <a:cs typeface="Courier New" pitchFamily="49" charset="0"/>
                        </a:rPr>
                        <a:t>482</a:t>
                      </a:r>
                      <a:endParaRPr lang="lv-LV" sz="2000" dirty="0">
                        <a:latin typeface="Courier New" pitchFamily="49" charset="0"/>
                        <a:ea typeface="Calibri"/>
                        <a:cs typeface="Courier New" pitchFamily="49" charset="0"/>
                      </a:endParaRPr>
                    </a:p>
                  </a:txBody>
                  <a:tcPr marL="68580" marR="68580" marT="0" marB="0" anchor="ctr">
                    <a:lnL w="19050" cap="flat" cmpd="dbl"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2"/>
                    </a:solidFill>
                  </a:tcPr>
                </a:tc>
                <a:tc>
                  <a:txBody>
                    <a:bodyPr/>
                    <a:lstStyle/>
                    <a:p>
                      <a:pPr algn="ctr">
                        <a:lnSpc>
                          <a:spcPct val="115000"/>
                        </a:lnSpc>
                        <a:spcAft>
                          <a:spcPts val="0"/>
                        </a:spcAft>
                      </a:pPr>
                      <a:r>
                        <a:rPr lang="lv-LV" sz="2000" b="1" dirty="0">
                          <a:latin typeface="Courier New" pitchFamily="49" charset="0"/>
                          <a:ea typeface="Calibri"/>
                          <a:cs typeface="Courier New" pitchFamily="49" charset="0"/>
                        </a:rPr>
                        <a:t>483</a:t>
                      </a:r>
                      <a:endParaRPr lang="lv-LV" sz="20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2"/>
                    </a:solidFill>
                  </a:tcPr>
                </a:tc>
                <a:tc>
                  <a:txBody>
                    <a:bodyPr/>
                    <a:lstStyle/>
                    <a:p>
                      <a:pPr algn="ctr">
                        <a:lnSpc>
                          <a:spcPct val="115000"/>
                        </a:lnSpc>
                        <a:spcAft>
                          <a:spcPts val="0"/>
                        </a:spcAft>
                      </a:pPr>
                      <a:r>
                        <a:rPr lang="lv-LV" sz="2000" b="1" dirty="0">
                          <a:latin typeface="Courier New" pitchFamily="49" charset="0"/>
                          <a:ea typeface="Calibri"/>
                          <a:cs typeface="Courier New" pitchFamily="49" charset="0"/>
                        </a:rPr>
                        <a:t>471</a:t>
                      </a:r>
                      <a:endParaRPr lang="lv-LV" sz="2000" dirty="0">
                        <a:latin typeface="Courier New" pitchFamily="49" charset="0"/>
                        <a:ea typeface="Calibri"/>
                        <a:cs typeface="Courier New" pitchFamily="49" charset="0"/>
                      </a:endParaRPr>
                    </a:p>
                  </a:txBody>
                  <a:tcPr marL="68580" marR="68580" marT="0" marB="0" anchor="ctr">
                    <a:lnL w="1270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2"/>
                    </a:solidFill>
                  </a:tcPr>
                </a:tc>
                <a:extLst>
                  <a:ext uri="{0D108BD9-81ED-4DB2-BD59-A6C34878D82A}">
                    <a16:rowId xmlns:a16="http://schemas.microsoft.com/office/drawing/2014/main" xmlns="" val="10007"/>
                  </a:ext>
                </a:extLst>
              </a:tr>
            </a:tbl>
          </a:graphicData>
        </a:graphic>
      </p:graphicFrame>
      <p:sp>
        <p:nvSpPr>
          <p:cNvPr id="5" name="Down Arrow 7"/>
          <p:cNvSpPr/>
          <p:nvPr/>
        </p:nvSpPr>
        <p:spPr bwMode="auto">
          <a:xfrm flipV="1">
            <a:off x="8526101" y="3212976"/>
            <a:ext cx="216024" cy="864096"/>
          </a:xfrm>
          <a:prstGeom prst="down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lv-LV" sz="1800" b="0" i="0" u="none" strike="noStrike" cap="none" normalizeH="0" baseline="0" smtClean="0">
              <a:ln>
                <a:noFill/>
              </a:ln>
              <a:solidFill>
                <a:schemeClr val="tx1"/>
              </a:solidFill>
              <a:effectLst/>
              <a:latin typeface="Verdana" pitchFamily="34" charset="0"/>
            </a:endParaRPr>
          </a:p>
        </p:txBody>
      </p:sp>
      <p:sp>
        <p:nvSpPr>
          <p:cNvPr id="6" name="Down Arrow 8"/>
          <p:cNvSpPr/>
          <p:nvPr/>
        </p:nvSpPr>
        <p:spPr bwMode="auto">
          <a:xfrm>
            <a:off x="8526101" y="4523006"/>
            <a:ext cx="216024" cy="864096"/>
          </a:xfrm>
          <a:prstGeom prst="downArrow">
            <a:avLst/>
          </a:prstGeom>
          <a:solidFill>
            <a:schemeClr val="tx1"/>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lv-LV" sz="1800" b="0" i="0" u="none" strike="noStrike" cap="none" normalizeH="0" baseline="0" smtClean="0">
              <a:ln>
                <a:noFill/>
              </a:ln>
              <a:solidFill>
                <a:schemeClr val="tx1"/>
              </a:solidFill>
              <a:effectLst/>
              <a:latin typeface="Verdana" pitchFamily="34" charset="0"/>
            </a:endParaRPr>
          </a:p>
        </p:txBody>
      </p:sp>
      <p:sp>
        <p:nvSpPr>
          <p:cNvPr id="7" name="Brīvforma 6"/>
          <p:cNvSpPr/>
          <p:nvPr/>
        </p:nvSpPr>
        <p:spPr>
          <a:xfrm>
            <a:off x="128630" y="3567065"/>
            <a:ext cx="758610" cy="2408222"/>
          </a:xfrm>
          <a:custGeom>
            <a:avLst/>
            <a:gdLst>
              <a:gd name="connsiteX0" fmla="*/ 450792 w 758610"/>
              <a:gd name="connsiteY0" fmla="*/ 0 h 2408222"/>
              <a:gd name="connsiteX1" fmla="*/ 61493 w 758610"/>
              <a:gd name="connsiteY1" fmla="*/ 461727 h 2408222"/>
              <a:gd name="connsiteX2" fmla="*/ 25279 w 758610"/>
              <a:gd name="connsiteY2" fmla="*/ 1358020 h 2408222"/>
              <a:gd name="connsiteX3" fmla="*/ 305936 w 758610"/>
              <a:gd name="connsiteY3" fmla="*/ 1973656 h 2408222"/>
              <a:gd name="connsiteX4" fmla="*/ 758610 w 758610"/>
              <a:gd name="connsiteY4" fmla="*/ 2408222 h 2408222"/>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758610" h="2408222">
                <a:moveTo>
                  <a:pt x="450792" y="0"/>
                </a:moveTo>
                <a:cubicBezTo>
                  <a:pt x="291602" y="117695"/>
                  <a:pt x="132412" y="235390"/>
                  <a:pt x="61493" y="461727"/>
                </a:cubicBezTo>
                <a:cubicBezTo>
                  <a:pt x="-9426" y="688064"/>
                  <a:pt x="-15461" y="1106032"/>
                  <a:pt x="25279" y="1358020"/>
                </a:cubicBezTo>
                <a:cubicBezTo>
                  <a:pt x="66019" y="1610008"/>
                  <a:pt x="183714" y="1798622"/>
                  <a:pt x="305936" y="1973656"/>
                </a:cubicBezTo>
                <a:cubicBezTo>
                  <a:pt x="428158" y="2148690"/>
                  <a:pt x="593384" y="2278456"/>
                  <a:pt x="758610" y="2408222"/>
                </a:cubicBezTo>
              </a:path>
            </a:pathLst>
          </a:custGeom>
          <a:noFill/>
          <a:ln w="50800">
            <a:solidFill>
              <a:srgbClr val="FF0000"/>
            </a:solidFill>
            <a:headEnd type="none"/>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8" name="TextBox 7"/>
          <p:cNvSpPr txBox="1"/>
          <p:nvPr/>
        </p:nvSpPr>
        <p:spPr>
          <a:xfrm>
            <a:off x="115320" y="6021288"/>
            <a:ext cx="3773790" cy="400110"/>
          </a:xfrm>
          <a:prstGeom prst="rect">
            <a:avLst/>
          </a:prstGeom>
          <a:noFill/>
        </p:spPr>
        <p:txBody>
          <a:bodyPr wrap="none" rtlCol="0">
            <a:spAutoFit/>
          </a:bodyPr>
          <a:lstStyle/>
          <a:p>
            <a:r>
              <a:rPr lang="lv-LV" sz="2000" b="1" dirty="0" err="1" smtClean="0">
                <a:solidFill>
                  <a:srgbClr val="FF0000"/>
                </a:solidFill>
              </a:rPr>
              <a:t>Same</a:t>
            </a:r>
            <a:r>
              <a:rPr lang="lv-LV" sz="2000" b="1" dirty="0" smtClean="0">
                <a:solidFill>
                  <a:srgbClr val="FF0000"/>
                </a:solidFill>
              </a:rPr>
              <a:t> </a:t>
            </a:r>
            <a:r>
              <a:rPr lang="lv-LV" sz="2000" b="1" dirty="0" err="1" smtClean="0">
                <a:solidFill>
                  <a:srgbClr val="FF0000"/>
                </a:solidFill>
              </a:rPr>
              <a:t>tendency</a:t>
            </a:r>
            <a:r>
              <a:rPr lang="lv-LV" sz="2000" b="1" dirty="0" smtClean="0">
                <a:solidFill>
                  <a:srgbClr val="FF0000"/>
                </a:solidFill>
              </a:rPr>
              <a:t> </a:t>
            </a:r>
            <a:r>
              <a:rPr lang="lv-LV" sz="2000" b="1" dirty="0" err="1" smtClean="0">
                <a:solidFill>
                  <a:srgbClr val="FF0000"/>
                </a:solidFill>
              </a:rPr>
              <a:t>in</a:t>
            </a:r>
            <a:r>
              <a:rPr lang="lv-LV" sz="2000" b="1" dirty="0" smtClean="0">
                <a:solidFill>
                  <a:srgbClr val="FF0000"/>
                </a:solidFill>
              </a:rPr>
              <a:t> </a:t>
            </a:r>
            <a:r>
              <a:rPr lang="lv-LV" sz="2000" b="1" dirty="0" err="1" smtClean="0">
                <a:solidFill>
                  <a:srgbClr val="FF0000"/>
                </a:solidFill>
              </a:rPr>
              <a:t>all</a:t>
            </a:r>
            <a:r>
              <a:rPr lang="lv-LV" sz="2000" b="1" dirty="0" smtClean="0">
                <a:solidFill>
                  <a:srgbClr val="FF0000"/>
                </a:solidFill>
              </a:rPr>
              <a:t> </a:t>
            </a:r>
            <a:r>
              <a:rPr lang="lv-LV" sz="2000" b="1" dirty="0" err="1" smtClean="0">
                <a:solidFill>
                  <a:srgbClr val="FF0000"/>
                </a:solidFill>
              </a:rPr>
              <a:t>countries</a:t>
            </a:r>
            <a:endParaRPr lang="lv-LV" sz="2000" b="1" dirty="0">
              <a:solidFill>
                <a:srgbClr val="FF0000"/>
              </a:solidFill>
            </a:endParaRPr>
          </a:p>
        </p:txBody>
      </p:sp>
      <p:sp>
        <p:nvSpPr>
          <p:cNvPr id="9" name="Brīvforma 8"/>
          <p:cNvSpPr/>
          <p:nvPr/>
        </p:nvSpPr>
        <p:spPr>
          <a:xfrm>
            <a:off x="2109457" y="5269117"/>
            <a:ext cx="2471596" cy="932507"/>
          </a:xfrm>
          <a:custGeom>
            <a:avLst/>
            <a:gdLst>
              <a:gd name="connsiteX0" fmla="*/ 0 w 2471596"/>
              <a:gd name="connsiteY0" fmla="*/ 0 h 932507"/>
              <a:gd name="connsiteX1" fmla="*/ 90535 w 2471596"/>
              <a:gd name="connsiteY1" fmla="*/ 271604 h 932507"/>
              <a:gd name="connsiteX2" fmla="*/ 443620 w 2471596"/>
              <a:gd name="connsiteY2" fmla="*/ 633742 h 932507"/>
              <a:gd name="connsiteX3" fmla="*/ 1294646 w 2471596"/>
              <a:gd name="connsiteY3" fmla="*/ 796705 h 932507"/>
              <a:gd name="connsiteX4" fmla="*/ 2471596 w 2471596"/>
              <a:gd name="connsiteY4" fmla="*/ 932507 h 9325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471596" h="932507">
                <a:moveTo>
                  <a:pt x="0" y="0"/>
                </a:moveTo>
                <a:cubicBezTo>
                  <a:pt x="8299" y="82990"/>
                  <a:pt x="16598" y="165980"/>
                  <a:pt x="90535" y="271604"/>
                </a:cubicBezTo>
                <a:cubicBezTo>
                  <a:pt x="164472" y="377228"/>
                  <a:pt x="242935" y="546225"/>
                  <a:pt x="443620" y="633742"/>
                </a:cubicBezTo>
                <a:cubicBezTo>
                  <a:pt x="644305" y="721259"/>
                  <a:pt x="956650" y="746911"/>
                  <a:pt x="1294646" y="796705"/>
                </a:cubicBezTo>
                <a:cubicBezTo>
                  <a:pt x="1632642" y="846499"/>
                  <a:pt x="2052119" y="889503"/>
                  <a:pt x="2471596" y="932507"/>
                </a:cubicBezTo>
              </a:path>
            </a:pathLst>
          </a:custGeom>
          <a:noFill/>
          <a:ln w="50800">
            <a:tailEnd type="stealth" w="lg" len="lg"/>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lv-LV"/>
          </a:p>
        </p:txBody>
      </p:sp>
      <p:sp>
        <p:nvSpPr>
          <p:cNvPr id="10" name="TextBox 9"/>
          <p:cNvSpPr txBox="1"/>
          <p:nvPr/>
        </p:nvSpPr>
        <p:spPr>
          <a:xfrm>
            <a:off x="4581053" y="5877272"/>
            <a:ext cx="4611519" cy="923330"/>
          </a:xfrm>
          <a:prstGeom prst="rect">
            <a:avLst/>
          </a:prstGeom>
          <a:noFill/>
        </p:spPr>
        <p:txBody>
          <a:bodyPr wrap="none" rtlCol="0">
            <a:spAutoFit/>
          </a:bodyPr>
          <a:lstStyle/>
          <a:p>
            <a:r>
              <a:rPr lang="lv-LV" b="1" dirty="0" err="1" smtClean="0">
                <a:solidFill>
                  <a:srgbClr val="002060"/>
                </a:solidFill>
              </a:rPr>
              <a:t>Same</a:t>
            </a:r>
            <a:r>
              <a:rPr lang="lv-LV" b="1" dirty="0" smtClean="0">
                <a:solidFill>
                  <a:srgbClr val="002060"/>
                </a:solidFill>
              </a:rPr>
              <a:t> </a:t>
            </a:r>
            <a:r>
              <a:rPr lang="lv-LV" b="1" dirty="0" err="1" smtClean="0">
                <a:solidFill>
                  <a:srgbClr val="002060"/>
                </a:solidFill>
              </a:rPr>
              <a:t>in</a:t>
            </a:r>
            <a:r>
              <a:rPr lang="lv-LV" b="1" dirty="0" smtClean="0">
                <a:solidFill>
                  <a:srgbClr val="002060"/>
                </a:solidFill>
              </a:rPr>
              <a:t> </a:t>
            </a:r>
            <a:r>
              <a:rPr lang="lv-LV" b="1" dirty="0" err="1" smtClean="0">
                <a:solidFill>
                  <a:srgbClr val="002060"/>
                </a:solidFill>
              </a:rPr>
              <a:t>Japan</a:t>
            </a:r>
            <a:r>
              <a:rPr lang="lv-LV" b="1" dirty="0" smtClean="0">
                <a:solidFill>
                  <a:srgbClr val="002060"/>
                </a:solidFill>
              </a:rPr>
              <a:t>, </a:t>
            </a:r>
            <a:r>
              <a:rPr lang="lv-LV" b="1" dirty="0" err="1" smtClean="0">
                <a:solidFill>
                  <a:srgbClr val="002060"/>
                </a:solidFill>
              </a:rPr>
              <a:t>Korea</a:t>
            </a:r>
            <a:r>
              <a:rPr lang="lv-LV" b="1" dirty="0" smtClean="0">
                <a:solidFill>
                  <a:srgbClr val="002060"/>
                </a:solidFill>
              </a:rPr>
              <a:t>, </a:t>
            </a:r>
            <a:r>
              <a:rPr lang="lv-LV" b="1" dirty="0" err="1" smtClean="0">
                <a:solidFill>
                  <a:srgbClr val="002060"/>
                </a:solidFill>
              </a:rPr>
              <a:t>New-Zealand,</a:t>
            </a:r>
            <a:endParaRPr lang="lv-LV" b="1" dirty="0" smtClean="0">
              <a:solidFill>
                <a:srgbClr val="002060"/>
              </a:solidFill>
            </a:endParaRPr>
          </a:p>
          <a:p>
            <a:r>
              <a:rPr lang="lv-LV" b="1" dirty="0" err="1" smtClean="0">
                <a:solidFill>
                  <a:srgbClr val="002060"/>
                </a:solidFill>
              </a:rPr>
              <a:t>Germany</a:t>
            </a:r>
            <a:r>
              <a:rPr lang="lv-LV" b="1" dirty="0" smtClean="0">
                <a:solidFill>
                  <a:srgbClr val="002060"/>
                </a:solidFill>
              </a:rPr>
              <a:t>, </a:t>
            </a:r>
            <a:r>
              <a:rPr lang="lv-LV" b="1" dirty="0" err="1" smtClean="0">
                <a:solidFill>
                  <a:srgbClr val="002060"/>
                </a:solidFill>
              </a:rPr>
              <a:t>Sweden</a:t>
            </a:r>
            <a:r>
              <a:rPr lang="lv-LV" b="1" dirty="0" smtClean="0">
                <a:solidFill>
                  <a:srgbClr val="002060"/>
                </a:solidFill>
              </a:rPr>
              <a:t>, </a:t>
            </a:r>
            <a:r>
              <a:rPr lang="lv-LV" b="1" dirty="0" err="1" smtClean="0">
                <a:solidFill>
                  <a:srgbClr val="002060"/>
                </a:solidFill>
              </a:rPr>
              <a:t>Greece</a:t>
            </a:r>
            <a:r>
              <a:rPr lang="lv-LV" b="1" dirty="0" smtClean="0">
                <a:solidFill>
                  <a:srgbClr val="002060"/>
                </a:solidFill>
              </a:rPr>
              <a:t>, </a:t>
            </a:r>
            <a:r>
              <a:rPr lang="lv-LV" b="1" dirty="0" err="1" smtClean="0">
                <a:solidFill>
                  <a:srgbClr val="002060"/>
                </a:solidFill>
              </a:rPr>
              <a:t>Portugal</a:t>
            </a:r>
            <a:r>
              <a:rPr lang="lv-LV" b="1" dirty="0" smtClean="0">
                <a:solidFill>
                  <a:srgbClr val="002060"/>
                </a:solidFill>
              </a:rPr>
              <a:t>, </a:t>
            </a:r>
            <a:r>
              <a:rPr lang="lv-LV" b="1" dirty="0" err="1" smtClean="0">
                <a:solidFill>
                  <a:srgbClr val="002060"/>
                </a:solidFill>
              </a:rPr>
              <a:t>Italy</a:t>
            </a:r>
            <a:r>
              <a:rPr lang="lv-LV" b="1" dirty="0" smtClean="0">
                <a:solidFill>
                  <a:srgbClr val="002060"/>
                </a:solidFill>
              </a:rPr>
              <a:t>,</a:t>
            </a:r>
          </a:p>
          <a:p>
            <a:r>
              <a:rPr lang="lv-LV" b="1" dirty="0" err="1" smtClean="0">
                <a:solidFill>
                  <a:srgbClr val="002060"/>
                </a:solidFill>
              </a:rPr>
              <a:t>Turkey</a:t>
            </a:r>
            <a:endParaRPr lang="lv-LV" b="1" dirty="0">
              <a:solidFill>
                <a:srgbClr val="002060"/>
              </a:solidFill>
            </a:endParaRPr>
          </a:p>
        </p:txBody>
      </p:sp>
    </p:spTree>
    <p:extLst>
      <p:ext uri="{BB962C8B-B14F-4D97-AF65-F5344CB8AC3E}">
        <p14:creationId xmlns:p14="http://schemas.microsoft.com/office/powerpoint/2010/main" val="39914988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Virsraksts 14"/>
          <p:cNvSpPr>
            <a:spLocks noGrp="1"/>
          </p:cNvSpPr>
          <p:nvPr>
            <p:ph type="title"/>
          </p:nvPr>
        </p:nvSpPr>
        <p:spPr/>
        <p:txBody>
          <a:bodyPr/>
          <a:lstStyle/>
          <a:p>
            <a:pPr>
              <a:lnSpc>
                <a:spcPct val="100000"/>
              </a:lnSpc>
            </a:pPr>
            <a:r>
              <a:rPr lang="lv-LV" sz="3200" b="1" dirty="0"/>
              <a:t>ICT </a:t>
            </a:r>
            <a:r>
              <a:rPr lang="lv-LV" sz="3200" b="1" dirty="0" err="1"/>
              <a:t>Program</a:t>
            </a:r>
            <a:r>
              <a:rPr lang="lv-LV" sz="3200" b="1" dirty="0"/>
              <a:t>/</a:t>
            </a:r>
            <a:r>
              <a:rPr lang="lv-LV" sz="3200" b="1" dirty="0" err="1"/>
              <a:t>Software</a:t>
            </a:r>
            <a:r>
              <a:rPr lang="lv-LV" sz="3200" b="1" dirty="0"/>
              <a:t> </a:t>
            </a:r>
            <a:r>
              <a:rPr lang="lv-LV" sz="3200" b="1" dirty="0" err="1"/>
              <a:t>use</a:t>
            </a:r>
            <a:r>
              <a:rPr lang="lv-LV" sz="3200" b="1" dirty="0"/>
              <a:t> </a:t>
            </a:r>
            <a:r>
              <a:rPr lang="lv-LV" sz="3200" b="1" dirty="0" err="1"/>
              <a:t>index</a:t>
            </a:r>
            <a:r>
              <a:rPr lang="lv-LV" sz="3200" b="1" dirty="0"/>
              <a:t/>
            </a:r>
            <a:br>
              <a:rPr lang="lv-LV" sz="3200" b="1" dirty="0"/>
            </a:br>
            <a:r>
              <a:rPr lang="lv-LV" sz="3200" b="1" dirty="0" err="1"/>
              <a:t>and</a:t>
            </a:r>
            <a:r>
              <a:rPr lang="lv-LV" sz="3200" b="1" dirty="0"/>
              <a:t> </a:t>
            </a:r>
            <a:r>
              <a:rPr lang="lv-LV" sz="3200" b="1" dirty="0" smtClean="0"/>
              <a:t>student </a:t>
            </a:r>
            <a:r>
              <a:rPr lang="lv-LV" sz="3200" b="1" dirty="0" err="1" smtClean="0"/>
              <a:t>achievement</a:t>
            </a:r>
            <a:r>
              <a:rPr lang="lv-LV" sz="3200" b="1" dirty="0" smtClean="0"/>
              <a:t> (OECD PISA 2000 – 2006)</a:t>
            </a:r>
            <a:endParaRPr lang="lv-LV" sz="3200" b="1" dirty="0"/>
          </a:p>
        </p:txBody>
      </p:sp>
      <p:grpSp>
        <p:nvGrpSpPr>
          <p:cNvPr id="2" name="Grupa 1"/>
          <p:cNvGrpSpPr/>
          <p:nvPr/>
        </p:nvGrpSpPr>
        <p:grpSpPr>
          <a:xfrm>
            <a:off x="611560" y="1124744"/>
            <a:ext cx="7272808" cy="4932548"/>
            <a:chOff x="611560" y="1124744"/>
            <a:chExt cx="7272808" cy="4932548"/>
          </a:xfrm>
        </p:grpSpPr>
        <p:graphicFrame>
          <p:nvGraphicFramePr>
            <p:cNvPr id="19" name="Diagramma 18"/>
            <p:cNvGraphicFramePr>
              <a:graphicFrameLocks/>
            </p:cNvGraphicFramePr>
            <p:nvPr>
              <p:extLst>
                <p:ext uri="{D42A27DB-BD31-4B8C-83A1-F6EECF244321}">
                  <p14:modId xmlns:p14="http://schemas.microsoft.com/office/powerpoint/2010/main" val="3098069934"/>
                </p:ext>
              </p:extLst>
            </p:nvPr>
          </p:nvGraphicFramePr>
          <p:xfrm>
            <a:off x="611560" y="1124744"/>
            <a:ext cx="7272808" cy="4680520"/>
          </p:xfrm>
          <a:graphic>
            <a:graphicData uri="http://schemas.openxmlformats.org/drawingml/2006/chart">
              <c:chart xmlns:c="http://schemas.openxmlformats.org/drawingml/2006/chart" xmlns:r="http://schemas.openxmlformats.org/officeDocument/2006/relationships" r:id="rId3"/>
            </a:graphicData>
          </a:graphic>
        </p:graphicFrame>
        <p:grpSp>
          <p:nvGrpSpPr>
            <p:cNvPr id="16" name="Grupa 15"/>
            <p:cNvGrpSpPr/>
            <p:nvPr/>
          </p:nvGrpSpPr>
          <p:grpSpPr>
            <a:xfrm>
              <a:off x="971659" y="2924944"/>
              <a:ext cx="5328592" cy="3132348"/>
              <a:chOff x="971600" y="2708920"/>
              <a:chExt cx="5328592" cy="3132348"/>
            </a:xfrm>
          </p:grpSpPr>
          <p:cxnSp>
            <p:nvCxnSpPr>
              <p:cNvPr id="5" name="Taisns bultveida savienotājs 4"/>
              <p:cNvCxnSpPr/>
              <p:nvPr/>
            </p:nvCxnSpPr>
            <p:spPr>
              <a:xfrm flipV="1">
                <a:off x="971600" y="2780928"/>
                <a:ext cx="720080" cy="638780"/>
              </a:xfrm>
              <a:prstGeom prst="straightConnector1">
                <a:avLst/>
              </a:prstGeom>
              <a:ln w="444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7" name="Taisns bultveida savienotājs 6"/>
              <p:cNvCxnSpPr/>
              <p:nvPr/>
            </p:nvCxnSpPr>
            <p:spPr>
              <a:xfrm flipV="1">
                <a:off x="1475656" y="2793141"/>
                <a:ext cx="720080" cy="638780"/>
              </a:xfrm>
              <a:prstGeom prst="straightConnector1">
                <a:avLst/>
              </a:prstGeom>
              <a:ln w="444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8" name="Taisns bultveida savienotājs 7"/>
              <p:cNvCxnSpPr/>
              <p:nvPr/>
            </p:nvCxnSpPr>
            <p:spPr>
              <a:xfrm flipV="1">
                <a:off x="2051720" y="2780928"/>
                <a:ext cx="720080" cy="638780"/>
              </a:xfrm>
              <a:prstGeom prst="straightConnector1">
                <a:avLst/>
              </a:prstGeom>
              <a:ln w="444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9" name="Taisns bultveida savienotājs 8"/>
              <p:cNvCxnSpPr/>
              <p:nvPr/>
            </p:nvCxnSpPr>
            <p:spPr>
              <a:xfrm flipV="1">
                <a:off x="2627784" y="2780928"/>
                <a:ext cx="720080" cy="638780"/>
              </a:xfrm>
              <a:prstGeom prst="straightConnector1">
                <a:avLst/>
              </a:prstGeom>
              <a:ln w="444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0" name="Taisns bultveida savienotājs 9"/>
              <p:cNvCxnSpPr/>
              <p:nvPr/>
            </p:nvCxnSpPr>
            <p:spPr>
              <a:xfrm flipV="1">
                <a:off x="3203848" y="2708920"/>
                <a:ext cx="720080" cy="638780"/>
              </a:xfrm>
              <a:prstGeom prst="straightConnector1">
                <a:avLst/>
              </a:prstGeom>
              <a:ln w="444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1" name="Taisns bultveida savienotājs 10"/>
              <p:cNvCxnSpPr/>
              <p:nvPr/>
            </p:nvCxnSpPr>
            <p:spPr>
              <a:xfrm flipV="1">
                <a:off x="3851920" y="2721314"/>
                <a:ext cx="720080" cy="638780"/>
              </a:xfrm>
              <a:prstGeom prst="straightConnector1">
                <a:avLst/>
              </a:prstGeom>
              <a:ln w="444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2" name="Taisns bultveida savienotājs 11"/>
              <p:cNvCxnSpPr/>
              <p:nvPr/>
            </p:nvCxnSpPr>
            <p:spPr>
              <a:xfrm flipV="1">
                <a:off x="4499992" y="3212976"/>
                <a:ext cx="720080" cy="638780"/>
              </a:xfrm>
              <a:prstGeom prst="straightConnector1">
                <a:avLst/>
              </a:prstGeom>
              <a:ln w="444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3" name="Taisns bultveida savienotājs 12"/>
              <p:cNvCxnSpPr/>
              <p:nvPr/>
            </p:nvCxnSpPr>
            <p:spPr>
              <a:xfrm flipV="1">
                <a:off x="5004048" y="3051828"/>
                <a:ext cx="720080" cy="638780"/>
              </a:xfrm>
              <a:prstGeom prst="straightConnector1">
                <a:avLst/>
              </a:prstGeom>
              <a:ln w="44450">
                <a:solidFill>
                  <a:srgbClr val="C00000"/>
                </a:solidFill>
                <a:tailEnd type="arrow"/>
              </a:ln>
            </p:spPr>
            <p:style>
              <a:lnRef idx="1">
                <a:schemeClr val="accent1"/>
              </a:lnRef>
              <a:fillRef idx="0">
                <a:schemeClr val="accent1"/>
              </a:fillRef>
              <a:effectRef idx="0">
                <a:schemeClr val="accent1"/>
              </a:effectRef>
              <a:fontRef idx="minor">
                <a:schemeClr val="tx1"/>
              </a:fontRef>
            </p:style>
          </p:cxnSp>
          <p:cxnSp>
            <p:nvCxnSpPr>
              <p:cNvPr id="14" name="Taisns bultveida savienotājs 13"/>
              <p:cNvCxnSpPr/>
              <p:nvPr/>
            </p:nvCxnSpPr>
            <p:spPr>
              <a:xfrm flipV="1">
                <a:off x="5580112" y="3115452"/>
                <a:ext cx="720080" cy="638780"/>
              </a:xfrm>
              <a:prstGeom prst="straightConnector1">
                <a:avLst/>
              </a:prstGeom>
              <a:ln w="44450">
                <a:solidFill>
                  <a:srgbClr val="C00000"/>
                </a:solidFill>
                <a:tailEnd type="arrow"/>
              </a:ln>
            </p:spPr>
            <p:style>
              <a:lnRef idx="1">
                <a:schemeClr val="accent1"/>
              </a:lnRef>
              <a:fillRef idx="0">
                <a:schemeClr val="accent1"/>
              </a:fillRef>
              <a:effectRef idx="0">
                <a:schemeClr val="accent1"/>
              </a:effectRef>
              <a:fontRef idx="minor">
                <a:schemeClr val="tx1"/>
              </a:fontRef>
            </p:style>
          </p:cxnSp>
          <p:sp>
            <p:nvSpPr>
              <p:cNvPr id="6" name="Labā figūriekava 5"/>
              <p:cNvSpPr/>
              <p:nvPr/>
            </p:nvSpPr>
            <p:spPr>
              <a:xfrm rot="5400000">
                <a:off x="1781690" y="4851158"/>
                <a:ext cx="252028" cy="1728192"/>
              </a:xfrm>
              <a:prstGeom prst="rightBrace">
                <a:avLst/>
              </a:prstGeom>
              <a:ln w="44450">
                <a:solidFill>
                  <a:srgbClr val="C0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lv-LV"/>
              </a:p>
            </p:txBody>
          </p:sp>
        </p:grpSp>
      </p:grpSp>
    </p:spTree>
    <p:extLst>
      <p:ext uri="{BB962C8B-B14F-4D97-AF65-F5344CB8AC3E}">
        <p14:creationId xmlns:p14="http://schemas.microsoft.com/office/powerpoint/2010/main" val="919542957"/>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60648"/>
            <a:ext cx="8229600" cy="907504"/>
          </a:xfrm>
        </p:spPr>
        <p:txBody>
          <a:bodyPr/>
          <a:lstStyle/>
          <a:p>
            <a:r>
              <a:rPr lang="lv-LV" sz="4800" b="1" dirty="0" smtClean="0"/>
              <a:t>ICT indices in OECD PISA</a:t>
            </a:r>
            <a:endParaRPr lang="lv-LV" sz="4800" b="1" dirty="0"/>
          </a:p>
        </p:txBody>
      </p:sp>
      <p:sp>
        <p:nvSpPr>
          <p:cNvPr id="3" name="Content Placeholder 2"/>
          <p:cNvSpPr>
            <a:spLocks noGrp="1"/>
          </p:cNvSpPr>
          <p:nvPr>
            <p:ph idx="1"/>
          </p:nvPr>
        </p:nvSpPr>
        <p:spPr>
          <a:xfrm>
            <a:off x="323528" y="1193439"/>
            <a:ext cx="8640960" cy="5475921"/>
          </a:xfrm>
        </p:spPr>
        <p:txBody>
          <a:bodyPr>
            <a:normAutofit/>
          </a:bodyPr>
          <a:lstStyle/>
          <a:p>
            <a:pPr algn="just"/>
            <a:r>
              <a:rPr lang="en-US" b="1" dirty="0">
                <a:solidFill>
                  <a:schemeClr val="tx1"/>
                </a:solidFill>
              </a:rPr>
              <a:t>The set of ICT indices was developed in OECD PISA. These indices were available for that countries, which chose to administer The ICT familiarity questionnaire</a:t>
            </a:r>
            <a:r>
              <a:rPr lang="en-US" b="1" dirty="0" smtClean="0">
                <a:solidFill>
                  <a:schemeClr val="tx1"/>
                </a:solidFill>
              </a:rPr>
              <a:t>.</a:t>
            </a:r>
            <a:endParaRPr lang="lv-LV" b="1" dirty="0" smtClean="0">
              <a:solidFill>
                <a:schemeClr val="tx1"/>
              </a:solidFill>
            </a:endParaRPr>
          </a:p>
          <a:p>
            <a:pPr algn="just"/>
            <a:r>
              <a:rPr lang="lv-LV" b="1" dirty="0" smtClean="0">
                <a:solidFill>
                  <a:schemeClr val="tx1"/>
                </a:solidFill>
              </a:rPr>
              <a:t>OECD PISA 2015 had the following indices regarding ICT use in school and in home:</a:t>
            </a:r>
          </a:p>
          <a:p>
            <a:pPr lvl="1" algn="just"/>
            <a:r>
              <a:rPr lang="en-US" sz="2000" b="1" dirty="0" smtClean="0">
                <a:solidFill>
                  <a:schemeClr val="tx1"/>
                </a:solidFill>
              </a:rPr>
              <a:t>availability </a:t>
            </a:r>
            <a:r>
              <a:rPr lang="en-US" sz="2000" b="1" dirty="0">
                <a:solidFill>
                  <a:schemeClr val="tx1"/>
                </a:solidFill>
              </a:rPr>
              <a:t>of the ICT at home,</a:t>
            </a:r>
          </a:p>
          <a:p>
            <a:pPr lvl="1" algn="just"/>
            <a:r>
              <a:rPr lang="en-US" sz="2000" b="1" dirty="0" smtClean="0">
                <a:solidFill>
                  <a:schemeClr val="tx1"/>
                </a:solidFill>
              </a:rPr>
              <a:t>availability </a:t>
            </a:r>
            <a:r>
              <a:rPr lang="en-US" sz="2000" b="1" dirty="0">
                <a:solidFill>
                  <a:schemeClr val="tx1"/>
                </a:solidFill>
              </a:rPr>
              <a:t>of the ICT at school,</a:t>
            </a:r>
          </a:p>
          <a:p>
            <a:pPr lvl="1" algn="just"/>
            <a:r>
              <a:rPr lang="en-US" sz="2000" b="1" dirty="0" smtClean="0">
                <a:solidFill>
                  <a:schemeClr val="tx1"/>
                </a:solidFill>
              </a:rPr>
              <a:t>use </a:t>
            </a:r>
            <a:r>
              <a:rPr lang="en-US" sz="2000" b="1" dirty="0">
                <a:solidFill>
                  <a:schemeClr val="tx1"/>
                </a:solidFill>
              </a:rPr>
              <a:t>of the ICT at home to complete school-related tasks,</a:t>
            </a:r>
          </a:p>
          <a:p>
            <a:pPr lvl="1" algn="just"/>
            <a:r>
              <a:rPr lang="en-US" sz="2000" b="1" u="sng" dirty="0" smtClean="0">
                <a:solidFill>
                  <a:schemeClr val="tx1"/>
                </a:solidFill>
              </a:rPr>
              <a:t>use </a:t>
            </a:r>
            <a:r>
              <a:rPr lang="en-US" sz="2000" b="1" u="sng" dirty="0">
                <a:solidFill>
                  <a:schemeClr val="tx1"/>
                </a:solidFill>
              </a:rPr>
              <a:t>of the ICT at school,</a:t>
            </a:r>
          </a:p>
          <a:p>
            <a:pPr lvl="1" algn="just"/>
            <a:r>
              <a:rPr lang="en-US" sz="2000" b="1" dirty="0" smtClean="0">
                <a:solidFill>
                  <a:schemeClr val="tx1"/>
                </a:solidFill>
              </a:rPr>
              <a:t>attitudes </a:t>
            </a:r>
            <a:r>
              <a:rPr lang="en-US" sz="2000" b="1" dirty="0">
                <a:solidFill>
                  <a:schemeClr val="tx1"/>
                </a:solidFill>
              </a:rPr>
              <a:t>towards computers: limitations of the computer as a tool for </a:t>
            </a:r>
            <a:r>
              <a:rPr lang="en-US" sz="2000" b="1" dirty="0" smtClean="0">
                <a:solidFill>
                  <a:schemeClr val="tx1"/>
                </a:solidFill>
              </a:rPr>
              <a:t>school</a:t>
            </a:r>
            <a:r>
              <a:rPr lang="lv-LV" sz="2000" b="1" dirty="0" smtClean="0">
                <a:solidFill>
                  <a:schemeClr val="tx1"/>
                </a:solidFill>
              </a:rPr>
              <a:t> </a:t>
            </a:r>
            <a:r>
              <a:rPr lang="en-US" sz="2000" b="1" dirty="0" smtClean="0">
                <a:solidFill>
                  <a:schemeClr val="tx1"/>
                </a:solidFill>
              </a:rPr>
              <a:t>learning</a:t>
            </a:r>
            <a:r>
              <a:rPr lang="en-US" sz="2000" b="1" dirty="0">
                <a:solidFill>
                  <a:schemeClr val="tx1"/>
                </a:solidFill>
              </a:rPr>
              <a:t>,</a:t>
            </a:r>
          </a:p>
          <a:p>
            <a:pPr lvl="1" algn="just"/>
            <a:r>
              <a:rPr lang="en-US" sz="2000" b="1" dirty="0" smtClean="0">
                <a:solidFill>
                  <a:schemeClr val="tx1"/>
                </a:solidFill>
              </a:rPr>
              <a:t>attitudes </a:t>
            </a:r>
            <a:r>
              <a:rPr lang="en-US" sz="2000" b="1" dirty="0">
                <a:solidFill>
                  <a:schemeClr val="tx1"/>
                </a:solidFill>
              </a:rPr>
              <a:t>towards computers: computer as a tool for school learning.</a:t>
            </a:r>
          </a:p>
          <a:p>
            <a:pPr algn="just"/>
            <a:endParaRPr lang="lv-LV" b="1" dirty="0">
              <a:solidFill>
                <a:schemeClr val="tx1"/>
              </a:solidFill>
            </a:endParaRPr>
          </a:p>
        </p:txBody>
      </p:sp>
    </p:spTree>
    <p:extLst>
      <p:ext uri="{BB962C8B-B14F-4D97-AF65-F5344CB8AC3E}">
        <p14:creationId xmlns:p14="http://schemas.microsoft.com/office/powerpoint/2010/main" val="30482977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dministratīvs">
  <a:themeElements>
    <a:clrScheme name="Administratīvs">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Administratīvs">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Administratīv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ēma">
  <a:themeElements>
    <a:clrScheme name="Iestād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Iestād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Iestād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2124</TotalTime>
  <Words>2815</Words>
  <Application>Microsoft Office PowerPoint</Application>
  <PresentationFormat>On-screen Show (4:3)</PresentationFormat>
  <Paragraphs>261</Paragraphs>
  <Slides>19</Slides>
  <Notes>19</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19</vt:i4>
      </vt:variant>
    </vt:vector>
  </HeadingPairs>
  <TitlesOfParts>
    <vt:vector size="26" baseType="lpstr">
      <vt:lpstr>Arial</vt:lpstr>
      <vt:lpstr>Calibri</vt:lpstr>
      <vt:lpstr>Century Gothic</vt:lpstr>
      <vt:lpstr>Courier New</vt:lpstr>
      <vt:lpstr>Palatino Linotype</vt:lpstr>
      <vt:lpstr>Verdana</vt:lpstr>
      <vt:lpstr>Administratīvs</vt:lpstr>
      <vt:lpstr>ICT and student achievement. What OECD PISA tells us</vt:lpstr>
      <vt:lpstr>Research programs regarding ICT in schools </vt:lpstr>
      <vt:lpstr>Results and problems regarding  ICT in education  indicated in the period 1990 – 2015</vt:lpstr>
      <vt:lpstr>Media naturalness theory</vt:lpstr>
      <vt:lpstr>OECD PISA and ICT</vt:lpstr>
      <vt:lpstr>Use of computers in regular classroom lessons (OECD PISA 2009; Latvia)</vt:lpstr>
      <vt:lpstr>Frequency of use of computers at home  and at school and student performance on the PISA test scale</vt:lpstr>
      <vt:lpstr>ICT Program/Software use index and student achievement (OECD PISA 2000 – 2006)</vt:lpstr>
      <vt:lpstr>ICT indices in OECD PISA</vt:lpstr>
      <vt:lpstr>OECD PISA 2015</vt:lpstr>
      <vt:lpstr>Index of ICT use in school (PISA 2015)</vt:lpstr>
      <vt:lpstr>OECD PISA and ICT</vt:lpstr>
      <vt:lpstr>OECD PISA and ICT </vt:lpstr>
      <vt:lpstr>Important!</vt:lpstr>
      <vt:lpstr>Problem of added value due to the use of ICT</vt:lpstr>
      <vt:lpstr>In-service and pre-service  teacher training</vt:lpstr>
      <vt:lpstr>Summary</vt:lpstr>
      <vt:lpstr>THANK YOU FOR ATTENTION!</vt:lpstr>
      <vt:lpstr>References</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ICT in Education:  Is it Still Challenge for Teachers?</dc:title>
  <dc:creator>Andris</dc:creator>
  <cp:lastModifiedBy>agrinf</cp:lastModifiedBy>
  <cp:revision>128</cp:revision>
  <cp:lastPrinted>2017-05-11T09:38:03Z</cp:lastPrinted>
  <dcterms:created xsi:type="dcterms:W3CDTF">2013-05-05T05:26:20Z</dcterms:created>
  <dcterms:modified xsi:type="dcterms:W3CDTF">2017-05-11T14:42:08Z</dcterms:modified>
</cp:coreProperties>
</file>